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Override1.xml" ContentType="application/vnd.openxmlformats-officedocument.themeOverrid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7.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8.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9.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10.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11.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77" r:id="rId2"/>
    <p:sldMasterId id="2147483955" r:id="rId3"/>
    <p:sldMasterId id="2147483980" r:id="rId4"/>
    <p:sldMasterId id="2147483993" r:id="rId5"/>
    <p:sldMasterId id="2147484859" r:id="rId6"/>
    <p:sldMasterId id="2147484969" r:id="rId7"/>
    <p:sldMasterId id="2147484995" r:id="rId8"/>
    <p:sldMasterId id="2147485008" r:id="rId9"/>
    <p:sldMasterId id="2147484884" r:id="rId10"/>
    <p:sldMasterId id="2147485845" r:id="rId11"/>
    <p:sldMasterId id="2147484957" r:id="rId12"/>
  </p:sldMasterIdLst>
  <p:notesMasterIdLst>
    <p:notesMasterId r:id="rId109"/>
  </p:notesMasterIdLst>
  <p:sldIdLst>
    <p:sldId id="869" r:id="rId13"/>
    <p:sldId id="870" r:id="rId14"/>
    <p:sldId id="871" r:id="rId15"/>
    <p:sldId id="875" r:id="rId16"/>
    <p:sldId id="877" r:id="rId17"/>
    <p:sldId id="741" r:id="rId18"/>
    <p:sldId id="742" r:id="rId19"/>
    <p:sldId id="743" r:id="rId20"/>
    <p:sldId id="752" r:id="rId21"/>
    <p:sldId id="750" r:id="rId22"/>
    <p:sldId id="751" r:id="rId23"/>
    <p:sldId id="841" r:id="rId24"/>
    <p:sldId id="749" r:id="rId25"/>
    <p:sldId id="754" r:id="rId26"/>
    <p:sldId id="759" r:id="rId27"/>
    <p:sldId id="753" r:id="rId28"/>
    <p:sldId id="757" r:id="rId29"/>
    <p:sldId id="755" r:id="rId30"/>
    <p:sldId id="756" r:id="rId31"/>
    <p:sldId id="758" r:id="rId32"/>
    <p:sldId id="842" r:id="rId33"/>
    <p:sldId id="878" r:id="rId34"/>
    <p:sldId id="843" r:id="rId35"/>
    <p:sldId id="789" r:id="rId36"/>
    <p:sldId id="761" r:id="rId37"/>
    <p:sldId id="961" r:id="rId38"/>
    <p:sldId id="879" r:id="rId39"/>
    <p:sldId id="880" r:id="rId40"/>
    <p:sldId id="881" r:id="rId41"/>
    <p:sldId id="882" r:id="rId42"/>
    <p:sldId id="765" r:id="rId43"/>
    <p:sldId id="766" r:id="rId44"/>
    <p:sldId id="767" r:id="rId45"/>
    <p:sldId id="768" r:id="rId46"/>
    <p:sldId id="769" r:id="rId47"/>
    <p:sldId id="770" r:id="rId48"/>
    <p:sldId id="771" r:id="rId49"/>
    <p:sldId id="962" r:id="rId50"/>
    <p:sldId id="773" r:id="rId51"/>
    <p:sldId id="774" r:id="rId52"/>
    <p:sldId id="775" r:id="rId53"/>
    <p:sldId id="884" r:id="rId54"/>
    <p:sldId id="885" r:id="rId55"/>
    <p:sldId id="778" r:id="rId56"/>
    <p:sldId id="779" r:id="rId57"/>
    <p:sldId id="780" r:id="rId58"/>
    <p:sldId id="781" r:id="rId59"/>
    <p:sldId id="886" r:id="rId60"/>
    <p:sldId id="963" r:id="rId61"/>
    <p:sldId id="784" r:id="rId62"/>
    <p:sldId id="786" r:id="rId63"/>
    <p:sldId id="810" r:id="rId64"/>
    <p:sldId id="811" r:id="rId65"/>
    <p:sldId id="809" r:id="rId66"/>
    <p:sldId id="748" r:id="rId67"/>
    <p:sldId id="396" r:id="rId68"/>
    <p:sldId id="650" r:id="rId69"/>
    <p:sldId id="651" r:id="rId70"/>
    <p:sldId id="397" r:id="rId71"/>
    <p:sldId id="727" r:id="rId72"/>
    <p:sldId id="728" r:id="rId73"/>
    <p:sldId id="729" r:id="rId74"/>
    <p:sldId id="398" r:id="rId75"/>
    <p:sldId id="730" r:id="rId76"/>
    <p:sldId id="731" r:id="rId77"/>
    <p:sldId id="732" r:id="rId78"/>
    <p:sldId id="733" r:id="rId79"/>
    <p:sldId id="734" r:id="rId80"/>
    <p:sldId id="735" r:id="rId81"/>
    <p:sldId id="736" r:id="rId82"/>
    <p:sldId id="737" r:id="rId83"/>
    <p:sldId id="746" r:id="rId84"/>
    <p:sldId id="747" r:id="rId85"/>
    <p:sldId id="816" r:id="rId86"/>
    <p:sldId id="792" r:id="rId87"/>
    <p:sldId id="793" r:id="rId88"/>
    <p:sldId id="794" r:id="rId89"/>
    <p:sldId id="795" r:id="rId90"/>
    <p:sldId id="796" r:id="rId91"/>
    <p:sldId id="797" r:id="rId92"/>
    <p:sldId id="798" r:id="rId93"/>
    <p:sldId id="799" r:id="rId94"/>
    <p:sldId id="800" r:id="rId95"/>
    <p:sldId id="801" r:id="rId96"/>
    <p:sldId id="802" r:id="rId97"/>
    <p:sldId id="803" r:id="rId98"/>
    <p:sldId id="804" r:id="rId99"/>
    <p:sldId id="805" r:id="rId100"/>
    <p:sldId id="814" r:id="rId101"/>
    <p:sldId id="807" r:id="rId102"/>
    <p:sldId id="812" r:id="rId103"/>
    <p:sldId id="817" r:id="rId104"/>
    <p:sldId id="918" r:id="rId105"/>
    <p:sldId id="958" r:id="rId106"/>
    <p:sldId id="827" r:id="rId107"/>
    <p:sldId id="959" r:id="rId10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1818"/>
    <p:restoredTop sz="94674"/>
  </p:normalViewPr>
  <p:slideViewPr>
    <p:cSldViewPr>
      <p:cViewPr varScale="1">
        <p:scale>
          <a:sx n="124" d="100"/>
          <a:sy n="124" d="100"/>
        </p:scale>
        <p:origin x="1424" y="16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21" Type="http://schemas.openxmlformats.org/officeDocument/2006/relationships/slide" Target="slides/slide9.xml"/><Relationship Id="rId42" Type="http://schemas.openxmlformats.org/officeDocument/2006/relationships/slide" Target="slides/slide30.xml"/><Relationship Id="rId47" Type="http://schemas.openxmlformats.org/officeDocument/2006/relationships/slide" Target="slides/slide35.xml"/><Relationship Id="rId63" Type="http://schemas.openxmlformats.org/officeDocument/2006/relationships/slide" Target="slides/slide51.xml"/><Relationship Id="rId68" Type="http://schemas.openxmlformats.org/officeDocument/2006/relationships/slide" Target="slides/slide56.xml"/><Relationship Id="rId84" Type="http://schemas.openxmlformats.org/officeDocument/2006/relationships/slide" Target="slides/slide72.xml"/><Relationship Id="rId89" Type="http://schemas.openxmlformats.org/officeDocument/2006/relationships/slide" Target="slides/slide77.xml"/><Relationship Id="rId112" Type="http://schemas.openxmlformats.org/officeDocument/2006/relationships/theme" Target="theme/theme1.xml"/><Relationship Id="rId16" Type="http://schemas.openxmlformats.org/officeDocument/2006/relationships/slide" Target="slides/slide4.xml"/><Relationship Id="rId107" Type="http://schemas.openxmlformats.org/officeDocument/2006/relationships/slide" Target="slides/slide95.xml"/><Relationship Id="rId11" Type="http://schemas.openxmlformats.org/officeDocument/2006/relationships/slideMaster" Target="slideMasters/slideMaster11.xml"/><Relationship Id="rId32" Type="http://schemas.openxmlformats.org/officeDocument/2006/relationships/slide" Target="slides/slide20.xml"/><Relationship Id="rId37" Type="http://schemas.openxmlformats.org/officeDocument/2006/relationships/slide" Target="slides/slide25.xml"/><Relationship Id="rId53" Type="http://schemas.openxmlformats.org/officeDocument/2006/relationships/slide" Target="slides/slide41.xml"/><Relationship Id="rId58" Type="http://schemas.openxmlformats.org/officeDocument/2006/relationships/slide" Target="slides/slide46.xml"/><Relationship Id="rId74" Type="http://schemas.openxmlformats.org/officeDocument/2006/relationships/slide" Target="slides/slide62.xml"/><Relationship Id="rId79" Type="http://schemas.openxmlformats.org/officeDocument/2006/relationships/slide" Target="slides/slide67.xml"/><Relationship Id="rId102" Type="http://schemas.openxmlformats.org/officeDocument/2006/relationships/slide" Target="slides/slide90.xml"/><Relationship Id="rId5" Type="http://schemas.openxmlformats.org/officeDocument/2006/relationships/slideMaster" Target="slideMasters/slideMaster5.xml"/><Relationship Id="rId90" Type="http://schemas.openxmlformats.org/officeDocument/2006/relationships/slide" Target="slides/slide78.xml"/><Relationship Id="rId95" Type="http://schemas.openxmlformats.org/officeDocument/2006/relationships/slide" Target="slides/slide83.xml"/><Relationship Id="rId22" Type="http://schemas.openxmlformats.org/officeDocument/2006/relationships/slide" Target="slides/slide10.xml"/><Relationship Id="rId27" Type="http://schemas.openxmlformats.org/officeDocument/2006/relationships/slide" Target="slides/slide15.xml"/><Relationship Id="rId43" Type="http://schemas.openxmlformats.org/officeDocument/2006/relationships/slide" Target="slides/slide31.xml"/><Relationship Id="rId48" Type="http://schemas.openxmlformats.org/officeDocument/2006/relationships/slide" Target="slides/slide36.xml"/><Relationship Id="rId64" Type="http://schemas.openxmlformats.org/officeDocument/2006/relationships/slide" Target="slides/slide52.xml"/><Relationship Id="rId69" Type="http://schemas.openxmlformats.org/officeDocument/2006/relationships/slide" Target="slides/slide57.xml"/><Relationship Id="rId113" Type="http://schemas.openxmlformats.org/officeDocument/2006/relationships/tableStyles" Target="tableStyles.xml"/><Relationship Id="rId80" Type="http://schemas.openxmlformats.org/officeDocument/2006/relationships/slide" Target="slides/slide68.xml"/><Relationship Id="rId85" Type="http://schemas.openxmlformats.org/officeDocument/2006/relationships/slide" Target="slides/slide73.xml"/><Relationship Id="rId12" Type="http://schemas.openxmlformats.org/officeDocument/2006/relationships/slideMaster" Target="slideMasters/slideMaster12.xml"/><Relationship Id="rId17" Type="http://schemas.openxmlformats.org/officeDocument/2006/relationships/slide" Target="slides/slide5.xml"/><Relationship Id="rId33" Type="http://schemas.openxmlformats.org/officeDocument/2006/relationships/slide" Target="slides/slide21.xml"/><Relationship Id="rId38" Type="http://schemas.openxmlformats.org/officeDocument/2006/relationships/slide" Target="slides/slide26.xml"/><Relationship Id="rId59" Type="http://schemas.openxmlformats.org/officeDocument/2006/relationships/slide" Target="slides/slide47.xml"/><Relationship Id="rId103" Type="http://schemas.openxmlformats.org/officeDocument/2006/relationships/slide" Target="slides/slide91.xml"/><Relationship Id="rId108" Type="http://schemas.openxmlformats.org/officeDocument/2006/relationships/slide" Target="slides/slide96.xml"/><Relationship Id="rId54" Type="http://schemas.openxmlformats.org/officeDocument/2006/relationships/slide" Target="slides/slide42.xml"/><Relationship Id="rId70" Type="http://schemas.openxmlformats.org/officeDocument/2006/relationships/slide" Target="slides/slide58.xml"/><Relationship Id="rId75" Type="http://schemas.openxmlformats.org/officeDocument/2006/relationships/slide" Target="slides/slide63.xml"/><Relationship Id="rId91" Type="http://schemas.openxmlformats.org/officeDocument/2006/relationships/slide" Target="slides/slide79.xml"/><Relationship Id="rId96" Type="http://schemas.openxmlformats.org/officeDocument/2006/relationships/slide" Target="slides/slide84.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6" Type="http://schemas.openxmlformats.org/officeDocument/2006/relationships/slide" Target="slides/slide94.xml"/><Relationship Id="rId10" Type="http://schemas.openxmlformats.org/officeDocument/2006/relationships/slideMaster" Target="slideMasters/slideMaster10.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slide" Target="slides/slide66.xml"/><Relationship Id="rId81" Type="http://schemas.openxmlformats.org/officeDocument/2006/relationships/slide" Target="slides/slide69.xml"/><Relationship Id="rId86" Type="http://schemas.openxmlformats.org/officeDocument/2006/relationships/slide" Target="slides/slide74.xml"/><Relationship Id="rId94" Type="http://schemas.openxmlformats.org/officeDocument/2006/relationships/slide" Target="slides/slide82.xml"/><Relationship Id="rId99" Type="http://schemas.openxmlformats.org/officeDocument/2006/relationships/slide" Target="slides/slide87.xml"/><Relationship Id="rId101" Type="http://schemas.openxmlformats.org/officeDocument/2006/relationships/slide" Target="slides/slide89.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109" Type="http://schemas.openxmlformats.org/officeDocument/2006/relationships/notesMaster" Target="notesMasters/notesMaster1.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slide" Target="slides/slide64.xml"/><Relationship Id="rId97" Type="http://schemas.openxmlformats.org/officeDocument/2006/relationships/slide" Target="slides/slide85.xml"/><Relationship Id="rId104" Type="http://schemas.openxmlformats.org/officeDocument/2006/relationships/slide" Target="slides/slide92.xml"/><Relationship Id="rId7" Type="http://schemas.openxmlformats.org/officeDocument/2006/relationships/slideMaster" Target="slideMasters/slideMaster7.xml"/><Relationship Id="rId71" Type="http://schemas.openxmlformats.org/officeDocument/2006/relationships/slide" Target="slides/slide59.xml"/><Relationship Id="rId92" Type="http://schemas.openxmlformats.org/officeDocument/2006/relationships/slide" Target="slides/slide80.xml"/><Relationship Id="rId2" Type="http://schemas.openxmlformats.org/officeDocument/2006/relationships/slideMaster" Target="slideMasters/slideMaster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 Id="rId87" Type="http://schemas.openxmlformats.org/officeDocument/2006/relationships/slide" Target="slides/slide75.xml"/><Relationship Id="rId110" Type="http://schemas.openxmlformats.org/officeDocument/2006/relationships/presProps" Target="presProps.xml"/><Relationship Id="rId61" Type="http://schemas.openxmlformats.org/officeDocument/2006/relationships/slide" Target="slides/slide49.xml"/><Relationship Id="rId82" Type="http://schemas.openxmlformats.org/officeDocument/2006/relationships/slide" Target="slides/slide70.xml"/><Relationship Id="rId19" Type="http://schemas.openxmlformats.org/officeDocument/2006/relationships/slide" Target="slides/slide7.xml"/><Relationship Id="rId14" Type="http://schemas.openxmlformats.org/officeDocument/2006/relationships/slide" Target="slides/slide2.xml"/><Relationship Id="rId30" Type="http://schemas.openxmlformats.org/officeDocument/2006/relationships/slide" Target="slides/slide18.xml"/><Relationship Id="rId35" Type="http://schemas.openxmlformats.org/officeDocument/2006/relationships/slide" Target="slides/slide23.xml"/><Relationship Id="rId56" Type="http://schemas.openxmlformats.org/officeDocument/2006/relationships/slide" Target="slides/slide44.xml"/><Relationship Id="rId77" Type="http://schemas.openxmlformats.org/officeDocument/2006/relationships/slide" Target="slides/slide65.xml"/><Relationship Id="rId100" Type="http://schemas.openxmlformats.org/officeDocument/2006/relationships/slide" Target="slides/slide88.xml"/><Relationship Id="rId105" Type="http://schemas.openxmlformats.org/officeDocument/2006/relationships/slide" Target="slides/slide93.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93" Type="http://schemas.openxmlformats.org/officeDocument/2006/relationships/slide" Target="slides/slide81.xml"/><Relationship Id="rId98" Type="http://schemas.openxmlformats.org/officeDocument/2006/relationships/slide" Target="slides/slide86.xml"/><Relationship Id="rId3" Type="http://schemas.openxmlformats.org/officeDocument/2006/relationships/slideMaster" Target="slideMasters/slideMaster3.xml"/><Relationship Id="rId25" Type="http://schemas.openxmlformats.org/officeDocument/2006/relationships/slide" Target="slides/slide13.xml"/><Relationship Id="rId46" Type="http://schemas.openxmlformats.org/officeDocument/2006/relationships/slide" Target="slides/slide34.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62" Type="http://schemas.openxmlformats.org/officeDocument/2006/relationships/slide" Target="slides/slide50.xml"/><Relationship Id="rId83" Type="http://schemas.openxmlformats.org/officeDocument/2006/relationships/slide" Target="slides/slide71.xml"/><Relationship Id="rId88" Type="http://schemas.openxmlformats.org/officeDocument/2006/relationships/slide" Target="slides/slide76.xml"/><Relationship Id="rId11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3DFFD09-4CDF-164B-89C4-35992E2E6EFF}"/>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36C3243B-6B73-B44D-849C-0AAF8CDC1649}"/>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8DA2470B-3254-4BBD-9573-812D2CDFFED3}" type="datetime1">
              <a:rPr lang="en-US" altLang="en-US"/>
              <a:pPr>
                <a:defRPr/>
              </a:pPr>
              <a:t>3/1/2019</a:t>
            </a:fld>
            <a:endParaRPr lang="en-US" altLang="en-US"/>
          </a:p>
        </p:txBody>
      </p:sp>
      <p:sp>
        <p:nvSpPr>
          <p:cNvPr id="4" name="Slide Image Placeholder 3">
            <a:extLst>
              <a:ext uri="{FF2B5EF4-FFF2-40B4-BE49-F238E27FC236}">
                <a16:creationId xmlns:a16="http://schemas.microsoft.com/office/drawing/2014/main" id="{298E94DD-1C25-644A-97C2-065A6632E0A1}"/>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C46EA9EF-887D-024D-A981-C83723D2CFF8}"/>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138CFF1E-1963-4E43-BD3F-22F8CB0641F2}"/>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54947558-60FF-FB47-B078-F2E83A715403}"/>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A1E4DB20-F099-46C0-86B1-BF2EF58D688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7">
            <a:extLst>
              <a:ext uri="{FF2B5EF4-FFF2-40B4-BE49-F238E27FC236}">
                <a16:creationId xmlns:a16="http://schemas.microsoft.com/office/drawing/2014/main" id="{90F50B2A-29E9-44F3-8A9D-0EF1EE6D6D1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3C9DF18-7400-4222-9AB5-08EE9A534A14}"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118786" name="Rectangle 2">
            <a:extLst>
              <a:ext uri="{FF2B5EF4-FFF2-40B4-BE49-F238E27FC236}">
                <a16:creationId xmlns:a16="http://schemas.microsoft.com/office/drawing/2014/main" id="{6B902A19-08A7-4521-B852-80DF85A34FF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Rectangle 3">
            <a:extLst>
              <a:ext uri="{FF2B5EF4-FFF2-40B4-BE49-F238E27FC236}">
                <a16:creationId xmlns:a16="http://schemas.microsoft.com/office/drawing/2014/main" id="{D2E62E42-DA47-4C11-9FC9-29C98827E65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Slide Image Placeholder 1">
            <a:extLst>
              <a:ext uri="{FF2B5EF4-FFF2-40B4-BE49-F238E27FC236}">
                <a16:creationId xmlns:a16="http://schemas.microsoft.com/office/drawing/2014/main" id="{CAC33D04-8156-4766-8BA7-68377643C9D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2" name="Notes Placeholder 2">
            <a:extLst>
              <a:ext uri="{FF2B5EF4-FFF2-40B4-BE49-F238E27FC236}">
                <a16:creationId xmlns:a16="http://schemas.microsoft.com/office/drawing/2014/main" id="{E2F85F76-A971-426C-8980-B6B5C22FD79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We demonstrate the errors on multiple x86 systems. Shown to the bottom-left is a “disturbance kernel”. When executed, it forces two rows to be opened and closed one after the other – over and over again. Consequently, it induces many errors in the module.</a:t>
            </a:r>
          </a:p>
        </p:txBody>
      </p:sp>
      <p:sp>
        <p:nvSpPr>
          <p:cNvPr id="163843" name="Slide Number Placeholder 3">
            <a:extLst>
              <a:ext uri="{FF2B5EF4-FFF2-40B4-BE49-F238E27FC236}">
                <a16:creationId xmlns:a16="http://schemas.microsoft.com/office/drawing/2014/main" id="{B46C363E-D089-4554-A5FB-BBA715578F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A7BD0B2-065B-429C-B277-83E996C909AD}" type="slidenum">
              <a:rPr lang="en-US" altLang="en-US" smtClean="0">
                <a:solidFill>
                  <a:srgbClr val="000000"/>
                </a:solidFill>
              </a:rPr>
              <a:pPr>
                <a:spcBef>
                  <a:spcPct val="0"/>
                </a:spcBef>
              </a:pPr>
              <a:t>36</a:t>
            </a:fld>
            <a:endParaRPr lang="en-US" altLang="en-US">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Slide Image Placeholder 1">
            <a:extLst>
              <a:ext uri="{FF2B5EF4-FFF2-40B4-BE49-F238E27FC236}">
                <a16:creationId xmlns:a16="http://schemas.microsoft.com/office/drawing/2014/main" id="{D58A091E-8812-4A5C-8720-61413BCCD83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0" name="Notes Placeholder 2">
            <a:extLst>
              <a:ext uri="{FF2B5EF4-FFF2-40B4-BE49-F238E27FC236}">
                <a16:creationId xmlns:a16="http://schemas.microsoft.com/office/drawing/2014/main" id="{4A98CE6C-1E3F-4C9A-9B6C-0081F710564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We demonstrate the errors on multiple x86 systems. Shown to the bottom-left is a “disturbance kernel”. When executed, it forces two rows to be opened and closed one after the other – over and over again. Consequently, it induces many errors in the module.</a:t>
            </a:r>
          </a:p>
        </p:txBody>
      </p:sp>
      <p:sp>
        <p:nvSpPr>
          <p:cNvPr id="165891" name="Slide Number Placeholder 3">
            <a:extLst>
              <a:ext uri="{FF2B5EF4-FFF2-40B4-BE49-F238E27FC236}">
                <a16:creationId xmlns:a16="http://schemas.microsoft.com/office/drawing/2014/main" id="{44271F87-0DDC-4FB1-AA47-C4B105D436F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CB1DD3A-D19E-4C6D-8D74-22EFEFD43460}" type="slidenum">
              <a:rPr lang="en-US" altLang="en-US" smtClean="0">
                <a:solidFill>
                  <a:srgbClr val="000000"/>
                </a:solidFill>
              </a:rPr>
              <a:pPr>
                <a:spcBef>
                  <a:spcPct val="0"/>
                </a:spcBef>
              </a:pPr>
              <a:t>37</a:t>
            </a:fld>
            <a:endParaRPr lang="en-US" altLang="en-US">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7" name="Slide Image Placeholder 1">
            <a:extLst>
              <a:ext uri="{FF2B5EF4-FFF2-40B4-BE49-F238E27FC236}">
                <a16:creationId xmlns:a16="http://schemas.microsoft.com/office/drawing/2014/main" id="{8C195B86-1C21-4CD5-B2E8-FFF79991384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8098" name="Notes Placeholder 2">
            <a:extLst>
              <a:ext uri="{FF2B5EF4-FFF2-40B4-BE49-F238E27FC236}">
                <a16:creationId xmlns:a16="http://schemas.microsoft.com/office/drawing/2014/main" id="{8660DC30-A83B-48D1-914E-92D5885D078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fr-FR">
                <a:ea typeface="ＭＳ Ｐゴシック" panose="020B0600070205080204" pitchFamily="34" charset="-128"/>
              </a:rPr>
              <a:t>When we executed the code on four different processors, all four of them yielded errors. Intel Haswell has the most errors, at 23 thousand, because it has the highest rate of accessing DRAM.</a:t>
            </a:r>
          </a:p>
          <a:p>
            <a:endParaRPr lang="en-US" altLang="fr-FR">
              <a:ea typeface="ＭＳ Ｐゴシック" panose="020B0600070205080204" pitchFamily="34" charset="-128"/>
            </a:endParaRPr>
          </a:p>
          <a:p>
            <a:r>
              <a:rPr lang="en-US" altLang="fr-FR">
                <a:ea typeface="ＭＳ Ｐゴシック" panose="020B0600070205080204" pitchFamily="34" charset="-128"/>
              </a:rPr>
              <a:t>Later on, I’ll show that we can induce as many as ten million disturbance errors in a more controlled environment.</a:t>
            </a:r>
          </a:p>
          <a:p>
            <a:endParaRPr lang="en-US" altLang="fr-FR">
              <a:ea typeface="ＭＳ Ｐゴシック" panose="020B0600070205080204" pitchFamily="34" charset="-128"/>
            </a:endParaRPr>
          </a:p>
          <a:p>
            <a:r>
              <a:rPr lang="en-US" altLang="fr-FR">
                <a:ea typeface="ＭＳ Ｐゴシック" panose="020B0600070205080204" pitchFamily="34" charset="-128"/>
              </a:rPr>
              <a:t>From this, we conclude that disturbance errors are a serious reliability issue.</a:t>
            </a:r>
          </a:p>
        </p:txBody>
      </p:sp>
      <p:sp>
        <p:nvSpPr>
          <p:cNvPr id="4" name="Slide Number Placeholder 3">
            <a:extLst>
              <a:ext uri="{FF2B5EF4-FFF2-40B4-BE49-F238E27FC236}">
                <a16:creationId xmlns:a16="http://schemas.microsoft.com/office/drawing/2014/main" id="{6A1A44A9-4CB7-4E60-BCEF-C46A9AF6BFBA}"/>
              </a:ext>
            </a:extLst>
          </p:cNvPr>
          <p:cNvSpPr>
            <a:spLocks noGrp="1"/>
          </p:cNvSpPr>
          <p:nvPr>
            <p:ph type="sldNum" sz="quarter" idx="5"/>
          </p:nvPr>
        </p:nvSpPr>
        <p:spPr/>
        <p:txBody>
          <a:bodyPr/>
          <a:lstStyle/>
          <a:p>
            <a:pPr fontAlgn="auto">
              <a:spcBef>
                <a:spcPts val="0"/>
              </a:spcBef>
              <a:spcAft>
                <a:spcPts val="0"/>
              </a:spcAft>
              <a:defRPr/>
            </a:pPr>
            <a:fld id="{6DAEC4F6-C7F8-48CE-8339-CCB192F8F9D5}" type="slidenum">
              <a:rPr lang="en-US" smtClean="0">
                <a:solidFill>
                  <a:prstClr val="black"/>
                </a:solidFill>
                <a:latin typeface="Calibri"/>
                <a:ea typeface="+mn-ea"/>
                <a:cs typeface="+mn-cs"/>
              </a:rPr>
              <a:pPr fontAlgn="auto">
                <a:spcBef>
                  <a:spcPts val="0"/>
                </a:spcBef>
                <a:spcAft>
                  <a:spcPts val="0"/>
                </a:spcAft>
                <a:defRPr/>
              </a:pPr>
              <a:t>38</a:t>
            </a:fld>
            <a:endParaRPr lang="en-US">
              <a:solidFill>
                <a:prstClr val="black"/>
              </a:solidFill>
              <a:latin typeface="Calibri"/>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Slide Image Placeholder 1">
            <a:extLst>
              <a:ext uri="{FF2B5EF4-FFF2-40B4-BE49-F238E27FC236}">
                <a16:creationId xmlns:a16="http://schemas.microsoft.com/office/drawing/2014/main" id="{2430E8D3-AFFF-4206-886A-0BBC1C89DE7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2034" name="Notes Placeholder 2">
            <a:extLst>
              <a:ext uri="{FF2B5EF4-FFF2-40B4-BE49-F238E27FC236}">
                <a16:creationId xmlns:a16="http://schemas.microsoft.com/office/drawing/2014/main" id="{7D7E5988-589A-41B0-846B-C1E073A7240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Picture from the article:</a:t>
            </a:r>
          </a:p>
          <a:p>
            <a:r>
              <a:rPr lang="en-US" altLang="en-US">
                <a:ea typeface="ＭＳ Ｐゴシック" panose="020B0600070205080204" pitchFamily="34" charset="-128"/>
              </a:rPr>
              <a:t>http://thehackernews.com/2015/03/dram-rowhammer-vulnerability.html</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172035" name="Slide Number Placeholder 3">
            <a:extLst>
              <a:ext uri="{FF2B5EF4-FFF2-40B4-BE49-F238E27FC236}">
                <a16:creationId xmlns:a16="http://schemas.microsoft.com/office/drawing/2014/main" id="{EEA4FABB-56FC-42C8-836D-99B44671D61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116F885-113E-46E2-B21B-C2A28345F8ED}" type="slidenum">
              <a:rPr lang="en-US" altLang="en-US" smtClean="0">
                <a:solidFill>
                  <a:srgbClr val="000000"/>
                </a:solidFill>
              </a:rPr>
              <a:pPr>
                <a:spcBef>
                  <a:spcPct val="0"/>
                </a:spcBef>
              </a:pPr>
              <a:t>41</a:t>
            </a:fld>
            <a:endParaRPr lang="en-US" altLang="en-US">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Slide Image Placeholder 1">
            <a:extLst>
              <a:ext uri="{FF2B5EF4-FFF2-40B4-BE49-F238E27FC236}">
                <a16:creationId xmlns:a16="http://schemas.microsoft.com/office/drawing/2014/main" id="{45CE8798-D900-40DA-A28E-47045A98DE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9202" name="Notes Placeholder 2">
            <a:extLst>
              <a:ext uri="{FF2B5EF4-FFF2-40B4-BE49-F238E27FC236}">
                <a16:creationId xmlns:a16="http://schemas.microsoft.com/office/drawing/2014/main" id="{2B8767E0-51FB-43A3-8A0B-2A9AC3BF82A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Here is a list of four potential solutions to disturbance errors: making better DRAM chips, refreshing more frequently, employing sophisticated ECC schemes, and using hardware counters to track the number of accesses to different rows.</a:t>
            </a:r>
          </a:p>
          <a:p>
            <a:endParaRPr lang="en-US" altLang="en-US">
              <a:ea typeface="ＭＳ Ｐゴシック" panose="020B0600070205080204" pitchFamily="34" charset="-128"/>
            </a:endParaRPr>
          </a:p>
          <a:p>
            <a:r>
              <a:rPr lang="en-US" altLang="en-US">
                <a:ea typeface="ＭＳ Ｐゴシック" panose="020B0600070205080204" pitchFamily="34" charset="-128"/>
              </a:rPr>
              <a:t>However, all of these solutions incur a large overhead in terms cost, power, performance, and/or complexity.</a:t>
            </a:r>
          </a:p>
        </p:txBody>
      </p:sp>
      <p:sp>
        <p:nvSpPr>
          <p:cNvPr id="179203" name="Slide Number Placeholder 3">
            <a:extLst>
              <a:ext uri="{FF2B5EF4-FFF2-40B4-BE49-F238E27FC236}">
                <a16:creationId xmlns:a16="http://schemas.microsoft.com/office/drawing/2014/main" id="{3D5A47C1-5FAA-4E38-80CA-331CDB1ED16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EB2D8D2-B6D4-46B0-8AFC-5C6BCC168F8B}" type="slidenum">
              <a:rPr lang="en-US" altLang="en-US" smtClean="0">
                <a:solidFill>
                  <a:srgbClr val="000000"/>
                </a:solidFill>
              </a:rPr>
              <a:pPr>
                <a:spcBef>
                  <a:spcPct val="0"/>
                </a:spcBef>
              </a:pPr>
              <a:t>47</a:t>
            </a:fld>
            <a:endParaRPr lang="en-US" altLang="en-US">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Slide Image Placeholder 1">
            <a:extLst>
              <a:ext uri="{FF2B5EF4-FFF2-40B4-BE49-F238E27FC236}">
                <a16:creationId xmlns:a16="http://schemas.microsoft.com/office/drawing/2014/main" id="{7F60A844-FE7A-407A-83E6-1700ED6F2FB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2930" name="Notes Placeholder 2">
            <a:extLst>
              <a:ext uri="{FF2B5EF4-FFF2-40B4-BE49-F238E27FC236}">
                <a16:creationId xmlns:a16="http://schemas.microsoft.com/office/drawing/2014/main" id="{A7533292-A33E-4F6E-A377-DDC0D3D8E3D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We provide a more efficient solution, called PARA, which stands for probabilistic adjacent row activation.</a:t>
            </a:r>
          </a:p>
          <a:p>
            <a:endParaRPr lang="en-US" altLang="en-US">
              <a:ea typeface="ＭＳ Ｐゴシック" panose="020B0600070205080204" pitchFamily="34" charset="-128"/>
            </a:endParaRPr>
          </a:p>
          <a:p>
            <a:r>
              <a:rPr lang="en-US" altLang="en-US">
                <a:ea typeface="ＭＳ Ｐゴシック" panose="020B0600070205080204" pitchFamily="34" charset="-128"/>
              </a:rPr>
              <a:t>The key idea is thus: after closing a row, we activate (i.e., refresh) one of its neighbors with a low probability, for example, p equal to 0.005.</a:t>
            </a:r>
          </a:p>
          <a:p>
            <a:endParaRPr lang="en-US" altLang="en-US">
              <a:ea typeface="ＭＳ Ｐゴシック" panose="020B0600070205080204" pitchFamily="34" charset="-128"/>
            </a:endParaRPr>
          </a:p>
          <a:p>
            <a:r>
              <a:rPr lang="en-US" altLang="en-US">
                <a:ea typeface="ＭＳ Ｐゴシック" panose="020B0600070205080204" pitchFamily="34" charset="-128"/>
              </a:rPr>
              <a:t>PARA provides a strong reliability guarantee even under the worst-case access patterns to DRAM. When we set p to 0.005, the expected number of errors in one year is 9.4 times 10 to the negative 14. This probability is much lower the failure rate of other hardware components, for example, the hard-disk drive.</a:t>
            </a:r>
          </a:p>
          <a:p>
            <a:endParaRPr lang="en-US" altLang="en-US">
              <a:ea typeface="ＭＳ Ｐゴシック" panose="020B0600070205080204" pitchFamily="34" charset="-128"/>
            </a:endParaRPr>
          </a:p>
          <a:p>
            <a:r>
              <a:rPr lang="en-US" altLang="en-US">
                <a:ea typeface="ＭＳ Ｐゴシック" panose="020B0600070205080204" pitchFamily="34" charset="-128"/>
              </a:rPr>
              <a:t>And by adjusting the value of p, PARA can provide an arbitrarily strong-degree of protection against errors. </a:t>
            </a:r>
          </a:p>
        </p:txBody>
      </p:sp>
      <p:sp>
        <p:nvSpPr>
          <p:cNvPr id="252931" name="Slide Number Placeholder 3">
            <a:extLst>
              <a:ext uri="{FF2B5EF4-FFF2-40B4-BE49-F238E27FC236}">
                <a16:creationId xmlns:a16="http://schemas.microsoft.com/office/drawing/2014/main" id="{C232C0E2-CF3D-46B3-881E-BB5B53B2C40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5904D67-C27E-456F-93E1-825225F6963B}" type="slidenum">
              <a:rPr lang="en-US" altLang="en-US" smtClean="0">
                <a:solidFill>
                  <a:srgbClr val="000000"/>
                </a:solidFill>
              </a:rPr>
              <a:pPr>
                <a:spcBef>
                  <a:spcPct val="0"/>
                </a:spcBef>
              </a:pPr>
              <a:t>49</a:t>
            </a:fld>
            <a:endParaRPr lang="en-US" altLang="en-US">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Slide Image Placeholder 1">
            <a:extLst>
              <a:ext uri="{FF2B5EF4-FFF2-40B4-BE49-F238E27FC236}">
                <a16:creationId xmlns:a16="http://schemas.microsoft.com/office/drawing/2014/main" id="{23E4BA75-CAF4-49D2-8F54-6CB620764A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0466" name="Notes Placeholder 2">
            <a:extLst>
              <a:ext uri="{FF2B5EF4-FFF2-40B4-BE49-F238E27FC236}">
                <a16:creationId xmlns:a16="http://schemas.microsoft.com/office/drawing/2014/main" id="{9A8E89BF-CDE0-4B03-95DF-1E3BE22CC49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
        <p:nvSpPr>
          <p:cNvPr id="190467" name="Slide Number Placeholder 3">
            <a:extLst>
              <a:ext uri="{FF2B5EF4-FFF2-40B4-BE49-F238E27FC236}">
                <a16:creationId xmlns:a16="http://schemas.microsoft.com/office/drawing/2014/main" id="{D99A8FA4-8446-4D5A-9D4E-30C0C78C8BB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ADDA213-E670-42C5-A033-662AAF937752}" type="slidenum">
              <a:rPr lang="en-US" altLang="en-US" smtClean="0">
                <a:solidFill>
                  <a:srgbClr val="000000"/>
                </a:solidFill>
                <a:latin typeface="Arial" panose="020B0604020202020204" pitchFamily="34" charset="0"/>
              </a:rPr>
              <a:pPr>
                <a:spcBef>
                  <a:spcPct val="0"/>
                </a:spcBef>
              </a:pPr>
              <a:t>56</a:t>
            </a:fld>
            <a:endParaRPr lang="en-US" altLang="en-US">
              <a:solidFill>
                <a:srgbClr val="000000"/>
              </a:solidFill>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Slide Image Placeholder 1">
            <a:extLst>
              <a:ext uri="{FF2B5EF4-FFF2-40B4-BE49-F238E27FC236}">
                <a16:creationId xmlns:a16="http://schemas.microsoft.com/office/drawing/2014/main" id="{836B0ACE-5BBB-43F9-A7BA-EAA5A9B39B6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62" name="Notes Placeholder 2">
            <a:extLst>
              <a:ext uri="{FF2B5EF4-FFF2-40B4-BE49-F238E27FC236}">
                <a16:creationId xmlns:a16="http://schemas.microsoft.com/office/drawing/2014/main" id="{E098462C-03E1-4B14-9947-668A63178E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What kind of performance do we expect when we run two applications on a multi-core system? To answer this question, we performed an experiment. We took two applications we cared about, ran them together on different cores in a dual-core system, and measured their slowdown compared to when each is run alone on the same system. This graph shows the slowdown each app experienced. (DATA explanation…) </a:t>
            </a: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Why do we get such a large disparity in the slowdowns?</a:t>
            </a: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Is it the priorities? No. We went back and gave high priority to gcc and low priority to matlab. The slowdowns did not change at all. Neither the software or the hardware enforced the priorities.</a:t>
            </a: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Is it the contention in the disk? We checked for this possibility, but found that these applications did not have any disk accesses in the steady state. They both fit in the physical memory and therefore did not interfere in the disk.</a:t>
            </a: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What is it then? Why do we get such large disparity in slowdowns in a dual core system?</a:t>
            </a: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I will call such an application a </a:t>
            </a:r>
            <a:r>
              <a:rPr lang="ja-JP" altLang="en-US" sz="1000">
                <a:latin typeface="Arial" panose="020B0604020202020204" pitchFamily="34" charset="0"/>
                <a:ea typeface="ＭＳ Ｐゴシック" panose="020B0600070205080204" pitchFamily="34" charset="-128"/>
              </a:rPr>
              <a:t>“</a:t>
            </a:r>
            <a:r>
              <a:rPr lang="en-US" altLang="ja-JP" sz="1000">
                <a:latin typeface="Arial" panose="020B0604020202020204" pitchFamily="34" charset="0"/>
                <a:ea typeface="ＭＳ Ｐゴシック" panose="020B0600070205080204" pitchFamily="34" charset="-128"/>
              </a:rPr>
              <a:t>memory performance hog</a:t>
            </a:r>
            <a:r>
              <a:rPr lang="ja-JP" altLang="en-US" sz="1000">
                <a:latin typeface="Arial" panose="020B0604020202020204" pitchFamily="34" charset="0"/>
                <a:ea typeface="ＭＳ Ｐゴシック" panose="020B0600070205080204" pitchFamily="34" charset="-128"/>
              </a:rPr>
              <a:t>”</a:t>
            </a:r>
            <a:endParaRPr lang="en-US" altLang="ja-JP"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Now, let me tell you why this disparity in slowdowns happens.</a:t>
            </a: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Is it that there are other applications or the OS interfering with gcc, stealing its time quantums? No.</a:t>
            </a:r>
          </a:p>
        </p:txBody>
      </p:sp>
      <p:sp>
        <p:nvSpPr>
          <p:cNvPr id="194563" name="Slide Number Placeholder 3">
            <a:extLst>
              <a:ext uri="{FF2B5EF4-FFF2-40B4-BE49-F238E27FC236}">
                <a16:creationId xmlns:a16="http://schemas.microsoft.com/office/drawing/2014/main" id="{BEA7F4EA-840A-43C9-A75C-09D62A41F3C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0138A49-BA87-4C23-B025-BA17ED15F7CF}" type="slidenum">
              <a:rPr lang="en-US" altLang="en-US" smtClean="0">
                <a:solidFill>
                  <a:srgbClr val="000000"/>
                </a:solidFill>
                <a:latin typeface="Arial" panose="020B0604020202020204" pitchFamily="34" charset="0"/>
              </a:rPr>
              <a:pPr>
                <a:spcBef>
                  <a:spcPct val="0"/>
                </a:spcBef>
              </a:pPr>
              <a:t>59</a:t>
            </a:fld>
            <a:endParaRPr lang="en-US" altLang="en-US">
              <a:solidFill>
                <a:srgbClr val="000000"/>
              </a:solidFill>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Rectangle 7">
            <a:extLst>
              <a:ext uri="{FF2B5EF4-FFF2-40B4-BE49-F238E27FC236}">
                <a16:creationId xmlns:a16="http://schemas.microsoft.com/office/drawing/2014/main" id="{23618443-1A57-4B48-94F7-4730C391F53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D67640E-2514-4AA8-B712-30AAF3DB6D06}" type="slidenum">
              <a:rPr lang="en-US" altLang="en-US" smtClean="0">
                <a:solidFill>
                  <a:srgbClr val="000000"/>
                </a:solidFill>
                <a:latin typeface="Arial" panose="020B0604020202020204" pitchFamily="34" charset="0"/>
              </a:rPr>
              <a:pPr>
                <a:spcBef>
                  <a:spcPct val="0"/>
                </a:spcBef>
              </a:pPr>
              <a:t>63</a:t>
            </a:fld>
            <a:endParaRPr lang="en-US" altLang="en-US">
              <a:solidFill>
                <a:srgbClr val="000000"/>
              </a:solidFill>
              <a:latin typeface="Arial" panose="020B0604020202020204" pitchFamily="34" charset="0"/>
            </a:endParaRPr>
          </a:p>
        </p:txBody>
      </p:sp>
      <p:sp>
        <p:nvSpPr>
          <p:cNvPr id="199682" name="Rectangle 2">
            <a:extLst>
              <a:ext uri="{FF2B5EF4-FFF2-40B4-BE49-F238E27FC236}">
                <a16:creationId xmlns:a16="http://schemas.microsoft.com/office/drawing/2014/main" id="{59FA8FF3-8491-49ED-9287-F8AEDDD8308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9683" name="Rectangle 3">
            <a:extLst>
              <a:ext uri="{FF2B5EF4-FFF2-40B4-BE49-F238E27FC236}">
                <a16:creationId xmlns:a16="http://schemas.microsoft.com/office/drawing/2014/main" id="{5B15BBF8-726B-4096-BD03-3AC57722E55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Rectangle 7">
            <a:extLst>
              <a:ext uri="{FF2B5EF4-FFF2-40B4-BE49-F238E27FC236}">
                <a16:creationId xmlns:a16="http://schemas.microsoft.com/office/drawing/2014/main" id="{24844CE8-D05D-4BB9-929B-47E07BC74DE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4D18C91-BE1E-4115-B6CC-B578C7F46E24}" type="slidenum">
              <a:rPr lang="en-US" altLang="en-US" smtClean="0">
                <a:solidFill>
                  <a:srgbClr val="000000"/>
                </a:solidFill>
                <a:latin typeface="Arial" panose="020B0604020202020204" pitchFamily="34" charset="0"/>
              </a:rPr>
              <a:pPr>
                <a:spcBef>
                  <a:spcPct val="0"/>
                </a:spcBef>
              </a:pPr>
              <a:t>64</a:t>
            </a:fld>
            <a:endParaRPr lang="en-US" altLang="en-US">
              <a:solidFill>
                <a:srgbClr val="000000"/>
              </a:solidFill>
              <a:latin typeface="Arial" panose="020B0604020202020204" pitchFamily="34" charset="0"/>
            </a:endParaRPr>
          </a:p>
        </p:txBody>
      </p:sp>
      <p:sp>
        <p:nvSpPr>
          <p:cNvPr id="201730" name="Rectangle 2">
            <a:extLst>
              <a:ext uri="{FF2B5EF4-FFF2-40B4-BE49-F238E27FC236}">
                <a16:creationId xmlns:a16="http://schemas.microsoft.com/office/drawing/2014/main" id="{9B25368C-B7E9-48A1-8CF8-F9B18EEB112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1731" name="Rectangle 3">
            <a:extLst>
              <a:ext uri="{FF2B5EF4-FFF2-40B4-BE49-F238E27FC236}">
                <a16:creationId xmlns:a16="http://schemas.microsoft.com/office/drawing/2014/main" id="{AFE9E204-A007-4FE1-A8F7-19C710632AD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-In a multi-core chip, different cores share some hardware resources. In particular, they share the DRAM memory system. The shared memory system consists of this and that. </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When we run matlab on one core, and gcc on another core, both cores generate memory requests to access the DRAM banks. When these requests arrive at the DRAM controller, the controller favors matlab</a:t>
            </a:r>
            <a:r>
              <a:rPr lang="ja-JP" altLang="en-US" sz="1000">
                <a:latin typeface="Arial" panose="020B0604020202020204" pitchFamily="34" charset="0"/>
                <a:ea typeface="ＭＳ Ｐゴシック" panose="020B0600070205080204" pitchFamily="34" charset="-128"/>
              </a:rPr>
              <a:t>’</a:t>
            </a:r>
            <a:r>
              <a:rPr lang="en-US" altLang="ja-JP" sz="1000">
                <a:latin typeface="Arial" panose="020B0604020202020204" pitchFamily="34" charset="0"/>
                <a:ea typeface="ＭＳ Ｐゴシック" panose="020B0600070205080204" pitchFamily="34" charset="-128"/>
              </a:rPr>
              <a:t>s requests over gcc</a:t>
            </a:r>
            <a:r>
              <a:rPr lang="ja-JP" altLang="en-US" sz="1000">
                <a:latin typeface="Arial" panose="020B0604020202020204" pitchFamily="34" charset="0"/>
                <a:ea typeface="ＭＳ Ｐゴシック" panose="020B0600070205080204" pitchFamily="34" charset="-128"/>
              </a:rPr>
              <a:t>’</a:t>
            </a:r>
            <a:r>
              <a:rPr lang="en-US" altLang="ja-JP" sz="1000">
                <a:latin typeface="Arial" panose="020B0604020202020204" pitchFamily="34" charset="0"/>
                <a:ea typeface="ＭＳ Ｐゴシック" panose="020B0600070205080204" pitchFamily="34" charset="-128"/>
              </a:rPr>
              <a:t>s requests. As a result, matlab can make progress and continues generating memory requests. These requests are again favored by the DRAM controller over gcc</a:t>
            </a:r>
            <a:r>
              <a:rPr lang="ja-JP" altLang="en-US" sz="1000">
                <a:latin typeface="Arial" panose="020B0604020202020204" pitchFamily="34" charset="0"/>
                <a:ea typeface="ＭＳ Ｐゴシック" panose="020B0600070205080204" pitchFamily="34" charset="-128"/>
              </a:rPr>
              <a:t>’</a:t>
            </a:r>
            <a:r>
              <a:rPr lang="en-US" altLang="ja-JP" sz="1000">
                <a:latin typeface="Arial" panose="020B0604020202020204" pitchFamily="34" charset="0"/>
                <a:ea typeface="ＭＳ Ｐゴシック" panose="020B0600070205080204" pitchFamily="34" charset="-128"/>
              </a:rPr>
              <a:t>s requests. Therefore, gcc starves waiting for its requests to be serviced in DRAM whereas matlab makes very quick progress as if it were running alone. </a:t>
            </a: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Why does this happen? This is because the algorithms employed by the DRAM controller are unfair. </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But, why are these algorithms unfair? Why do they unfairly prioritize matlab accesses?</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To understand this, we need to understand how a DRAM bank operates.</a:t>
            </a: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Almost all systems today contain multi-core chips</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Multi-core systems consist of multiple on-chip cores and caches</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Cores share the DRAM memory system</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DRAM memory system consists of</a:t>
            </a:r>
          </a:p>
          <a:p>
            <a:pPr lvl="1"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DRAM banks that store data (multiple banks to allow parallel accesses)</a:t>
            </a:r>
          </a:p>
          <a:p>
            <a:pPr lvl="1"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DRAM memory controller that mediates between cores and DRAM memory</a:t>
            </a:r>
          </a:p>
          <a:p>
            <a:pPr lvl="2"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It schedules memory operations generated by cores to DRAM</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This talk is about exploiting the unfair algorithms in the memory controllers to perform denial of service to running threads</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To understand how this happens, we need to know about how each DRAM bank operates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Slide Image Placeholder 1">
            <a:extLst>
              <a:ext uri="{FF2B5EF4-FFF2-40B4-BE49-F238E27FC236}">
                <a16:creationId xmlns:a16="http://schemas.microsoft.com/office/drawing/2014/main" id="{13F15662-B692-4C9E-83BD-B13882C4EEB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9378" name="Notes Placeholder 2">
            <a:extLst>
              <a:ext uri="{FF2B5EF4-FFF2-40B4-BE49-F238E27FC236}">
                <a16:creationId xmlns:a16="http://schemas.microsoft.com/office/drawing/2014/main" id="{7B8629B7-2A76-4B58-B1E4-3D240A06746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229379" name="Slide Number Placeholder 3">
            <a:extLst>
              <a:ext uri="{FF2B5EF4-FFF2-40B4-BE49-F238E27FC236}">
                <a16:creationId xmlns:a16="http://schemas.microsoft.com/office/drawing/2014/main" id="{681C08DF-7D6A-4669-9BE3-885E898A5C0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369E771-F9B7-4D8C-92E1-A74D8F7E2489}" type="slidenum">
              <a:rPr lang="en-US" altLang="en-US" smtClean="0">
                <a:solidFill>
                  <a:srgbClr val="000000"/>
                </a:solidFill>
              </a:rPr>
              <a:pPr>
                <a:spcBef>
                  <a:spcPct val="0"/>
                </a:spcBef>
              </a:pPr>
              <a:t>26</a:t>
            </a:fld>
            <a:endParaRPr lang="en-US" altLang="en-US">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Rectangle 7">
            <a:extLst>
              <a:ext uri="{FF2B5EF4-FFF2-40B4-BE49-F238E27FC236}">
                <a16:creationId xmlns:a16="http://schemas.microsoft.com/office/drawing/2014/main" id="{02093DF2-DDD6-475C-8FF7-D3A4C3CA08D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C887D09-B66A-4438-9CF1-633AE745FF41}" type="slidenum">
              <a:rPr lang="en-US" altLang="en-US" smtClean="0">
                <a:solidFill>
                  <a:srgbClr val="000000"/>
                </a:solidFill>
              </a:rPr>
              <a:pPr>
                <a:spcBef>
                  <a:spcPct val="0"/>
                </a:spcBef>
              </a:pPr>
              <a:t>66</a:t>
            </a:fld>
            <a:endParaRPr lang="en-US" altLang="en-US">
              <a:solidFill>
                <a:srgbClr val="000000"/>
              </a:solidFill>
            </a:endParaRPr>
          </a:p>
        </p:txBody>
      </p:sp>
      <p:sp>
        <p:nvSpPr>
          <p:cNvPr id="204802" name="Rectangle 2">
            <a:extLst>
              <a:ext uri="{FF2B5EF4-FFF2-40B4-BE49-F238E27FC236}">
                <a16:creationId xmlns:a16="http://schemas.microsoft.com/office/drawing/2014/main" id="{DCC961D2-6454-4412-9B40-AEA333E97F3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03" name="Rectangle 3">
            <a:extLst>
              <a:ext uri="{FF2B5EF4-FFF2-40B4-BE49-F238E27FC236}">
                <a16:creationId xmlns:a16="http://schemas.microsoft.com/office/drawing/2014/main" id="{99CDEA62-5595-4FD3-8060-4E25A5A71CA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Rectangle 7">
            <a:extLst>
              <a:ext uri="{FF2B5EF4-FFF2-40B4-BE49-F238E27FC236}">
                <a16:creationId xmlns:a16="http://schemas.microsoft.com/office/drawing/2014/main" id="{FE5FDBAB-89E9-4C8E-957E-42767CC505D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8E1FD4C-A0B7-417A-B8F3-35C879A9733A}" type="slidenum">
              <a:rPr lang="en-US" altLang="en-US" smtClean="0">
                <a:solidFill>
                  <a:srgbClr val="000000"/>
                </a:solidFill>
              </a:rPr>
              <a:pPr>
                <a:spcBef>
                  <a:spcPct val="0"/>
                </a:spcBef>
              </a:pPr>
              <a:t>67</a:t>
            </a:fld>
            <a:endParaRPr lang="en-US" altLang="en-US">
              <a:solidFill>
                <a:srgbClr val="000000"/>
              </a:solidFill>
            </a:endParaRPr>
          </a:p>
        </p:txBody>
      </p:sp>
      <p:sp>
        <p:nvSpPr>
          <p:cNvPr id="206850" name="Rectangle 2">
            <a:extLst>
              <a:ext uri="{FF2B5EF4-FFF2-40B4-BE49-F238E27FC236}">
                <a16:creationId xmlns:a16="http://schemas.microsoft.com/office/drawing/2014/main" id="{DBFD1333-FC68-42C2-8340-161F3A43957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6851" name="Rectangle 3">
            <a:extLst>
              <a:ext uri="{FF2B5EF4-FFF2-40B4-BE49-F238E27FC236}">
                <a16:creationId xmlns:a16="http://schemas.microsoft.com/office/drawing/2014/main" id="{0E379319-88A0-41E6-960E-A107253FC4E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Rectangle 7">
            <a:extLst>
              <a:ext uri="{FF2B5EF4-FFF2-40B4-BE49-F238E27FC236}">
                <a16:creationId xmlns:a16="http://schemas.microsoft.com/office/drawing/2014/main" id="{0BA49EF1-C451-4841-ADB1-918DA9E57B0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587ADC5-D72B-4101-A9DF-F099828DEF60}" type="slidenum">
              <a:rPr lang="en-US" altLang="en-US" smtClean="0">
                <a:solidFill>
                  <a:srgbClr val="000000"/>
                </a:solidFill>
                <a:latin typeface="Arial" panose="020B0604020202020204" pitchFamily="34" charset="0"/>
              </a:rPr>
              <a:pPr>
                <a:spcBef>
                  <a:spcPct val="0"/>
                </a:spcBef>
              </a:pPr>
              <a:t>68</a:t>
            </a:fld>
            <a:endParaRPr lang="en-US" altLang="en-US">
              <a:solidFill>
                <a:srgbClr val="000000"/>
              </a:solidFill>
              <a:latin typeface="Arial" panose="020B0604020202020204" pitchFamily="34" charset="0"/>
            </a:endParaRPr>
          </a:p>
        </p:txBody>
      </p:sp>
      <p:sp>
        <p:nvSpPr>
          <p:cNvPr id="208898" name="Rectangle 2">
            <a:extLst>
              <a:ext uri="{FF2B5EF4-FFF2-40B4-BE49-F238E27FC236}">
                <a16:creationId xmlns:a16="http://schemas.microsoft.com/office/drawing/2014/main" id="{89BDD6EA-C5E7-45B7-B5FE-7461428842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8899" name="Rectangle 3">
            <a:extLst>
              <a:ext uri="{FF2B5EF4-FFF2-40B4-BE49-F238E27FC236}">
                <a16:creationId xmlns:a16="http://schemas.microsoft.com/office/drawing/2014/main" id="{2F817EA4-9E6A-45D1-B6DE-E65D9B82662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buFontTx/>
              <a:buChar char="-"/>
            </a:pPr>
            <a:r>
              <a:rPr lang="en-US" altLang="en-US">
                <a:latin typeface="Arial" panose="020B0604020202020204" pitchFamily="34" charset="0"/>
                <a:ea typeface="ＭＳ Ｐゴシック" panose="020B0600070205080204" pitchFamily="34" charset="-128"/>
              </a:rPr>
              <a:t>Streaming through memory by performing operations on two 1D arrays.</a:t>
            </a:r>
          </a:p>
          <a:p>
            <a:pPr>
              <a:buFontTx/>
              <a:buChar char="-"/>
            </a:pPr>
            <a:r>
              <a:rPr lang="en-US" altLang="en-US">
                <a:latin typeface="Arial" panose="020B0604020202020204" pitchFamily="34" charset="0"/>
                <a:ea typeface="ＭＳ Ｐゴシック" panose="020B0600070205080204" pitchFamily="34" charset="-128"/>
              </a:rPr>
              <a:t>Sequential memory access</a:t>
            </a:r>
          </a:p>
          <a:p>
            <a:pPr>
              <a:buFontTx/>
              <a:buChar char="-"/>
            </a:pPr>
            <a:r>
              <a:rPr lang="en-US" altLang="en-US">
                <a:latin typeface="Arial" panose="020B0604020202020204" pitchFamily="34" charset="0"/>
                <a:ea typeface="ＭＳ Ｐゴシック" panose="020B0600070205080204" pitchFamily="34" charset="-128"/>
              </a:rPr>
              <a:t>Each access is a cache miss (elements of array larger than a cache line size) </a:t>
            </a:r>
            <a:r>
              <a:rPr lang="en-US" altLang="en-US">
                <a:latin typeface="Arial" panose="020B0604020202020204" pitchFamily="34" charset="0"/>
                <a:ea typeface="ＭＳ Ｐゴシック" panose="020B0600070205080204" pitchFamily="34" charset="-128"/>
                <a:sym typeface="Wingdings" panose="05000000000000000000" pitchFamily="2" charset="2"/>
              </a:rPr>
              <a:t> hence, very memory intensive</a:t>
            </a:r>
            <a:endParaRPr lang="en-US" altLang="en-US">
              <a:latin typeface="Arial" panose="020B0604020202020204" pitchFamily="34" charset="0"/>
              <a:ea typeface="ＭＳ Ｐゴシック" panose="020B0600070205080204" pitchFamily="34" charset="-128"/>
            </a:endParaRPr>
          </a:p>
          <a:p>
            <a:endParaRPr lang="en-US" altLang="en-US">
              <a:latin typeface="Arial" panose="020B0604020202020204" pitchFamily="34" charset="0"/>
              <a:ea typeface="ＭＳ Ｐゴシック" panose="020B0600070205080204" pitchFamily="34" charset="-128"/>
            </a:endParaRPr>
          </a:p>
          <a:p>
            <a:r>
              <a:rPr lang="en-US" altLang="en-US">
                <a:latin typeface="Arial" panose="020B0604020202020204" pitchFamily="34" charset="0"/>
                <a:ea typeface="ＭＳ Ｐゴシック" panose="020B0600070205080204" pitchFamily="34" charset="-128"/>
              </a:rPr>
              <a:t>Link to the real code…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Rectangle 7">
            <a:extLst>
              <a:ext uri="{FF2B5EF4-FFF2-40B4-BE49-F238E27FC236}">
                <a16:creationId xmlns:a16="http://schemas.microsoft.com/office/drawing/2014/main" id="{9F636070-9830-4442-96A2-D9C36922432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281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281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281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281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ED8EB01-215C-4ABC-9B50-83C5A48C9504}" type="slidenum">
              <a:rPr lang="en-US" altLang="en-US" smtClean="0">
                <a:solidFill>
                  <a:srgbClr val="000000"/>
                </a:solidFill>
                <a:latin typeface="Arial" panose="020B0604020202020204" pitchFamily="34" charset="0"/>
              </a:rPr>
              <a:pPr>
                <a:spcBef>
                  <a:spcPct val="0"/>
                </a:spcBef>
              </a:pPr>
              <a:t>69</a:t>
            </a:fld>
            <a:endParaRPr lang="en-US" altLang="en-US">
              <a:solidFill>
                <a:srgbClr val="000000"/>
              </a:solidFill>
              <a:latin typeface="Arial" panose="020B0604020202020204" pitchFamily="34" charset="0"/>
            </a:endParaRPr>
          </a:p>
        </p:txBody>
      </p:sp>
      <p:sp>
        <p:nvSpPr>
          <p:cNvPr id="210946" name="Rectangle 2">
            <a:extLst>
              <a:ext uri="{FF2B5EF4-FFF2-40B4-BE49-F238E27FC236}">
                <a16:creationId xmlns:a16="http://schemas.microsoft.com/office/drawing/2014/main" id="{74E38E97-AA2B-46C3-BA3D-229FC482367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2755" name="Rectangle 3">
            <a:extLst>
              <a:ext uri="{FF2B5EF4-FFF2-40B4-BE49-F238E27FC236}">
                <a16:creationId xmlns:a16="http://schemas.microsoft.com/office/drawing/2014/main" id="{D330D3D1-9319-994D-B6E3-6C6BD553446A}"/>
              </a:ext>
            </a:extLst>
          </p:cNvPr>
          <p:cNvSpPr>
            <a:spLocks noGrp="1" noChangeArrowheads="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a:buFontTx/>
              <a:buChar char="-"/>
              <a:defRPr/>
            </a:pPr>
            <a:r>
              <a:rPr lang="en-US" altLang="en-US">
                <a:latin typeface="Arial" panose="020B0604020202020204" pitchFamily="34" charset="0"/>
                <a:ea typeface="ＭＳ Ｐゴシック" panose="020B0600070205080204" pitchFamily="34" charset="-128"/>
              </a:rPr>
              <a:t>Pictorially demonstrate how stream denies memory service to rdarray</a:t>
            </a:r>
          </a:p>
          <a:p>
            <a:pPr>
              <a:buFontTx/>
              <a:buChar char="-"/>
              <a:defRPr/>
            </a:pPr>
            <a:r>
              <a:rPr lang="en-US" altLang="en-US">
                <a:latin typeface="Arial" panose="020B0604020202020204" pitchFamily="34" charset="0"/>
                <a:ea typeface="ＭＳ Ｐゴシック" panose="020B0600070205080204" pitchFamily="34" charset="-128"/>
              </a:rPr>
              <a:t>Stream continuously accesses columns in row 0 in a streaming manner (streams through a row after opening it)</a:t>
            </a:r>
          </a:p>
          <a:p>
            <a:pPr>
              <a:buFontTx/>
              <a:buChar char="-"/>
              <a:defRPr/>
            </a:pPr>
            <a:r>
              <a:rPr lang="en-US" altLang="en-US">
                <a:latin typeface="Arial" panose="020B0604020202020204" pitchFamily="34" charset="0"/>
                <a:ea typeface="ＭＳ Ｐゴシック" panose="020B0600070205080204" pitchFamily="34" charset="-128"/>
              </a:rPr>
              <a:t>In other words almost all its requests are row-hits</a:t>
            </a:r>
          </a:p>
          <a:p>
            <a:pPr>
              <a:buFontTx/>
              <a:buChar char="-"/>
              <a:defRPr/>
            </a:pPr>
            <a:r>
              <a:rPr lang="en-US" altLang="en-US">
                <a:latin typeface="Arial" panose="020B0604020202020204" pitchFamily="34" charset="0"/>
                <a:ea typeface="ＭＳ Ｐゴシック" panose="020B0600070205080204" pitchFamily="34" charset="-128"/>
              </a:rPr>
              <a:t>RDarray</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s requests are row-conflicts (no locality)</a:t>
            </a:r>
          </a:p>
          <a:p>
            <a:pPr>
              <a:buFontTx/>
              <a:buChar char="-"/>
              <a:defRPr/>
            </a:pPr>
            <a:r>
              <a:rPr lang="en-US" altLang="en-US">
                <a:latin typeface="Arial" panose="020B0604020202020204" pitchFamily="34" charset="0"/>
                <a:ea typeface="ＭＳ Ｐゴシック" panose="020B0600070205080204" pitchFamily="34" charset="-128"/>
              </a:rPr>
              <a:t>The DRAM controller reorders streams requests to the open row over other requests (even older ones) to maximize DRAM throughput</a:t>
            </a:r>
          </a:p>
          <a:p>
            <a:pPr>
              <a:buFontTx/>
              <a:buChar char="-"/>
              <a:defRPr/>
            </a:pPr>
            <a:r>
              <a:rPr lang="en-US" altLang="en-US">
                <a:latin typeface="Arial" panose="020B0604020202020204" pitchFamily="34" charset="0"/>
                <a:ea typeface="ＭＳ Ｐゴシック" panose="020B0600070205080204" pitchFamily="34" charset="-128"/>
              </a:rPr>
              <a:t>Hence, rdarray</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s requests do not get serviced as long as stream is issuing requests at a fast-enough rate</a:t>
            </a:r>
          </a:p>
          <a:p>
            <a:pPr>
              <a:buFontTx/>
              <a:buChar char="-"/>
              <a:defRPr/>
            </a:pPr>
            <a:r>
              <a:rPr lang="en-US" altLang="en-US">
                <a:latin typeface="Arial" panose="020B0604020202020204" pitchFamily="34" charset="0"/>
                <a:ea typeface="ＭＳ Ｐゴシック" panose="020B0600070205080204" pitchFamily="34" charset="-128"/>
              </a:rPr>
              <a:t>In this example, the red thread</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s request to another row will not get serviced until stream stops issuing a request to row 0</a:t>
            </a:r>
          </a:p>
          <a:p>
            <a:pPr>
              <a:buFontTx/>
              <a:buChar char="-"/>
              <a:defRPr/>
            </a:pPr>
            <a:endParaRPr lang="en-US" altLang="en-US">
              <a:latin typeface="Arial" panose="020B0604020202020204" pitchFamily="34" charset="0"/>
              <a:ea typeface="ＭＳ Ｐゴシック" panose="020B0600070205080204" pitchFamily="34" charset="-128"/>
            </a:endParaRPr>
          </a:p>
          <a:p>
            <a:pPr>
              <a:buFontTx/>
              <a:buChar char="-"/>
              <a:defRPr/>
            </a:pPr>
            <a:r>
              <a:rPr lang="en-US" altLang="en-US">
                <a:latin typeface="Arial" panose="020B0604020202020204" pitchFamily="34" charset="0"/>
                <a:ea typeface="ＭＳ Ｐゴシック" panose="020B0600070205080204" pitchFamily="34" charset="-128"/>
              </a:rPr>
              <a:t>With those parameters, 128 requests of stream would be serviced before 1 from rdarray</a:t>
            </a:r>
          </a:p>
          <a:p>
            <a:pPr>
              <a:buFontTx/>
              <a:buChar char="-"/>
              <a:defRPr/>
            </a:pPr>
            <a:r>
              <a:rPr lang="en-US" altLang="en-US">
                <a:latin typeface="Arial" panose="020B0604020202020204" pitchFamily="34" charset="0"/>
                <a:ea typeface="ＭＳ Ｐゴシック" panose="020B0600070205080204" pitchFamily="34" charset="-128"/>
              </a:rPr>
              <a:t>As row-buffer size increases, which is the industry trend, this problem will become more severe</a:t>
            </a:r>
          </a:p>
          <a:p>
            <a:pPr>
              <a:buFontTx/>
              <a:buChar char="-"/>
              <a:defRPr/>
            </a:pPr>
            <a:endParaRPr lang="en-US" altLang="en-US">
              <a:latin typeface="Arial" panose="020B0604020202020204" pitchFamily="34" charset="0"/>
              <a:ea typeface="ＭＳ Ｐゴシック" panose="020B0600070205080204" pitchFamily="34" charset="-128"/>
            </a:endParaRPr>
          </a:p>
          <a:p>
            <a:pPr>
              <a:buFontTx/>
              <a:buChar char="-"/>
              <a:defRPr/>
            </a:pPr>
            <a:r>
              <a:rPr lang="en-US" altLang="en-US">
                <a:latin typeface="Arial" panose="020B0604020202020204" pitchFamily="34" charset="0"/>
                <a:ea typeface="ＭＳ Ｐゴシック" panose="020B0600070205080204" pitchFamily="34" charset="-128"/>
              </a:rPr>
              <a:t>This is not the worst case, but it is easy to construct and understand</a:t>
            </a:r>
          </a:p>
          <a:p>
            <a:pPr marL="728663" lvl="1" indent="-279400">
              <a:buFontTx/>
              <a:buChar char="-"/>
              <a:defRPr/>
            </a:pPr>
            <a:r>
              <a:rPr lang="en-US" altLang="en-US">
                <a:latin typeface="Arial" panose="020B0604020202020204" pitchFamily="34" charset="0"/>
                <a:ea typeface="ＭＳ Ｐゴシック" panose="020B0600070205080204" pitchFamily="34" charset="-128"/>
              </a:rPr>
              <a:t>Stream falls off the row buffer at some point</a:t>
            </a:r>
          </a:p>
          <a:p>
            <a:pPr>
              <a:buFontTx/>
              <a:buChar char="-"/>
              <a:defRPr/>
            </a:pPr>
            <a:r>
              <a:rPr lang="en-US" altLang="en-US">
                <a:latin typeface="Arial" panose="020B0604020202020204" pitchFamily="34" charset="0"/>
                <a:ea typeface="ＭＳ Ｐゴシック" panose="020B0600070205080204" pitchFamily="34" charset="-128"/>
              </a:rPr>
              <a:t>I leave it to the listeners to construct a case worse than this (it is possible)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Slide Image Placeholder 1">
            <a:extLst>
              <a:ext uri="{FF2B5EF4-FFF2-40B4-BE49-F238E27FC236}">
                <a16:creationId xmlns:a16="http://schemas.microsoft.com/office/drawing/2014/main" id="{74E6966B-5BBA-46B2-9E98-9D09DA4501A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8114" name="Notes Placeholder 2">
            <a:extLst>
              <a:ext uri="{FF2B5EF4-FFF2-40B4-BE49-F238E27FC236}">
                <a16:creationId xmlns:a16="http://schemas.microsoft.com/office/drawing/2014/main" id="{B481C6C5-A583-4786-B6DD-E38E4D416CB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
        <p:nvSpPr>
          <p:cNvPr id="218115" name="Slide Number Placeholder 3">
            <a:extLst>
              <a:ext uri="{FF2B5EF4-FFF2-40B4-BE49-F238E27FC236}">
                <a16:creationId xmlns:a16="http://schemas.microsoft.com/office/drawing/2014/main" id="{B20A2C8F-A4DE-4BF0-8161-BEC618F364A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07DE5BA-4472-467F-8E23-71F8E21ABA4E}" type="slidenum">
              <a:rPr lang="en-US" altLang="en-US" smtClean="0">
                <a:solidFill>
                  <a:srgbClr val="000000"/>
                </a:solidFill>
                <a:latin typeface="Arial" panose="020B0604020202020204" pitchFamily="34" charset="0"/>
              </a:rPr>
              <a:pPr>
                <a:spcBef>
                  <a:spcPct val="0"/>
                </a:spcBef>
              </a:pPr>
              <a:t>75</a:t>
            </a:fld>
            <a:endParaRPr lang="en-US" altLang="en-US">
              <a:solidFill>
                <a:srgbClr val="000000"/>
              </a:solidFill>
              <a:latin typeface="Arial" panose="020B060402020202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Slide Image Placeholder 1">
            <a:extLst>
              <a:ext uri="{FF2B5EF4-FFF2-40B4-BE49-F238E27FC236}">
                <a16:creationId xmlns:a16="http://schemas.microsoft.com/office/drawing/2014/main" id="{E6E05A38-8A63-474B-800E-3534BBCA2A1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0162" name="Notes Placeholder 2">
            <a:extLst>
              <a:ext uri="{FF2B5EF4-FFF2-40B4-BE49-F238E27FC236}">
                <a16:creationId xmlns:a16="http://schemas.microsoft.com/office/drawing/2014/main" id="{C0E0E06C-9F55-4BC7-890F-B1A9AEC793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latin typeface="Arial" panose="020B0604020202020204" pitchFamily="34" charset="0"/>
              <a:ea typeface="ＭＳ Ｐゴシック" panose="020B0600070205080204" pitchFamily="34" charset="-128"/>
            </a:endParaRPr>
          </a:p>
        </p:txBody>
      </p:sp>
      <p:sp>
        <p:nvSpPr>
          <p:cNvPr id="220163" name="Slide Number Placeholder 3">
            <a:extLst>
              <a:ext uri="{FF2B5EF4-FFF2-40B4-BE49-F238E27FC236}">
                <a16:creationId xmlns:a16="http://schemas.microsoft.com/office/drawing/2014/main" id="{93C3DDEB-5476-43E7-B87F-C6E5FFF58B1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39C2854-9E8E-46C3-9269-03A24F035FED}" type="slidenum">
              <a:rPr lang="en-US" altLang="en-US" smtClean="0">
                <a:solidFill>
                  <a:srgbClr val="000000"/>
                </a:solidFill>
                <a:latin typeface="Arial" panose="020B0604020202020204" pitchFamily="34" charset="0"/>
              </a:rPr>
              <a:pPr>
                <a:spcBef>
                  <a:spcPct val="0"/>
                </a:spcBef>
              </a:pPr>
              <a:t>76</a:t>
            </a:fld>
            <a:endParaRPr lang="en-US" altLang="en-US">
              <a:solidFill>
                <a:srgbClr val="000000"/>
              </a:solidFill>
              <a:latin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5" name="Rectangle 7">
            <a:extLst>
              <a:ext uri="{FF2B5EF4-FFF2-40B4-BE49-F238E27FC236}">
                <a16:creationId xmlns:a16="http://schemas.microsoft.com/office/drawing/2014/main" id="{114BB445-2CCE-4AFE-88A7-C00A1D61AAB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6E94590-9819-4D7F-8716-AD702EED64C9}" type="slidenum">
              <a:rPr lang="en-US" altLang="en-US" smtClean="0">
                <a:solidFill>
                  <a:srgbClr val="000000"/>
                </a:solidFill>
                <a:latin typeface="Arial" panose="020B0604020202020204" pitchFamily="34" charset="0"/>
              </a:rPr>
              <a:pPr>
                <a:spcBef>
                  <a:spcPct val="0"/>
                </a:spcBef>
              </a:pPr>
              <a:t>96</a:t>
            </a:fld>
            <a:endParaRPr lang="en-US" altLang="en-US">
              <a:solidFill>
                <a:srgbClr val="000000"/>
              </a:solidFill>
              <a:latin typeface="Arial" panose="020B0604020202020204" pitchFamily="34" charset="0"/>
            </a:endParaRPr>
          </a:p>
        </p:txBody>
      </p:sp>
      <p:sp>
        <p:nvSpPr>
          <p:cNvPr id="241666" name="Rectangle 2">
            <a:extLst>
              <a:ext uri="{FF2B5EF4-FFF2-40B4-BE49-F238E27FC236}">
                <a16:creationId xmlns:a16="http://schemas.microsoft.com/office/drawing/2014/main" id="{05F291D3-027F-455E-B2BB-A08150E43CE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1667" name="Rectangle 3">
            <a:extLst>
              <a:ext uri="{FF2B5EF4-FFF2-40B4-BE49-F238E27FC236}">
                <a16:creationId xmlns:a16="http://schemas.microsoft.com/office/drawing/2014/main" id="{BDD0407E-7AC9-4BD9-A759-92007AF70E5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Slide Image Placeholder 1">
            <a:extLst>
              <a:ext uri="{FF2B5EF4-FFF2-40B4-BE49-F238E27FC236}">
                <a16:creationId xmlns:a16="http://schemas.microsoft.com/office/drawing/2014/main" id="{4C7AB31B-A2AD-4492-842C-F1937734C17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8" name="Notes Placeholder 2">
            <a:extLst>
              <a:ext uri="{FF2B5EF4-FFF2-40B4-BE49-F238E27FC236}">
                <a16:creationId xmlns:a16="http://schemas.microsoft.com/office/drawing/2014/main" id="{D71AF926-10D0-4473-8DBA-61A68C81CB7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4" name="Slide Number Placeholder 3">
            <a:extLst>
              <a:ext uri="{FF2B5EF4-FFF2-40B4-BE49-F238E27FC236}">
                <a16:creationId xmlns:a16="http://schemas.microsoft.com/office/drawing/2014/main" id="{7C09D079-A8FF-AE4C-961E-5C9E9C364AF9}"/>
              </a:ext>
            </a:extLst>
          </p:cNvPr>
          <p:cNvSpPr>
            <a:spLocks noGrp="1"/>
          </p:cNvSpPr>
          <p:nvPr>
            <p:ph type="sldNum" sz="quarter" idx="5"/>
          </p:nvPr>
        </p:nvSpPr>
        <p:spPr/>
        <p:txBody>
          <a:bodyPr/>
          <a:lstStyle/>
          <a:p>
            <a:pPr fontAlgn="auto">
              <a:spcBef>
                <a:spcPts val="0"/>
              </a:spcBef>
              <a:spcAft>
                <a:spcPts val="0"/>
              </a:spcAft>
              <a:defRPr/>
            </a:pPr>
            <a:fld id="{2267BE9A-282D-4D70-862C-B19E7488E861}" type="slidenum">
              <a:rPr lang="en-US" smtClean="0">
                <a:solidFill>
                  <a:prstClr val="black"/>
                </a:solidFill>
                <a:latin typeface="Calibri"/>
                <a:ea typeface="+mn-ea"/>
                <a:cs typeface="+mn-cs"/>
              </a:rPr>
              <a:pPr fontAlgn="auto">
                <a:spcBef>
                  <a:spcPts val="0"/>
                </a:spcBef>
                <a:spcAft>
                  <a:spcPts val="0"/>
                </a:spcAft>
                <a:defRPr/>
              </a:pPr>
              <a:t>27</a:t>
            </a:fld>
            <a:endParaRPr lang="en-US">
              <a:solidFill>
                <a:prstClr val="black"/>
              </a:solidFill>
              <a:latin typeface="Calibri"/>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Slide Image Placeholder 1">
            <a:extLst>
              <a:ext uri="{FF2B5EF4-FFF2-40B4-BE49-F238E27FC236}">
                <a16:creationId xmlns:a16="http://schemas.microsoft.com/office/drawing/2014/main" id="{FEDB284E-9CB5-44CB-9347-4D8607BEAB9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6" name="Notes Placeholder 2">
            <a:extLst>
              <a:ext uri="{FF2B5EF4-FFF2-40B4-BE49-F238E27FC236}">
                <a16:creationId xmlns:a16="http://schemas.microsoft.com/office/drawing/2014/main" id="{B9C3DFC5-2DA1-4943-8717-083492084E0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In this figure, the x-axis is the module manufacture date. And the y-axis is the number of errors in a module, normalized to one billion cells. In 2008 and 2009, there are no errors. But, in 2010, we first start to see errors in C modules. After 2010, the errors start to proliferate. For A and B modules, we first start to see errors in 2011. In particular, all modules from 2012 and 2013 are vulnerable.</a:t>
            </a:r>
          </a:p>
        </p:txBody>
      </p:sp>
      <p:sp>
        <p:nvSpPr>
          <p:cNvPr id="4" name="Slide Number Placeholder 3">
            <a:extLst>
              <a:ext uri="{FF2B5EF4-FFF2-40B4-BE49-F238E27FC236}">
                <a16:creationId xmlns:a16="http://schemas.microsoft.com/office/drawing/2014/main" id="{36C6FC30-43D2-6544-AE23-B81E0E3005FC}"/>
              </a:ext>
            </a:extLst>
          </p:cNvPr>
          <p:cNvSpPr>
            <a:spLocks noGrp="1"/>
          </p:cNvSpPr>
          <p:nvPr>
            <p:ph type="sldNum" sz="quarter" idx="5"/>
          </p:nvPr>
        </p:nvSpPr>
        <p:spPr/>
        <p:txBody>
          <a:bodyPr/>
          <a:lstStyle/>
          <a:p>
            <a:pPr fontAlgn="auto">
              <a:spcBef>
                <a:spcPts val="0"/>
              </a:spcBef>
              <a:spcAft>
                <a:spcPts val="0"/>
              </a:spcAft>
              <a:defRPr/>
            </a:pPr>
            <a:fld id="{EDA51BD0-7D66-44B8-B306-FE556B3DCF58}" type="slidenum">
              <a:rPr lang="en-US" smtClean="0">
                <a:solidFill>
                  <a:prstClr val="black"/>
                </a:solidFill>
                <a:latin typeface="Calibri"/>
                <a:ea typeface="+mn-ea"/>
                <a:cs typeface="+mn-cs"/>
              </a:rPr>
              <a:pPr fontAlgn="auto">
                <a:spcBef>
                  <a:spcPts val="0"/>
                </a:spcBef>
                <a:spcAft>
                  <a:spcPts val="0"/>
                </a:spcAft>
                <a:defRPr/>
              </a:pPr>
              <a:t>28</a:t>
            </a:fld>
            <a:endParaRPr lang="en-US">
              <a:solidFill>
                <a:prstClr val="black"/>
              </a:solidFill>
              <a:latin typeface="Calibri"/>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Slide Image Placeholder 1">
            <a:extLst>
              <a:ext uri="{FF2B5EF4-FFF2-40B4-BE49-F238E27FC236}">
                <a16:creationId xmlns:a16="http://schemas.microsoft.com/office/drawing/2014/main" id="{22BA518A-1971-4101-9CF4-D8644B173A1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4" name="Notes Placeholder 2">
            <a:extLst>
              <a:ext uri="{FF2B5EF4-FFF2-40B4-BE49-F238E27FC236}">
                <a16:creationId xmlns:a16="http://schemas.microsoft.com/office/drawing/2014/main" id="{C2542374-610C-4571-8431-960321C8495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In this figure, the x-axis is the module manufacture date. And the y-axis is the number of errors in a module, normalized to one billion cells. In 2008 and 2009, there are no errors. But, in 2010, we first start to see errors in C modules. After 2010, the errors start to proliferate. For A and B modules, we first start to see errors in 2011. In particular, all modules from 2012 and 2013 are vulnerable.</a:t>
            </a:r>
          </a:p>
        </p:txBody>
      </p:sp>
      <p:sp>
        <p:nvSpPr>
          <p:cNvPr id="4" name="Slide Number Placeholder 3">
            <a:extLst>
              <a:ext uri="{FF2B5EF4-FFF2-40B4-BE49-F238E27FC236}">
                <a16:creationId xmlns:a16="http://schemas.microsoft.com/office/drawing/2014/main" id="{E8B8034D-3A06-604A-80A0-A28D0AA1A7C2}"/>
              </a:ext>
            </a:extLst>
          </p:cNvPr>
          <p:cNvSpPr>
            <a:spLocks noGrp="1"/>
          </p:cNvSpPr>
          <p:nvPr>
            <p:ph type="sldNum" sz="quarter" idx="5"/>
          </p:nvPr>
        </p:nvSpPr>
        <p:spPr/>
        <p:txBody>
          <a:bodyPr/>
          <a:lstStyle/>
          <a:p>
            <a:pPr fontAlgn="auto">
              <a:spcBef>
                <a:spcPts val="0"/>
              </a:spcBef>
              <a:spcAft>
                <a:spcPts val="0"/>
              </a:spcAft>
              <a:defRPr/>
            </a:pPr>
            <a:fld id="{10E7EE6F-6EF7-46AB-A941-0488A904ACD5}" type="slidenum">
              <a:rPr lang="en-US" smtClean="0">
                <a:solidFill>
                  <a:prstClr val="black"/>
                </a:solidFill>
                <a:latin typeface="Calibri"/>
                <a:ea typeface="+mn-ea"/>
                <a:cs typeface="+mn-cs"/>
              </a:rPr>
              <a:pPr fontAlgn="auto">
                <a:spcBef>
                  <a:spcPts val="0"/>
                </a:spcBef>
                <a:spcAft>
                  <a:spcPts val="0"/>
                </a:spcAft>
                <a:defRPr/>
              </a:pPr>
              <a:t>29</a:t>
            </a:fld>
            <a:endParaRPr lang="en-US">
              <a:solidFill>
                <a:prstClr val="black"/>
              </a:solidFill>
              <a:latin typeface="Calibri"/>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Slide Image Placeholder 1">
            <a:extLst>
              <a:ext uri="{FF2B5EF4-FFF2-40B4-BE49-F238E27FC236}">
                <a16:creationId xmlns:a16="http://schemas.microsoft.com/office/drawing/2014/main" id="{1DCD9B09-E842-4FD3-8B6E-EA664894503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2" name="Notes Placeholder 2">
            <a:extLst>
              <a:ext uri="{FF2B5EF4-FFF2-40B4-BE49-F238E27FC236}">
                <a16:creationId xmlns:a16="http://schemas.microsoft.com/office/drawing/2014/main" id="{FED145F6-F18C-4C27-9B81-8D857D869EE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In this figure, the x-axis is the module manufacture date. And the y-axis is the number of errors in a module, normalized to one billion cells. In 2008 and 2009, there are no errors. But, in 2010, we first start to see errors in C modules. After 2010, the errors start to proliferate. For A and B modules, we first start to see errors in 2011. In particular, all modules from 2012 and 2013 are vulnerable.</a:t>
            </a:r>
          </a:p>
        </p:txBody>
      </p:sp>
      <p:sp>
        <p:nvSpPr>
          <p:cNvPr id="4" name="Slide Number Placeholder 3">
            <a:extLst>
              <a:ext uri="{FF2B5EF4-FFF2-40B4-BE49-F238E27FC236}">
                <a16:creationId xmlns:a16="http://schemas.microsoft.com/office/drawing/2014/main" id="{60A58C33-BB44-BF40-AA65-D10C9A43BA0B}"/>
              </a:ext>
            </a:extLst>
          </p:cNvPr>
          <p:cNvSpPr>
            <a:spLocks noGrp="1"/>
          </p:cNvSpPr>
          <p:nvPr>
            <p:ph type="sldNum" sz="quarter" idx="5"/>
          </p:nvPr>
        </p:nvSpPr>
        <p:spPr/>
        <p:txBody>
          <a:bodyPr/>
          <a:lstStyle/>
          <a:p>
            <a:pPr fontAlgn="auto">
              <a:spcBef>
                <a:spcPts val="0"/>
              </a:spcBef>
              <a:spcAft>
                <a:spcPts val="0"/>
              </a:spcAft>
              <a:defRPr/>
            </a:pPr>
            <a:fld id="{4D8C09B5-C285-433D-9A9E-FE229CCC79FA}" type="slidenum">
              <a:rPr lang="en-US" smtClean="0">
                <a:solidFill>
                  <a:prstClr val="black"/>
                </a:solidFill>
                <a:latin typeface="Calibri"/>
                <a:ea typeface="+mn-ea"/>
                <a:cs typeface="+mn-cs"/>
              </a:rPr>
              <a:pPr fontAlgn="auto">
                <a:spcBef>
                  <a:spcPts val="0"/>
                </a:spcBef>
                <a:spcAft>
                  <a:spcPts val="0"/>
                </a:spcAft>
                <a:defRPr/>
              </a:pPr>
              <a:t>30</a:t>
            </a:fld>
            <a:endParaRPr lang="en-US">
              <a:solidFill>
                <a:prstClr val="black"/>
              </a:solidFill>
              <a:latin typeface="Calibri"/>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Slide Image Placeholder 1">
            <a:extLst>
              <a:ext uri="{FF2B5EF4-FFF2-40B4-BE49-F238E27FC236}">
                <a16:creationId xmlns:a16="http://schemas.microsoft.com/office/drawing/2014/main" id="{69E62670-9996-4A99-B24C-F244A71EE66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8" name="Notes Placeholder 2">
            <a:extLst>
              <a:ext uri="{FF2B5EF4-FFF2-40B4-BE49-F238E27FC236}">
                <a16:creationId xmlns:a16="http://schemas.microsoft.com/office/drawing/2014/main" id="{54985454-6643-42B0-8858-8B1CC5B9F62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We demonstrate the errors on multiple x86 systems. Shown to the bottom-left is a “disturbance kernel”. When executed, it forces two rows to be opened and closed one after the other – over and over again. Consequently, it induces many errors in the module.</a:t>
            </a:r>
          </a:p>
        </p:txBody>
      </p:sp>
      <p:sp>
        <p:nvSpPr>
          <p:cNvPr id="157699" name="Slide Number Placeholder 3">
            <a:extLst>
              <a:ext uri="{FF2B5EF4-FFF2-40B4-BE49-F238E27FC236}">
                <a16:creationId xmlns:a16="http://schemas.microsoft.com/office/drawing/2014/main" id="{DA321BA3-C8A6-4C88-9134-CA2D6242A0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C2009B22-59C2-4B72-B1E9-AB9F2A2908B1}" type="slidenum">
              <a:rPr lang="en-US" altLang="en-US" smtClean="0">
                <a:solidFill>
                  <a:srgbClr val="000000"/>
                </a:solidFill>
              </a:rPr>
              <a:pPr>
                <a:spcBef>
                  <a:spcPct val="0"/>
                </a:spcBef>
              </a:pPr>
              <a:t>33</a:t>
            </a:fld>
            <a:endParaRPr lang="en-US" altLang="en-US">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Slide Image Placeholder 1">
            <a:extLst>
              <a:ext uri="{FF2B5EF4-FFF2-40B4-BE49-F238E27FC236}">
                <a16:creationId xmlns:a16="http://schemas.microsoft.com/office/drawing/2014/main" id="{D7D17CA3-89DD-424E-85B8-ACAD5E96086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6" name="Notes Placeholder 2">
            <a:extLst>
              <a:ext uri="{FF2B5EF4-FFF2-40B4-BE49-F238E27FC236}">
                <a16:creationId xmlns:a16="http://schemas.microsoft.com/office/drawing/2014/main" id="{938F12DB-8CF5-4B1D-AB55-03F63F1AE7D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We demonstrate the errors on multiple x86 systems. Shown to the bottom-left is a “disturbance kernel”. When executed, it forces two rows to be opened and closed one after the other – over and over again. Consequently, it induces many errors in the module.</a:t>
            </a:r>
          </a:p>
        </p:txBody>
      </p:sp>
      <p:sp>
        <p:nvSpPr>
          <p:cNvPr id="159747" name="Slide Number Placeholder 3">
            <a:extLst>
              <a:ext uri="{FF2B5EF4-FFF2-40B4-BE49-F238E27FC236}">
                <a16:creationId xmlns:a16="http://schemas.microsoft.com/office/drawing/2014/main" id="{9C7A586D-C45A-4262-9D8F-50F6F8099E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025D44A-1D10-480D-B689-D49FAF6D59BA}" type="slidenum">
              <a:rPr lang="en-US" altLang="en-US" smtClean="0">
                <a:solidFill>
                  <a:srgbClr val="000000"/>
                </a:solidFill>
              </a:rPr>
              <a:pPr>
                <a:spcBef>
                  <a:spcPct val="0"/>
                </a:spcBef>
              </a:pPr>
              <a:t>34</a:t>
            </a:fld>
            <a:endParaRPr lang="en-US" altLang="en-US">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Slide Image Placeholder 1">
            <a:extLst>
              <a:ext uri="{FF2B5EF4-FFF2-40B4-BE49-F238E27FC236}">
                <a16:creationId xmlns:a16="http://schemas.microsoft.com/office/drawing/2014/main" id="{6036ECDD-D22A-4746-8DFF-3FD3F13E7EA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4" name="Notes Placeholder 2">
            <a:extLst>
              <a:ext uri="{FF2B5EF4-FFF2-40B4-BE49-F238E27FC236}">
                <a16:creationId xmlns:a16="http://schemas.microsoft.com/office/drawing/2014/main" id="{09524875-EC7E-40E6-8E1B-A048B2444A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We demonstrate the errors on multiple x86 systems. Shown to the bottom-left is a “disturbance kernel”. When executed, it forces two rows to be opened and closed one after the other – over and over again. Consequently, it induces many errors in the module.</a:t>
            </a:r>
          </a:p>
        </p:txBody>
      </p:sp>
      <p:sp>
        <p:nvSpPr>
          <p:cNvPr id="161795" name="Slide Number Placeholder 3">
            <a:extLst>
              <a:ext uri="{FF2B5EF4-FFF2-40B4-BE49-F238E27FC236}">
                <a16:creationId xmlns:a16="http://schemas.microsoft.com/office/drawing/2014/main" id="{CF0759EB-B924-40D5-917E-9954D5C0F06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0D1B526-A49B-4EFF-A197-C16708DB2FE6}" type="slidenum">
              <a:rPr lang="en-US" altLang="en-US" smtClean="0">
                <a:solidFill>
                  <a:srgbClr val="000000"/>
                </a:solidFill>
              </a:rPr>
              <a:pPr>
                <a:spcBef>
                  <a:spcPct val="0"/>
                </a:spcBef>
              </a:pPr>
              <a:t>35</a:t>
            </a:fld>
            <a:endParaRPr lang="en-US" altLang="en-US">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A1016F9F-B798-4A57-9B42-7C533441674E}"/>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ro-RO"/>
          </a:p>
        </p:txBody>
      </p:sp>
      <p:sp>
        <p:nvSpPr>
          <p:cNvPr id="5" name="Line 8">
            <a:extLst>
              <a:ext uri="{FF2B5EF4-FFF2-40B4-BE49-F238E27FC236}">
                <a16:creationId xmlns:a16="http://schemas.microsoft.com/office/drawing/2014/main" id="{6E4EBA57-BB7B-4995-98BD-824CF080EF65}"/>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6" name="Line 10">
            <a:extLst>
              <a:ext uri="{FF2B5EF4-FFF2-40B4-BE49-F238E27FC236}">
                <a16:creationId xmlns:a16="http://schemas.microsoft.com/office/drawing/2014/main" id="{EB176258-83DB-4E36-81CF-D4D63096ABAB}"/>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FBAAA3DE-93DF-44BF-9862-1795671BBDB8}"/>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03C5E51A-959E-4CD3-9854-8ED4A1613F4E}"/>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61691B5B-C82C-4BA1-AF75-1C5204B09266}"/>
              </a:ext>
            </a:extLst>
          </p:cNvPr>
          <p:cNvSpPr>
            <a:spLocks noGrp="1" noChangeArrowheads="1"/>
          </p:cNvSpPr>
          <p:nvPr>
            <p:ph type="sldNum" sz="quarter" idx="12"/>
          </p:nvPr>
        </p:nvSpPr>
        <p:spPr/>
        <p:txBody>
          <a:bodyPr/>
          <a:lstStyle>
            <a:lvl1pPr>
              <a:defRPr sz="1200"/>
            </a:lvl1pPr>
          </a:lstStyle>
          <a:p>
            <a:pPr>
              <a:defRPr/>
            </a:pPr>
            <a:fld id="{987BC736-E03D-4A53-986A-D42AE48C5450}" type="slidenum">
              <a:rPr lang="en-US" altLang="en-US"/>
              <a:pPr>
                <a:defRPr/>
              </a:pPr>
              <a:t>‹#›</a:t>
            </a:fld>
            <a:endParaRPr lang="en-US" altLang="en-US"/>
          </a:p>
        </p:txBody>
      </p:sp>
    </p:spTree>
    <p:extLst>
      <p:ext uri="{BB962C8B-B14F-4D97-AF65-F5344CB8AC3E}">
        <p14:creationId xmlns:p14="http://schemas.microsoft.com/office/powerpoint/2010/main" val="1641862325"/>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682E02AB-4F3A-4EFA-87C5-9E2C0617DAA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BE95376-8E17-4149-A4E5-009A68E96B2C}"/>
              </a:ext>
            </a:extLst>
          </p:cNvPr>
          <p:cNvSpPr>
            <a:spLocks noGrp="1" noChangeArrowheads="1"/>
          </p:cNvSpPr>
          <p:nvPr>
            <p:ph type="sldNum" sz="quarter" idx="11"/>
          </p:nvPr>
        </p:nvSpPr>
        <p:spPr>
          <a:ln/>
        </p:spPr>
        <p:txBody>
          <a:bodyPr/>
          <a:lstStyle>
            <a:lvl1pPr>
              <a:defRPr/>
            </a:lvl1pPr>
          </a:lstStyle>
          <a:p>
            <a:pPr>
              <a:defRPr/>
            </a:pPr>
            <a:fld id="{2610D561-1648-4EEB-B0DB-562A59273C2D}" type="slidenum">
              <a:rPr lang="en-US" altLang="en-US"/>
              <a:pPr>
                <a:defRPr/>
              </a:pPr>
              <a:t>‹#›</a:t>
            </a:fld>
            <a:endParaRPr lang="en-US" altLang="en-US"/>
          </a:p>
        </p:txBody>
      </p:sp>
    </p:spTree>
    <p:extLst>
      <p:ext uri="{BB962C8B-B14F-4D97-AF65-F5344CB8AC3E}">
        <p14:creationId xmlns:p14="http://schemas.microsoft.com/office/powerpoint/2010/main" val="3814449078"/>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33EAD116-ED25-4996-B94E-5D3725E898EE}"/>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DC3670BE-542F-4311-B8C1-E7A67C4233B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45B65F5-44DB-4425-9CCF-2A404D57AF42}" type="slidenum">
              <a:rPr lang="en-US" altLang="en-US"/>
              <a:pPr>
                <a:defRPr/>
              </a:pPr>
              <a:t>‹#›</a:t>
            </a:fld>
            <a:endParaRPr lang="en-US" altLang="en-US"/>
          </a:p>
        </p:txBody>
      </p:sp>
    </p:spTree>
    <p:extLst>
      <p:ext uri="{BB962C8B-B14F-4D97-AF65-F5344CB8AC3E}">
        <p14:creationId xmlns:p14="http://schemas.microsoft.com/office/powerpoint/2010/main" val="974250347"/>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44CFB995-226A-4A80-BE8B-E8B2D882303C}"/>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41B98B83-BCE9-45D1-B704-FD37D6CFD9F7}"/>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3E359A42-1BF7-45A0-BC7A-93BF74A91E34}" type="slidenum">
              <a:rPr lang="en-US" altLang="en-US"/>
              <a:pPr>
                <a:defRPr/>
              </a:pPr>
              <a:t>‹#›</a:t>
            </a:fld>
            <a:endParaRPr lang="en-US" altLang="en-US"/>
          </a:p>
        </p:txBody>
      </p:sp>
    </p:spTree>
    <p:extLst>
      <p:ext uri="{BB962C8B-B14F-4D97-AF65-F5344CB8AC3E}">
        <p14:creationId xmlns:p14="http://schemas.microsoft.com/office/powerpoint/2010/main" val="2491522498"/>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4D5757E0-EDDF-461A-9B1E-F350624EB87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83E5174D-BF28-4C31-BA98-9517D8BE0A7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D7B3A85-8FE9-4FBA-BB43-8EFDFBEA894B}" type="slidenum">
              <a:rPr lang="en-US" altLang="en-US"/>
              <a:pPr>
                <a:defRPr/>
              </a:pPr>
              <a:t>‹#›</a:t>
            </a:fld>
            <a:endParaRPr lang="en-US" altLang="en-US"/>
          </a:p>
        </p:txBody>
      </p:sp>
    </p:spTree>
    <p:extLst>
      <p:ext uri="{BB962C8B-B14F-4D97-AF65-F5344CB8AC3E}">
        <p14:creationId xmlns:p14="http://schemas.microsoft.com/office/powerpoint/2010/main" val="3431473256"/>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68428AD8-226A-43B8-93E2-EAE1448D2A17}"/>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7D7EDA6C-E1BB-43FF-9E88-D54DC3B2F22C}"/>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1A22BF8-1ED0-4C69-80C2-5E78FEF0E8E6}" type="slidenum">
              <a:rPr lang="en-US" altLang="en-US"/>
              <a:pPr>
                <a:defRPr/>
              </a:pPr>
              <a:t>‹#›</a:t>
            </a:fld>
            <a:endParaRPr lang="en-US" altLang="en-US"/>
          </a:p>
        </p:txBody>
      </p:sp>
    </p:spTree>
    <p:extLst>
      <p:ext uri="{BB962C8B-B14F-4D97-AF65-F5344CB8AC3E}">
        <p14:creationId xmlns:p14="http://schemas.microsoft.com/office/powerpoint/2010/main" val="315783557"/>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0E9C8CF-DB71-41D9-8F3F-5906F525482F}"/>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F56A98ED-25C2-4012-AAA0-17BFDF246380}"/>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26A34876-8F4A-4500-95AD-44C61925DFF8}" type="slidenum">
              <a:rPr lang="en-US" altLang="en-US"/>
              <a:pPr>
                <a:defRPr/>
              </a:pPr>
              <a:t>‹#›</a:t>
            </a:fld>
            <a:endParaRPr lang="en-US" altLang="en-US"/>
          </a:p>
        </p:txBody>
      </p:sp>
    </p:spTree>
    <p:extLst>
      <p:ext uri="{BB962C8B-B14F-4D97-AF65-F5344CB8AC3E}">
        <p14:creationId xmlns:p14="http://schemas.microsoft.com/office/powerpoint/2010/main" val="3761532282"/>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A93B7660-215A-4028-9199-FCEC9C4AEF14}"/>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9CC30D8A-7843-4575-9FE3-BB30BA070B7F}"/>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Tree>
    <p:extLst>
      <p:ext uri="{BB962C8B-B14F-4D97-AF65-F5344CB8AC3E}">
        <p14:creationId xmlns:p14="http://schemas.microsoft.com/office/powerpoint/2010/main" val="407756260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1"/>
            <a:ext cx="8382000" cy="761999"/>
          </a:xfrm>
        </p:spPr>
        <p:txBody>
          <a:bodyPr>
            <a:noAutofit/>
          </a:bodyPr>
          <a:lstStyle>
            <a:lvl1pPr>
              <a:defRPr sz="4800" b="1"/>
            </a:lvl1pPr>
          </a:lstStyle>
          <a:p>
            <a:r>
              <a:rPr lang="en-US"/>
              <a:t>Click to edit Master title style</a:t>
            </a:r>
            <a:endParaRPr lang="en-US" dirty="0"/>
          </a:p>
        </p:txBody>
      </p:sp>
      <p:sp>
        <p:nvSpPr>
          <p:cNvPr id="3" name="Content Placeholder 2"/>
          <p:cNvSpPr>
            <a:spLocks noGrp="1"/>
          </p:cNvSpPr>
          <p:nvPr>
            <p:ph idx="1"/>
          </p:nvPr>
        </p:nvSpPr>
        <p:spPr>
          <a:xfrm>
            <a:off x="381000" y="1066800"/>
            <a:ext cx="8382000" cy="5638800"/>
          </a:xfrm>
        </p:spPr>
        <p:txBody>
          <a:bodyPr>
            <a:noAutofit/>
          </a:bodyPr>
          <a:lstStyle>
            <a:lvl1pPr marL="285750" indent="-285750">
              <a:defRPr sz="3600">
                <a:latin typeface="+mj-lt"/>
              </a:defRPr>
            </a:lvl1pPr>
            <a:lvl2pPr marL="742950" indent="-285750">
              <a:buFont typeface="Calibri Light" panose="020F0302020204030204" pitchFamily="34" charset="0"/>
              <a:buChar char="–"/>
              <a:defRPr sz="3200">
                <a:latin typeface="+mj-lt"/>
              </a:defRPr>
            </a:lvl2pPr>
            <a:lvl3pPr>
              <a:defRPr sz="2800">
                <a:latin typeface="+mj-lt"/>
              </a:defRPr>
            </a:lvl3pPr>
            <a:lvl4pPr>
              <a:defRPr sz="2400">
                <a:latin typeface="+mj-lt"/>
              </a:defRPr>
            </a:lvl4pPr>
            <a:lvl5pPr>
              <a:defRPr sz="2400">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7D682FAA-0709-4A6A-B9B2-0F4B434416B6}"/>
              </a:ext>
            </a:extLst>
          </p:cNvPr>
          <p:cNvSpPr>
            <a:spLocks noGrp="1"/>
          </p:cNvSpPr>
          <p:nvPr>
            <p:ph type="sldNum" sz="quarter" idx="10"/>
          </p:nvPr>
        </p:nvSpPr>
        <p:spPr>
          <a:xfrm>
            <a:off x="8077200" y="6340475"/>
            <a:ext cx="685800" cy="365125"/>
          </a:xfrm>
        </p:spPr>
        <p:txBody>
          <a:bodyPr/>
          <a:lstStyle>
            <a:lvl1pPr>
              <a:defRPr sz="2000">
                <a:latin typeface="Cambria Math" panose="02040503050406030204" pitchFamily="18" charset="0"/>
              </a:defRPr>
            </a:lvl1pPr>
          </a:lstStyle>
          <a:p>
            <a:pPr>
              <a:defRPr/>
            </a:pPr>
            <a:fld id="{720AA7B7-618C-4B29-8662-96DD434CBFD4}" type="slidenum">
              <a:rPr lang="en-US" altLang="en-US"/>
              <a:pPr>
                <a:defRPr/>
              </a:pPr>
              <a:t>‹#›</a:t>
            </a:fld>
            <a:endParaRPr lang="en-US" altLang="en-US"/>
          </a:p>
        </p:txBody>
      </p:sp>
    </p:spTree>
    <p:extLst>
      <p:ext uri="{BB962C8B-B14F-4D97-AF65-F5344CB8AC3E}">
        <p14:creationId xmlns:p14="http://schemas.microsoft.com/office/powerpoint/2010/main" val="195383640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33CE9D-C2E6-4CA1-A4BC-E5CC936D8099}"/>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D40C89E4-D55E-45A1-AD7A-4F65A5A7BCE0}"/>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8CE6E614-DF3E-4D9D-84D4-78F049E9CB2D}"/>
              </a:ext>
            </a:extLst>
          </p:cNvPr>
          <p:cNvSpPr>
            <a:spLocks noGrp="1"/>
          </p:cNvSpPr>
          <p:nvPr>
            <p:ph type="sldNum" sz="quarter" idx="12"/>
          </p:nvPr>
        </p:nvSpPr>
        <p:spPr/>
        <p:txBody>
          <a:bodyPr/>
          <a:lstStyle>
            <a:lvl1pPr>
              <a:defRPr/>
            </a:lvl1pPr>
          </a:lstStyle>
          <a:p>
            <a:pPr>
              <a:defRPr/>
            </a:pPr>
            <a:fld id="{83AFD57A-D6D5-4DA9-BB8D-40C85B59AB16}" type="slidenum">
              <a:rPr lang="en-US" altLang="en-US"/>
              <a:pPr>
                <a:defRPr/>
              </a:pPr>
              <a:t>‹#›</a:t>
            </a:fld>
            <a:endParaRPr lang="en-US" altLang="en-US"/>
          </a:p>
        </p:txBody>
      </p:sp>
    </p:spTree>
    <p:extLst>
      <p:ext uri="{BB962C8B-B14F-4D97-AF65-F5344CB8AC3E}">
        <p14:creationId xmlns:p14="http://schemas.microsoft.com/office/powerpoint/2010/main" val="381864735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B64AF45D-4FC8-4FCC-B5DC-BE5C24ABE138}"/>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id="{EAA0BC29-A323-4838-92BD-2F0CD9A9EF26}"/>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DD8D1597-4F1B-486F-9989-1B42C0018B91}"/>
              </a:ext>
            </a:extLst>
          </p:cNvPr>
          <p:cNvSpPr>
            <a:spLocks noGrp="1"/>
          </p:cNvSpPr>
          <p:nvPr>
            <p:ph type="sldNum" sz="quarter" idx="12"/>
          </p:nvPr>
        </p:nvSpPr>
        <p:spPr/>
        <p:txBody>
          <a:bodyPr/>
          <a:lstStyle>
            <a:lvl1pPr>
              <a:defRPr/>
            </a:lvl1pPr>
          </a:lstStyle>
          <a:p>
            <a:pPr>
              <a:defRPr/>
            </a:pPr>
            <a:fld id="{8FA3F073-A921-49B7-85E1-0AEECEB9CC54}" type="slidenum">
              <a:rPr lang="en-US" altLang="en-US"/>
              <a:pPr>
                <a:defRPr/>
              </a:pPr>
              <a:t>‹#›</a:t>
            </a:fld>
            <a:endParaRPr lang="en-US" altLang="en-US"/>
          </a:p>
        </p:txBody>
      </p:sp>
    </p:spTree>
    <p:extLst>
      <p:ext uri="{BB962C8B-B14F-4D97-AF65-F5344CB8AC3E}">
        <p14:creationId xmlns:p14="http://schemas.microsoft.com/office/powerpoint/2010/main" val="126957377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57EF87F6-3C4A-4E1A-88A5-1E959376AF1B}"/>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8" name="Footer Placeholder 7">
            <a:extLst>
              <a:ext uri="{FF2B5EF4-FFF2-40B4-BE49-F238E27FC236}">
                <a16:creationId xmlns:a16="http://schemas.microsoft.com/office/drawing/2014/main" id="{B0098E19-7D62-4C2E-ABAC-4CD621BC36FC}"/>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8">
            <a:extLst>
              <a:ext uri="{FF2B5EF4-FFF2-40B4-BE49-F238E27FC236}">
                <a16:creationId xmlns:a16="http://schemas.microsoft.com/office/drawing/2014/main" id="{678979AC-8A2B-43FA-AA83-88FEBB5D8DE8}"/>
              </a:ext>
            </a:extLst>
          </p:cNvPr>
          <p:cNvSpPr>
            <a:spLocks noGrp="1"/>
          </p:cNvSpPr>
          <p:nvPr>
            <p:ph type="sldNum" sz="quarter" idx="12"/>
          </p:nvPr>
        </p:nvSpPr>
        <p:spPr/>
        <p:txBody>
          <a:bodyPr/>
          <a:lstStyle>
            <a:lvl1pPr>
              <a:defRPr/>
            </a:lvl1pPr>
          </a:lstStyle>
          <a:p>
            <a:pPr>
              <a:defRPr/>
            </a:pPr>
            <a:fld id="{991F5DF7-A814-47C3-86A5-BB1ACA851B51}" type="slidenum">
              <a:rPr lang="en-US" altLang="en-US"/>
              <a:pPr>
                <a:defRPr/>
              </a:pPr>
              <a:t>‹#›</a:t>
            </a:fld>
            <a:endParaRPr lang="en-US" altLang="en-US"/>
          </a:p>
        </p:txBody>
      </p:sp>
    </p:spTree>
    <p:extLst>
      <p:ext uri="{BB962C8B-B14F-4D97-AF65-F5344CB8AC3E}">
        <p14:creationId xmlns:p14="http://schemas.microsoft.com/office/powerpoint/2010/main" val="36125862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B79C9DF-686E-48ED-8154-45FC5089EE21}"/>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1AFCD006-A24C-4F4F-BF47-595A6DDAB8A1}"/>
              </a:ext>
            </a:extLst>
          </p:cNvPr>
          <p:cNvSpPr>
            <a:spLocks noGrp="1" noChangeArrowheads="1"/>
          </p:cNvSpPr>
          <p:nvPr>
            <p:ph type="sldNum" sz="quarter" idx="11"/>
          </p:nvPr>
        </p:nvSpPr>
        <p:spPr>
          <a:ln/>
        </p:spPr>
        <p:txBody>
          <a:bodyPr/>
          <a:lstStyle>
            <a:lvl1pPr>
              <a:defRPr/>
            </a:lvl1pPr>
          </a:lstStyle>
          <a:p>
            <a:pPr>
              <a:defRPr/>
            </a:pPr>
            <a:fld id="{FB76627F-20EA-4F4B-B96A-E3D369080F9D}" type="slidenum">
              <a:rPr lang="en-US" altLang="en-US"/>
              <a:pPr>
                <a:defRPr/>
              </a:pPr>
              <a:t>‹#›</a:t>
            </a:fld>
            <a:endParaRPr lang="en-US" altLang="en-US"/>
          </a:p>
        </p:txBody>
      </p:sp>
    </p:spTree>
    <p:extLst>
      <p:ext uri="{BB962C8B-B14F-4D97-AF65-F5344CB8AC3E}">
        <p14:creationId xmlns:p14="http://schemas.microsoft.com/office/powerpoint/2010/main" val="1066206734"/>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C6A6503F-38CD-4AD2-859F-8DF81FABA433}"/>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Footer Placeholder 3">
            <a:extLst>
              <a:ext uri="{FF2B5EF4-FFF2-40B4-BE49-F238E27FC236}">
                <a16:creationId xmlns:a16="http://schemas.microsoft.com/office/drawing/2014/main" id="{2960E78A-5252-4073-BBD8-D9F8E50B2A80}"/>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4">
            <a:extLst>
              <a:ext uri="{FF2B5EF4-FFF2-40B4-BE49-F238E27FC236}">
                <a16:creationId xmlns:a16="http://schemas.microsoft.com/office/drawing/2014/main" id="{8102D8B2-247F-447D-8CBB-DF7F024B6C99}"/>
              </a:ext>
            </a:extLst>
          </p:cNvPr>
          <p:cNvSpPr>
            <a:spLocks noGrp="1"/>
          </p:cNvSpPr>
          <p:nvPr>
            <p:ph type="sldNum" sz="quarter" idx="12"/>
          </p:nvPr>
        </p:nvSpPr>
        <p:spPr/>
        <p:txBody>
          <a:bodyPr/>
          <a:lstStyle>
            <a:lvl1pPr>
              <a:defRPr/>
            </a:lvl1pPr>
          </a:lstStyle>
          <a:p>
            <a:pPr>
              <a:defRPr/>
            </a:pPr>
            <a:fld id="{782A0C66-14EF-46E9-9333-131AC188DE55}" type="slidenum">
              <a:rPr lang="en-US" altLang="en-US"/>
              <a:pPr>
                <a:defRPr/>
              </a:pPr>
              <a:t>‹#›</a:t>
            </a:fld>
            <a:endParaRPr lang="en-US" altLang="en-US"/>
          </a:p>
        </p:txBody>
      </p:sp>
    </p:spTree>
    <p:extLst>
      <p:ext uri="{BB962C8B-B14F-4D97-AF65-F5344CB8AC3E}">
        <p14:creationId xmlns:p14="http://schemas.microsoft.com/office/powerpoint/2010/main" val="266303438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20AAD58-0C9B-4FD5-AFE0-DA5527507828}"/>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3" name="Footer Placeholder 2">
            <a:extLst>
              <a:ext uri="{FF2B5EF4-FFF2-40B4-BE49-F238E27FC236}">
                <a16:creationId xmlns:a16="http://schemas.microsoft.com/office/drawing/2014/main" id="{B2DBD7DD-0337-4135-8AB0-2BB52F85B57C}"/>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3">
            <a:extLst>
              <a:ext uri="{FF2B5EF4-FFF2-40B4-BE49-F238E27FC236}">
                <a16:creationId xmlns:a16="http://schemas.microsoft.com/office/drawing/2014/main" id="{53B2527C-1AF9-4571-B6B8-0CC9241E7D5B}"/>
              </a:ext>
            </a:extLst>
          </p:cNvPr>
          <p:cNvSpPr>
            <a:spLocks noGrp="1"/>
          </p:cNvSpPr>
          <p:nvPr>
            <p:ph type="sldNum" sz="quarter" idx="12"/>
          </p:nvPr>
        </p:nvSpPr>
        <p:spPr/>
        <p:txBody>
          <a:bodyPr/>
          <a:lstStyle>
            <a:lvl1pPr>
              <a:defRPr/>
            </a:lvl1pPr>
          </a:lstStyle>
          <a:p>
            <a:pPr>
              <a:defRPr/>
            </a:pPr>
            <a:fld id="{6FC377C9-E772-433D-9428-ED9D01FDEC1B}" type="slidenum">
              <a:rPr lang="en-US" altLang="en-US"/>
              <a:pPr>
                <a:defRPr/>
              </a:pPr>
              <a:t>‹#›</a:t>
            </a:fld>
            <a:endParaRPr lang="en-US" altLang="en-US"/>
          </a:p>
        </p:txBody>
      </p:sp>
    </p:spTree>
    <p:extLst>
      <p:ext uri="{BB962C8B-B14F-4D97-AF65-F5344CB8AC3E}">
        <p14:creationId xmlns:p14="http://schemas.microsoft.com/office/powerpoint/2010/main" val="195671056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EF7F01-EDD8-42B6-8646-C8CA2A0CD9C1}"/>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id="{8876184D-D56C-42CB-9282-EA750BA5CADE}"/>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E0B066A7-736F-486F-902B-44B744C5D5B3}"/>
              </a:ext>
            </a:extLst>
          </p:cNvPr>
          <p:cNvSpPr>
            <a:spLocks noGrp="1"/>
          </p:cNvSpPr>
          <p:nvPr>
            <p:ph type="sldNum" sz="quarter" idx="12"/>
          </p:nvPr>
        </p:nvSpPr>
        <p:spPr/>
        <p:txBody>
          <a:bodyPr/>
          <a:lstStyle>
            <a:lvl1pPr>
              <a:defRPr/>
            </a:lvl1pPr>
          </a:lstStyle>
          <a:p>
            <a:pPr>
              <a:defRPr/>
            </a:pPr>
            <a:fld id="{6ABEF420-D607-4DC9-BA6A-9A90D9BAE946}" type="slidenum">
              <a:rPr lang="en-US" altLang="en-US"/>
              <a:pPr>
                <a:defRPr/>
              </a:pPr>
              <a:t>‹#›</a:t>
            </a:fld>
            <a:endParaRPr lang="en-US" altLang="en-US"/>
          </a:p>
        </p:txBody>
      </p:sp>
    </p:spTree>
    <p:extLst>
      <p:ext uri="{BB962C8B-B14F-4D97-AF65-F5344CB8AC3E}">
        <p14:creationId xmlns:p14="http://schemas.microsoft.com/office/powerpoint/2010/main" val="263246193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E307414-C8A1-4284-9CA8-6B122131130A}"/>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id="{2EAA7674-AFC9-4B2E-A72D-9E24AEF4E6AD}"/>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9DD48309-0979-4015-A943-24950023DC81}"/>
              </a:ext>
            </a:extLst>
          </p:cNvPr>
          <p:cNvSpPr>
            <a:spLocks noGrp="1"/>
          </p:cNvSpPr>
          <p:nvPr>
            <p:ph type="sldNum" sz="quarter" idx="12"/>
          </p:nvPr>
        </p:nvSpPr>
        <p:spPr/>
        <p:txBody>
          <a:bodyPr/>
          <a:lstStyle>
            <a:lvl1pPr>
              <a:defRPr/>
            </a:lvl1pPr>
          </a:lstStyle>
          <a:p>
            <a:pPr>
              <a:defRPr/>
            </a:pPr>
            <a:fld id="{868D057E-AF6C-4A7A-B803-94A8EED5E47F}" type="slidenum">
              <a:rPr lang="en-US" altLang="en-US"/>
              <a:pPr>
                <a:defRPr/>
              </a:pPr>
              <a:t>‹#›</a:t>
            </a:fld>
            <a:endParaRPr lang="en-US" altLang="en-US"/>
          </a:p>
        </p:txBody>
      </p:sp>
    </p:spTree>
    <p:extLst>
      <p:ext uri="{BB962C8B-B14F-4D97-AF65-F5344CB8AC3E}">
        <p14:creationId xmlns:p14="http://schemas.microsoft.com/office/powerpoint/2010/main" val="91770625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7AD4CCC-2BD2-497B-B63C-77C4D7AA91DC}"/>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B2283F2E-55F9-4D52-8F60-4206FFADF8C9}"/>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46C08D24-A226-4D34-9B16-D6559063BD98}"/>
              </a:ext>
            </a:extLst>
          </p:cNvPr>
          <p:cNvSpPr>
            <a:spLocks noGrp="1"/>
          </p:cNvSpPr>
          <p:nvPr>
            <p:ph type="sldNum" sz="quarter" idx="12"/>
          </p:nvPr>
        </p:nvSpPr>
        <p:spPr/>
        <p:txBody>
          <a:bodyPr/>
          <a:lstStyle>
            <a:lvl1pPr>
              <a:defRPr/>
            </a:lvl1pPr>
          </a:lstStyle>
          <a:p>
            <a:pPr>
              <a:defRPr/>
            </a:pPr>
            <a:fld id="{948E0290-4565-4EEE-BE4B-60B40077E55E}" type="slidenum">
              <a:rPr lang="en-US" altLang="en-US"/>
              <a:pPr>
                <a:defRPr/>
              </a:pPr>
              <a:t>‹#›</a:t>
            </a:fld>
            <a:endParaRPr lang="en-US" altLang="en-US"/>
          </a:p>
        </p:txBody>
      </p:sp>
    </p:spTree>
    <p:extLst>
      <p:ext uri="{BB962C8B-B14F-4D97-AF65-F5344CB8AC3E}">
        <p14:creationId xmlns:p14="http://schemas.microsoft.com/office/powerpoint/2010/main" val="263696097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4BAE46B-DA79-4F5A-B828-3E8D333618AB}"/>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9E674897-49F2-40C6-816C-61C2439AD1B6}"/>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6CF1824D-085C-4ABD-898E-30E5848993B1}"/>
              </a:ext>
            </a:extLst>
          </p:cNvPr>
          <p:cNvSpPr>
            <a:spLocks noGrp="1"/>
          </p:cNvSpPr>
          <p:nvPr>
            <p:ph type="sldNum" sz="quarter" idx="12"/>
          </p:nvPr>
        </p:nvSpPr>
        <p:spPr/>
        <p:txBody>
          <a:bodyPr/>
          <a:lstStyle>
            <a:lvl1pPr>
              <a:defRPr/>
            </a:lvl1pPr>
          </a:lstStyle>
          <a:p>
            <a:pPr>
              <a:defRPr/>
            </a:pPr>
            <a:fld id="{2F4BFB7C-E1E7-4E31-822B-577AA96F7C27}" type="slidenum">
              <a:rPr lang="en-US" altLang="en-US"/>
              <a:pPr>
                <a:defRPr/>
              </a:pPr>
              <a:t>‹#›</a:t>
            </a:fld>
            <a:endParaRPr lang="en-US" altLang="en-US"/>
          </a:p>
        </p:txBody>
      </p:sp>
    </p:spTree>
    <p:extLst>
      <p:ext uri="{BB962C8B-B14F-4D97-AF65-F5344CB8AC3E}">
        <p14:creationId xmlns:p14="http://schemas.microsoft.com/office/powerpoint/2010/main" val="334126788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1EAF4357-FEF4-4F68-BE70-97E72E23D20D}"/>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3704F733-DB09-4712-93ED-800A91CB20BB}"/>
              </a:ext>
            </a:extLst>
          </p:cNvPr>
          <p:cNvSpPr>
            <a:spLocks noGrp="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18808952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1"/>
            <a:ext cx="8382000" cy="761999"/>
          </a:xfrm>
        </p:spPr>
        <p:txBody>
          <a:bodyPr>
            <a:noAutofit/>
          </a:bodyPr>
          <a:lstStyle>
            <a:lvl1pPr>
              <a:defRPr sz="4800" b="1"/>
            </a:lvl1pPr>
          </a:lstStyle>
          <a:p>
            <a:r>
              <a:rPr lang="en-US"/>
              <a:t>Click to edit Master title style</a:t>
            </a:r>
            <a:endParaRPr lang="en-US" dirty="0"/>
          </a:p>
        </p:txBody>
      </p:sp>
      <p:sp>
        <p:nvSpPr>
          <p:cNvPr id="3" name="Content Placeholder 2"/>
          <p:cNvSpPr>
            <a:spLocks noGrp="1"/>
          </p:cNvSpPr>
          <p:nvPr>
            <p:ph idx="1"/>
          </p:nvPr>
        </p:nvSpPr>
        <p:spPr>
          <a:xfrm>
            <a:off x="381000" y="1066800"/>
            <a:ext cx="8382000" cy="5638800"/>
          </a:xfrm>
        </p:spPr>
        <p:txBody>
          <a:bodyPr>
            <a:noAutofit/>
          </a:bodyPr>
          <a:lstStyle>
            <a:lvl1pPr marL="285750" indent="-285750">
              <a:defRPr sz="3600">
                <a:latin typeface="+mj-lt"/>
              </a:defRPr>
            </a:lvl1pPr>
            <a:lvl2pPr marL="742950" indent="-285750">
              <a:buFont typeface="Calibri Light" panose="020F0302020204030204" pitchFamily="34" charset="0"/>
              <a:buChar char="–"/>
              <a:defRPr sz="3200">
                <a:latin typeface="+mj-lt"/>
              </a:defRPr>
            </a:lvl2pPr>
            <a:lvl3pPr>
              <a:defRPr sz="2800">
                <a:latin typeface="+mj-lt"/>
              </a:defRPr>
            </a:lvl3pPr>
            <a:lvl4pPr>
              <a:defRPr sz="2400">
                <a:latin typeface="+mj-lt"/>
              </a:defRPr>
            </a:lvl4pPr>
            <a:lvl5pPr>
              <a:defRPr sz="2400">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2E61BBD3-6093-493F-83EF-D35226E2495C}"/>
              </a:ext>
            </a:extLst>
          </p:cNvPr>
          <p:cNvSpPr>
            <a:spLocks noGrp="1"/>
          </p:cNvSpPr>
          <p:nvPr>
            <p:ph type="sldNum" sz="quarter" idx="10"/>
          </p:nvPr>
        </p:nvSpPr>
        <p:spPr>
          <a:xfrm>
            <a:off x="8077200" y="6340475"/>
            <a:ext cx="685800" cy="365125"/>
          </a:xfrm>
        </p:spPr>
        <p:txBody>
          <a:bodyPr/>
          <a:lstStyle>
            <a:lvl1pPr>
              <a:defRPr sz="2000" smtClean="0">
                <a:latin typeface="Cambria Math" panose="02040503050406030204" pitchFamily="18" charset="0"/>
                <a:ea typeface="Cambria Math" panose="02040503050406030204" pitchFamily="18" charset="0"/>
              </a:defRPr>
            </a:lvl1pPr>
          </a:lstStyle>
          <a:p>
            <a:pPr>
              <a:defRPr/>
            </a:pPr>
            <a:fld id="{FAE1A41F-F1A7-449C-BEF8-9AA3B5E21E48}" type="slidenum">
              <a:rPr lang="en-US"/>
              <a:pPr>
                <a:defRPr/>
              </a:pPr>
              <a:t>‹#›</a:t>
            </a:fld>
            <a:endParaRPr lang="en-US"/>
          </a:p>
        </p:txBody>
      </p:sp>
    </p:spTree>
    <p:extLst>
      <p:ext uri="{BB962C8B-B14F-4D97-AF65-F5344CB8AC3E}">
        <p14:creationId xmlns:p14="http://schemas.microsoft.com/office/powerpoint/2010/main" val="404313960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CD75D5-2039-4C04-9B64-C65DC6DF9C41}"/>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C9EB8A97-E02B-46BA-BF3A-EA3F3A4F132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4623EE6-0C8F-4407-9A50-F0B9A6712F74}"/>
              </a:ext>
            </a:extLst>
          </p:cNvPr>
          <p:cNvSpPr>
            <a:spLocks noGrp="1"/>
          </p:cNvSpPr>
          <p:nvPr>
            <p:ph type="sldNum" sz="quarter" idx="12"/>
          </p:nvPr>
        </p:nvSpPr>
        <p:spPr/>
        <p:txBody>
          <a:bodyPr/>
          <a:lstStyle>
            <a:lvl1pPr>
              <a:defRPr/>
            </a:lvl1pPr>
          </a:lstStyle>
          <a:p>
            <a:pPr>
              <a:defRPr/>
            </a:pPr>
            <a:fld id="{CB0D3474-8483-4C9D-9C0E-85CAE203E2F5}" type="slidenum">
              <a:rPr lang="en-US"/>
              <a:pPr>
                <a:defRPr/>
              </a:pPr>
              <a:t>‹#›</a:t>
            </a:fld>
            <a:endParaRPr lang="en-US"/>
          </a:p>
        </p:txBody>
      </p:sp>
    </p:spTree>
    <p:extLst>
      <p:ext uri="{BB962C8B-B14F-4D97-AF65-F5344CB8AC3E}">
        <p14:creationId xmlns:p14="http://schemas.microsoft.com/office/powerpoint/2010/main" val="158142994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4C33089A-16FD-4B8F-BC6F-1E2889EB5AA5}"/>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49494126-71CB-4108-A57F-A03FDA7269F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4BEAC7B-66B5-42FB-9010-78AB671C39CA}"/>
              </a:ext>
            </a:extLst>
          </p:cNvPr>
          <p:cNvSpPr>
            <a:spLocks noGrp="1"/>
          </p:cNvSpPr>
          <p:nvPr>
            <p:ph type="sldNum" sz="quarter" idx="12"/>
          </p:nvPr>
        </p:nvSpPr>
        <p:spPr/>
        <p:txBody>
          <a:bodyPr/>
          <a:lstStyle>
            <a:lvl1pPr>
              <a:defRPr/>
            </a:lvl1pPr>
          </a:lstStyle>
          <a:p>
            <a:pPr>
              <a:defRPr/>
            </a:pPr>
            <a:fld id="{4728E405-7745-4F4A-BD88-D69F62FCC751}" type="slidenum">
              <a:rPr lang="en-US"/>
              <a:pPr>
                <a:defRPr/>
              </a:pPr>
              <a:t>‹#›</a:t>
            </a:fld>
            <a:endParaRPr lang="en-US"/>
          </a:p>
        </p:txBody>
      </p:sp>
    </p:spTree>
    <p:extLst>
      <p:ext uri="{BB962C8B-B14F-4D97-AF65-F5344CB8AC3E}">
        <p14:creationId xmlns:p14="http://schemas.microsoft.com/office/powerpoint/2010/main" val="34347746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9815EB36-D195-41DB-96B7-96F6CA65FD3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AA977FF0-0253-4278-A4F2-1F9F134C9CB8}"/>
              </a:ext>
            </a:extLst>
          </p:cNvPr>
          <p:cNvSpPr>
            <a:spLocks noGrp="1" noChangeArrowheads="1"/>
          </p:cNvSpPr>
          <p:nvPr>
            <p:ph type="sldNum" sz="quarter" idx="11"/>
          </p:nvPr>
        </p:nvSpPr>
        <p:spPr>
          <a:ln/>
        </p:spPr>
        <p:txBody>
          <a:bodyPr/>
          <a:lstStyle>
            <a:lvl1pPr>
              <a:defRPr/>
            </a:lvl1pPr>
          </a:lstStyle>
          <a:p>
            <a:pPr>
              <a:defRPr/>
            </a:pPr>
            <a:fld id="{7524C43B-989A-42C1-BE0E-ADF9A52568F1}" type="slidenum">
              <a:rPr lang="en-US" altLang="en-US"/>
              <a:pPr>
                <a:defRPr/>
              </a:pPr>
              <a:t>‹#›</a:t>
            </a:fld>
            <a:endParaRPr lang="en-US" altLang="en-US"/>
          </a:p>
        </p:txBody>
      </p:sp>
    </p:spTree>
    <p:extLst>
      <p:ext uri="{BB962C8B-B14F-4D97-AF65-F5344CB8AC3E}">
        <p14:creationId xmlns:p14="http://schemas.microsoft.com/office/powerpoint/2010/main" val="2444850814"/>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AB72FFCD-2AAC-476C-88B8-D812C97C80B3}"/>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6C1E79A2-6EE2-4F7A-8F20-93D5251E4B2F}"/>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A87FA6EC-08E4-44A8-AB86-8FFFAC9068A1}"/>
              </a:ext>
            </a:extLst>
          </p:cNvPr>
          <p:cNvSpPr>
            <a:spLocks noGrp="1"/>
          </p:cNvSpPr>
          <p:nvPr>
            <p:ph type="sldNum" sz="quarter" idx="12"/>
          </p:nvPr>
        </p:nvSpPr>
        <p:spPr/>
        <p:txBody>
          <a:bodyPr/>
          <a:lstStyle>
            <a:lvl1pPr>
              <a:defRPr/>
            </a:lvl1pPr>
          </a:lstStyle>
          <a:p>
            <a:pPr>
              <a:defRPr/>
            </a:pPr>
            <a:fld id="{CC095007-C694-48BB-9A64-F14CE8B773B9}" type="slidenum">
              <a:rPr lang="en-US"/>
              <a:pPr>
                <a:defRPr/>
              </a:pPr>
              <a:t>‹#›</a:t>
            </a:fld>
            <a:endParaRPr lang="en-US"/>
          </a:p>
        </p:txBody>
      </p:sp>
    </p:spTree>
    <p:extLst>
      <p:ext uri="{BB962C8B-B14F-4D97-AF65-F5344CB8AC3E}">
        <p14:creationId xmlns:p14="http://schemas.microsoft.com/office/powerpoint/2010/main" val="283124414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21BB01CF-4434-4BB1-A4C9-7AED0061D9B1}"/>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4DEC749B-8625-4473-942C-FD3E1542BDBA}"/>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1504BE20-46E9-4A97-80E7-47111561DB16}"/>
              </a:ext>
            </a:extLst>
          </p:cNvPr>
          <p:cNvSpPr>
            <a:spLocks noGrp="1"/>
          </p:cNvSpPr>
          <p:nvPr>
            <p:ph type="sldNum" sz="quarter" idx="12"/>
          </p:nvPr>
        </p:nvSpPr>
        <p:spPr/>
        <p:txBody>
          <a:bodyPr/>
          <a:lstStyle>
            <a:lvl1pPr>
              <a:defRPr/>
            </a:lvl1pPr>
          </a:lstStyle>
          <a:p>
            <a:pPr>
              <a:defRPr/>
            </a:pPr>
            <a:fld id="{22A87AE5-61E7-462B-ACE5-1C9E05540016}" type="slidenum">
              <a:rPr lang="en-US"/>
              <a:pPr>
                <a:defRPr/>
              </a:pPr>
              <a:t>‹#›</a:t>
            </a:fld>
            <a:endParaRPr lang="en-US"/>
          </a:p>
        </p:txBody>
      </p:sp>
    </p:spTree>
    <p:extLst>
      <p:ext uri="{BB962C8B-B14F-4D97-AF65-F5344CB8AC3E}">
        <p14:creationId xmlns:p14="http://schemas.microsoft.com/office/powerpoint/2010/main" val="7790859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01959C46-9C6B-4563-AEC2-E0EB8C0187E4}"/>
              </a:ext>
            </a:extLst>
          </p:cNvPr>
          <p:cNvSpPr>
            <a:spLocks noGrp="1"/>
          </p:cNvSpPr>
          <p:nvPr>
            <p:ph type="dt" sz="half" idx="10"/>
          </p:nvPr>
        </p:nvSpPr>
        <p:spPr/>
        <p:txBody>
          <a:bodyPr/>
          <a:lstStyle>
            <a:lvl1pPr>
              <a:defRPr/>
            </a:lvl1pPr>
          </a:lstStyle>
          <a:p>
            <a:pPr>
              <a:defRPr/>
            </a:pPr>
            <a:endParaRPr lang="en-US"/>
          </a:p>
        </p:txBody>
      </p:sp>
      <p:sp>
        <p:nvSpPr>
          <p:cNvPr id="3" name="Footer Placeholder 4">
            <a:extLst>
              <a:ext uri="{FF2B5EF4-FFF2-40B4-BE49-F238E27FC236}">
                <a16:creationId xmlns:a16="http://schemas.microsoft.com/office/drawing/2014/main" id="{65239A55-71A9-4415-AB33-0DFB72DFFB43}"/>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E6F5CE4D-097C-48AD-85C4-CEDBE1D0DBB7}"/>
              </a:ext>
            </a:extLst>
          </p:cNvPr>
          <p:cNvSpPr>
            <a:spLocks noGrp="1"/>
          </p:cNvSpPr>
          <p:nvPr>
            <p:ph type="sldNum" sz="quarter" idx="12"/>
          </p:nvPr>
        </p:nvSpPr>
        <p:spPr/>
        <p:txBody>
          <a:bodyPr/>
          <a:lstStyle>
            <a:lvl1pPr>
              <a:defRPr/>
            </a:lvl1pPr>
          </a:lstStyle>
          <a:p>
            <a:pPr>
              <a:defRPr/>
            </a:pPr>
            <a:fld id="{13CB6677-475A-4552-82FC-0D6727E46258}" type="slidenum">
              <a:rPr lang="en-US"/>
              <a:pPr>
                <a:defRPr/>
              </a:pPr>
              <a:t>‹#›</a:t>
            </a:fld>
            <a:endParaRPr lang="en-US"/>
          </a:p>
        </p:txBody>
      </p:sp>
    </p:spTree>
    <p:extLst>
      <p:ext uri="{BB962C8B-B14F-4D97-AF65-F5344CB8AC3E}">
        <p14:creationId xmlns:p14="http://schemas.microsoft.com/office/powerpoint/2010/main" val="395768988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94084D33-2BF1-4019-83A5-2F949BF3366D}"/>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E179FB54-96F3-4997-A002-1F3B6E70411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7CCEA24-E41A-45D6-A677-1A59EA8E469B}"/>
              </a:ext>
            </a:extLst>
          </p:cNvPr>
          <p:cNvSpPr>
            <a:spLocks noGrp="1"/>
          </p:cNvSpPr>
          <p:nvPr>
            <p:ph type="sldNum" sz="quarter" idx="12"/>
          </p:nvPr>
        </p:nvSpPr>
        <p:spPr/>
        <p:txBody>
          <a:bodyPr/>
          <a:lstStyle>
            <a:lvl1pPr>
              <a:defRPr/>
            </a:lvl1pPr>
          </a:lstStyle>
          <a:p>
            <a:pPr>
              <a:defRPr/>
            </a:pPr>
            <a:fld id="{07870447-850E-4687-8299-4A4D2099F65E}" type="slidenum">
              <a:rPr lang="en-US"/>
              <a:pPr>
                <a:defRPr/>
              </a:pPr>
              <a:t>‹#›</a:t>
            </a:fld>
            <a:endParaRPr lang="en-US"/>
          </a:p>
        </p:txBody>
      </p:sp>
    </p:spTree>
    <p:extLst>
      <p:ext uri="{BB962C8B-B14F-4D97-AF65-F5344CB8AC3E}">
        <p14:creationId xmlns:p14="http://schemas.microsoft.com/office/powerpoint/2010/main" val="330203011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C23AC29A-D147-4C7F-8AE3-23A46D9E59A0}"/>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199A4F69-B47A-4433-A7B9-0A0160AEFEB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DF7981A-CE2A-450B-8C3B-B0E27F707832}"/>
              </a:ext>
            </a:extLst>
          </p:cNvPr>
          <p:cNvSpPr>
            <a:spLocks noGrp="1"/>
          </p:cNvSpPr>
          <p:nvPr>
            <p:ph type="sldNum" sz="quarter" idx="12"/>
          </p:nvPr>
        </p:nvSpPr>
        <p:spPr/>
        <p:txBody>
          <a:bodyPr/>
          <a:lstStyle>
            <a:lvl1pPr>
              <a:defRPr/>
            </a:lvl1pPr>
          </a:lstStyle>
          <a:p>
            <a:pPr>
              <a:defRPr/>
            </a:pPr>
            <a:fld id="{46FC9ED5-80A3-4E87-860F-36996695A07B}" type="slidenum">
              <a:rPr lang="en-US"/>
              <a:pPr>
                <a:defRPr/>
              </a:pPr>
              <a:t>‹#›</a:t>
            </a:fld>
            <a:endParaRPr lang="en-US"/>
          </a:p>
        </p:txBody>
      </p:sp>
    </p:spTree>
    <p:extLst>
      <p:ext uri="{BB962C8B-B14F-4D97-AF65-F5344CB8AC3E}">
        <p14:creationId xmlns:p14="http://schemas.microsoft.com/office/powerpoint/2010/main" val="66081707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E6E28B8-C82C-493D-AA2A-EBC285E5BDE3}"/>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6E18392F-DC39-4F32-A633-68B93FBA31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BAD34CE-5AD2-4962-951C-4FBAFECD0B92}"/>
              </a:ext>
            </a:extLst>
          </p:cNvPr>
          <p:cNvSpPr>
            <a:spLocks noGrp="1"/>
          </p:cNvSpPr>
          <p:nvPr>
            <p:ph type="sldNum" sz="quarter" idx="12"/>
          </p:nvPr>
        </p:nvSpPr>
        <p:spPr/>
        <p:txBody>
          <a:bodyPr/>
          <a:lstStyle>
            <a:lvl1pPr>
              <a:defRPr/>
            </a:lvl1pPr>
          </a:lstStyle>
          <a:p>
            <a:pPr>
              <a:defRPr/>
            </a:pPr>
            <a:fld id="{8EEE9BB5-D840-4C84-A41F-0B774E30B0B8}" type="slidenum">
              <a:rPr lang="en-US"/>
              <a:pPr>
                <a:defRPr/>
              </a:pPr>
              <a:t>‹#›</a:t>
            </a:fld>
            <a:endParaRPr lang="en-US"/>
          </a:p>
        </p:txBody>
      </p:sp>
    </p:spTree>
    <p:extLst>
      <p:ext uri="{BB962C8B-B14F-4D97-AF65-F5344CB8AC3E}">
        <p14:creationId xmlns:p14="http://schemas.microsoft.com/office/powerpoint/2010/main" val="332199191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CAAA995-9291-40F1-B3A0-2BB1B68CB901}"/>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4A9FB9B2-FE71-4656-AD70-91D2F65F8DC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0D84A88-B121-4D75-BC66-F9E9C2435E71}"/>
              </a:ext>
            </a:extLst>
          </p:cNvPr>
          <p:cNvSpPr>
            <a:spLocks noGrp="1"/>
          </p:cNvSpPr>
          <p:nvPr>
            <p:ph type="sldNum" sz="quarter" idx="12"/>
          </p:nvPr>
        </p:nvSpPr>
        <p:spPr/>
        <p:txBody>
          <a:bodyPr/>
          <a:lstStyle>
            <a:lvl1pPr>
              <a:defRPr/>
            </a:lvl1pPr>
          </a:lstStyle>
          <a:p>
            <a:pPr>
              <a:defRPr/>
            </a:pPr>
            <a:fld id="{DC0F2111-064F-4528-841A-AB1871F9B507}" type="slidenum">
              <a:rPr lang="en-US"/>
              <a:pPr>
                <a:defRPr/>
              </a:pPr>
              <a:t>‹#›</a:t>
            </a:fld>
            <a:endParaRPr lang="en-US"/>
          </a:p>
        </p:txBody>
      </p:sp>
    </p:spTree>
    <p:extLst>
      <p:ext uri="{BB962C8B-B14F-4D97-AF65-F5344CB8AC3E}">
        <p14:creationId xmlns:p14="http://schemas.microsoft.com/office/powerpoint/2010/main" val="354622795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630AEFE7-1083-456A-B209-720BB66B802E}"/>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0987FE75-609F-42EA-A144-5077AB66F68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Tree>
    <p:extLst>
      <p:ext uri="{BB962C8B-B14F-4D97-AF65-F5344CB8AC3E}">
        <p14:creationId xmlns:p14="http://schemas.microsoft.com/office/powerpoint/2010/main" val="54930694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1"/>
            <a:ext cx="8382000" cy="761999"/>
          </a:xfrm>
        </p:spPr>
        <p:txBody>
          <a:bodyPr>
            <a:noAutofit/>
          </a:bodyPr>
          <a:lstStyle>
            <a:lvl1pPr>
              <a:defRPr sz="4800" b="1"/>
            </a:lvl1pPr>
          </a:lstStyle>
          <a:p>
            <a:r>
              <a:rPr lang="en-US"/>
              <a:t>Click to edit Master title style</a:t>
            </a:r>
            <a:endParaRPr lang="en-US" dirty="0"/>
          </a:p>
        </p:txBody>
      </p:sp>
      <p:sp>
        <p:nvSpPr>
          <p:cNvPr id="3" name="Content Placeholder 2"/>
          <p:cNvSpPr>
            <a:spLocks noGrp="1"/>
          </p:cNvSpPr>
          <p:nvPr>
            <p:ph idx="1"/>
          </p:nvPr>
        </p:nvSpPr>
        <p:spPr>
          <a:xfrm>
            <a:off x="381000" y="1066800"/>
            <a:ext cx="8382000" cy="5638800"/>
          </a:xfrm>
        </p:spPr>
        <p:txBody>
          <a:bodyPr>
            <a:noAutofit/>
          </a:bodyPr>
          <a:lstStyle>
            <a:lvl1pPr marL="285750" indent="-285750">
              <a:defRPr sz="3600">
                <a:latin typeface="+mj-lt"/>
              </a:defRPr>
            </a:lvl1pPr>
            <a:lvl2pPr marL="742950" indent="-285750">
              <a:buFont typeface="Calibri Light" panose="020F0302020204030204" pitchFamily="34" charset="0"/>
              <a:buChar char="–"/>
              <a:defRPr sz="3200">
                <a:latin typeface="+mj-lt"/>
              </a:defRPr>
            </a:lvl2pPr>
            <a:lvl3pPr>
              <a:defRPr sz="2800">
                <a:latin typeface="+mj-lt"/>
              </a:defRPr>
            </a:lvl3pPr>
            <a:lvl4pPr>
              <a:defRPr sz="2400">
                <a:latin typeface="+mj-lt"/>
              </a:defRPr>
            </a:lvl4pPr>
            <a:lvl5pPr>
              <a:defRPr sz="2400">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E12C158F-972D-45D9-9675-1056497BAFC5}"/>
              </a:ext>
            </a:extLst>
          </p:cNvPr>
          <p:cNvSpPr>
            <a:spLocks noGrp="1"/>
          </p:cNvSpPr>
          <p:nvPr>
            <p:ph type="sldNum" sz="quarter" idx="10"/>
          </p:nvPr>
        </p:nvSpPr>
        <p:spPr>
          <a:xfrm>
            <a:off x="8077200" y="6340475"/>
            <a:ext cx="685800" cy="365125"/>
          </a:xfrm>
        </p:spPr>
        <p:txBody>
          <a:bodyPr/>
          <a:lstStyle>
            <a:lvl1pPr>
              <a:defRPr sz="2000">
                <a:latin typeface="Cambria Math" panose="02040503050406030204" pitchFamily="18" charset="0"/>
              </a:defRPr>
            </a:lvl1pPr>
          </a:lstStyle>
          <a:p>
            <a:pPr>
              <a:defRPr/>
            </a:pPr>
            <a:fld id="{D3577364-702E-4714-BCA7-C0E77631BB18}" type="slidenum">
              <a:rPr lang="en-US" altLang="en-US"/>
              <a:pPr>
                <a:defRPr/>
              </a:pPr>
              <a:t>‹#›</a:t>
            </a:fld>
            <a:endParaRPr lang="en-US" altLang="en-US"/>
          </a:p>
        </p:txBody>
      </p:sp>
    </p:spTree>
    <p:extLst>
      <p:ext uri="{BB962C8B-B14F-4D97-AF65-F5344CB8AC3E}">
        <p14:creationId xmlns:p14="http://schemas.microsoft.com/office/powerpoint/2010/main" val="139350954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4FEF9D6-C4C7-476F-BC60-D9486F690A48}"/>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3CDD3D10-BD54-4F22-85F9-6837098C9C5F}"/>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ABFF7791-20C5-423B-9169-7005FEEFBA9F}"/>
              </a:ext>
            </a:extLst>
          </p:cNvPr>
          <p:cNvSpPr>
            <a:spLocks noGrp="1"/>
          </p:cNvSpPr>
          <p:nvPr>
            <p:ph type="sldNum" sz="quarter" idx="12"/>
          </p:nvPr>
        </p:nvSpPr>
        <p:spPr/>
        <p:txBody>
          <a:bodyPr/>
          <a:lstStyle>
            <a:lvl1pPr>
              <a:defRPr/>
            </a:lvl1pPr>
          </a:lstStyle>
          <a:p>
            <a:pPr>
              <a:defRPr/>
            </a:pPr>
            <a:fld id="{178A3FA8-F93F-4218-8916-71C792950626}" type="slidenum">
              <a:rPr lang="en-US" altLang="en-US"/>
              <a:pPr>
                <a:defRPr/>
              </a:pPr>
              <a:t>‹#›</a:t>
            </a:fld>
            <a:endParaRPr lang="en-US" altLang="en-US"/>
          </a:p>
        </p:txBody>
      </p:sp>
    </p:spTree>
    <p:extLst>
      <p:ext uri="{BB962C8B-B14F-4D97-AF65-F5344CB8AC3E}">
        <p14:creationId xmlns:p14="http://schemas.microsoft.com/office/powerpoint/2010/main" val="3458957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a:extLst>
              <a:ext uri="{FF2B5EF4-FFF2-40B4-BE49-F238E27FC236}">
                <a16:creationId xmlns:a16="http://schemas.microsoft.com/office/drawing/2014/main" id="{D57DB496-FE4F-4190-8B00-19309C13501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a:extLst>
              <a:ext uri="{FF2B5EF4-FFF2-40B4-BE49-F238E27FC236}">
                <a16:creationId xmlns:a16="http://schemas.microsoft.com/office/drawing/2014/main" id="{44C10640-4D33-4703-9FFA-2C580649C77B}"/>
              </a:ext>
            </a:extLst>
          </p:cNvPr>
          <p:cNvSpPr>
            <a:spLocks noGrp="1" noChangeArrowheads="1"/>
          </p:cNvSpPr>
          <p:nvPr>
            <p:ph type="ftr" sz="quarter" idx="10"/>
          </p:nvPr>
        </p:nvSpPr>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8489DC40-86CA-4A5B-B3E2-C2A625967DF9}"/>
              </a:ext>
            </a:extLst>
          </p:cNvPr>
          <p:cNvSpPr>
            <a:spLocks noGrp="1" noChangeArrowheads="1"/>
          </p:cNvSpPr>
          <p:nvPr>
            <p:ph type="sldNum" sz="quarter" idx="11"/>
          </p:nvPr>
        </p:nvSpPr>
        <p:spPr/>
        <p:txBody>
          <a:bodyPr/>
          <a:lstStyle>
            <a:lvl1pPr>
              <a:defRPr/>
            </a:lvl1pPr>
          </a:lstStyle>
          <a:p>
            <a:pPr>
              <a:defRPr/>
            </a:pPr>
            <a:fld id="{5313A39A-81FF-4E70-B99E-AA57BD06D716}" type="slidenum">
              <a:rPr lang="en-US" altLang="en-US"/>
              <a:pPr>
                <a:defRPr/>
              </a:pPr>
              <a:t>‹#›</a:t>
            </a:fld>
            <a:endParaRPr lang="en-US" altLang="en-US"/>
          </a:p>
        </p:txBody>
      </p:sp>
    </p:spTree>
    <p:extLst>
      <p:ext uri="{BB962C8B-B14F-4D97-AF65-F5344CB8AC3E}">
        <p14:creationId xmlns:p14="http://schemas.microsoft.com/office/powerpoint/2010/main" val="1788037406"/>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F47F4702-CCEB-4422-A172-9AA98FEDA516}"/>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id="{9704B169-E5C4-4848-BF77-DC6FF93FA74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3872BD85-072C-44F2-B534-9BDD163187EF}"/>
              </a:ext>
            </a:extLst>
          </p:cNvPr>
          <p:cNvSpPr>
            <a:spLocks noGrp="1"/>
          </p:cNvSpPr>
          <p:nvPr>
            <p:ph type="sldNum" sz="quarter" idx="12"/>
          </p:nvPr>
        </p:nvSpPr>
        <p:spPr/>
        <p:txBody>
          <a:bodyPr/>
          <a:lstStyle>
            <a:lvl1pPr>
              <a:defRPr/>
            </a:lvl1pPr>
          </a:lstStyle>
          <a:p>
            <a:pPr>
              <a:defRPr/>
            </a:pPr>
            <a:fld id="{87C7AA90-451D-49F2-8462-84CCED54C6EE}" type="slidenum">
              <a:rPr lang="en-US" altLang="en-US"/>
              <a:pPr>
                <a:defRPr/>
              </a:pPr>
              <a:t>‹#›</a:t>
            </a:fld>
            <a:endParaRPr lang="en-US" altLang="en-US"/>
          </a:p>
        </p:txBody>
      </p:sp>
    </p:spTree>
    <p:extLst>
      <p:ext uri="{BB962C8B-B14F-4D97-AF65-F5344CB8AC3E}">
        <p14:creationId xmlns:p14="http://schemas.microsoft.com/office/powerpoint/2010/main" val="122851553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49B852A-3BFF-4681-AF67-687645B0DDF5}"/>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8" name="Footer Placeholder 7">
            <a:extLst>
              <a:ext uri="{FF2B5EF4-FFF2-40B4-BE49-F238E27FC236}">
                <a16:creationId xmlns:a16="http://schemas.microsoft.com/office/drawing/2014/main" id="{727D08F3-3619-4083-8C73-A75137A3642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8">
            <a:extLst>
              <a:ext uri="{FF2B5EF4-FFF2-40B4-BE49-F238E27FC236}">
                <a16:creationId xmlns:a16="http://schemas.microsoft.com/office/drawing/2014/main" id="{FA8CDD88-97C9-4026-B310-B53009A47E3D}"/>
              </a:ext>
            </a:extLst>
          </p:cNvPr>
          <p:cNvSpPr>
            <a:spLocks noGrp="1"/>
          </p:cNvSpPr>
          <p:nvPr>
            <p:ph type="sldNum" sz="quarter" idx="12"/>
          </p:nvPr>
        </p:nvSpPr>
        <p:spPr/>
        <p:txBody>
          <a:bodyPr/>
          <a:lstStyle>
            <a:lvl1pPr>
              <a:defRPr/>
            </a:lvl1pPr>
          </a:lstStyle>
          <a:p>
            <a:pPr>
              <a:defRPr/>
            </a:pPr>
            <a:fld id="{EBB710F8-3D55-4E97-88E6-26B5F290B744}" type="slidenum">
              <a:rPr lang="en-US" altLang="en-US"/>
              <a:pPr>
                <a:defRPr/>
              </a:pPr>
              <a:t>‹#›</a:t>
            </a:fld>
            <a:endParaRPr lang="en-US" altLang="en-US"/>
          </a:p>
        </p:txBody>
      </p:sp>
    </p:spTree>
    <p:extLst>
      <p:ext uri="{BB962C8B-B14F-4D97-AF65-F5344CB8AC3E}">
        <p14:creationId xmlns:p14="http://schemas.microsoft.com/office/powerpoint/2010/main" val="383088719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6E9E6073-98E3-4433-9778-CB96D983F2BB}"/>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Footer Placeholder 3">
            <a:extLst>
              <a:ext uri="{FF2B5EF4-FFF2-40B4-BE49-F238E27FC236}">
                <a16:creationId xmlns:a16="http://schemas.microsoft.com/office/drawing/2014/main" id="{A743C5A7-7EA2-4EC4-AD04-130689C86D4F}"/>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4">
            <a:extLst>
              <a:ext uri="{FF2B5EF4-FFF2-40B4-BE49-F238E27FC236}">
                <a16:creationId xmlns:a16="http://schemas.microsoft.com/office/drawing/2014/main" id="{15FE3370-B8D9-4287-AF41-EDD6E7EBAF7D}"/>
              </a:ext>
            </a:extLst>
          </p:cNvPr>
          <p:cNvSpPr>
            <a:spLocks noGrp="1"/>
          </p:cNvSpPr>
          <p:nvPr>
            <p:ph type="sldNum" sz="quarter" idx="12"/>
          </p:nvPr>
        </p:nvSpPr>
        <p:spPr/>
        <p:txBody>
          <a:bodyPr/>
          <a:lstStyle>
            <a:lvl1pPr>
              <a:defRPr/>
            </a:lvl1pPr>
          </a:lstStyle>
          <a:p>
            <a:pPr>
              <a:defRPr/>
            </a:pPr>
            <a:fld id="{F406304A-F6FA-425A-AD91-73D642ECC739}" type="slidenum">
              <a:rPr lang="en-US" altLang="en-US"/>
              <a:pPr>
                <a:defRPr/>
              </a:pPr>
              <a:t>‹#›</a:t>
            </a:fld>
            <a:endParaRPr lang="en-US" altLang="en-US"/>
          </a:p>
        </p:txBody>
      </p:sp>
    </p:spTree>
    <p:extLst>
      <p:ext uri="{BB962C8B-B14F-4D97-AF65-F5344CB8AC3E}">
        <p14:creationId xmlns:p14="http://schemas.microsoft.com/office/powerpoint/2010/main" val="396198792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99AF60-F85C-4AA1-80E8-1761CCD47C34}"/>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3" name="Footer Placeholder 2">
            <a:extLst>
              <a:ext uri="{FF2B5EF4-FFF2-40B4-BE49-F238E27FC236}">
                <a16:creationId xmlns:a16="http://schemas.microsoft.com/office/drawing/2014/main" id="{F0B0B1DB-7F21-4EB1-BC1B-B4A5B458BF62}"/>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3">
            <a:extLst>
              <a:ext uri="{FF2B5EF4-FFF2-40B4-BE49-F238E27FC236}">
                <a16:creationId xmlns:a16="http://schemas.microsoft.com/office/drawing/2014/main" id="{246B3365-C3BF-4BE2-A0FA-35A8CFD4F5DE}"/>
              </a:ext>
            </a:extLst>
          </p:cNvPr>
          <p:cNvSpPr>
            <a:spLocks noGrp="1"/>
          </p:cNvSpPr>
          <p:nvPr>
            <p:ph type="sldNum" sz="quarter" idx="12"/>
          </p:nvPr>
        </p:nvSpPr>
        <p:spPr/>
        <p:txBody>
          <a:bodyPr/>
          <a:lstStyle>
            <a:lvl1pPr>
              <a:defRPr/>
            </a:lvl1pPr>
          </a:lstStyle>
          <a:p>
            <a:pPr>
              <a:defRPr/>
            </a:pPr>
            <a:fld id="{E505F345-492D-433D-AD0C-A4DC80E05E09}" type="slidenum">
              <a:rPr lang="en-US" altLang="en-US"/>
              <a:pPr>
                <a:defRPr/>
              </a:pPr>
              <a:t>‹#›</a:t>
            </a:fld>
            <a:endParaRPr lang="en-US" altLang="en-US"/>
          </a:p>
        </p:txBody>
      </p:sp>
    </p:spTree>
    <p:extLst>
      <p:ext uri="{BB962C8B-B14F-4D97-AF65-F5344CB8AC3E}">
        <p14:creationId xmlns:p14="http://schemas.microsoft.com/office/powerpoint/2010/main" val="77861232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71483F2-5221-4801-9E44-4851FB794E93}"/>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id="{E4938250-B8AB-43EC-B534-37345C52BEDF}"/>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4EAB5FE6-EA1C-4D10-BF73-CF58106B408F}"/>
              </a:ext>
            </a:extLst>
          </p:cNvPr>
          <p:cNvSpPr>
            <a:spLocks noGrp="1"/>
          </p:cNvSpPr>
          <p:nvPr>
            <p:ph type="sldNum" sz="quarter" idx="12"/>
          </p:nvPr>
        </p:nvSpPr>
        <p:spPr/>
        <p:txBody>
          <a:bodyPr/>
          <a:lstStyle>
            <a:lvl1pPr>
              <a:defRPr/>
            </a:lvl1pPr>
          </a:lstStyle>
          <a:p>
            <a:pPr>
              <a:defRPr/>
            </a:pPr>
            <a:fld id="{832C689C-B61C-453E-89F3-41715F852010}" type="slidenum">
              <a:rPr lang="en-US" altLang="en-US"/>
              <a:pPr>
                <a:defRPr/>
              </a:pPr>
              <a:t>‹#›</a:t>
            </a:fld>
            <a:endParaRPr lang="en-US" altLang="en-US"/>
          </a:p>
        </p:txBody>
      </p:sp>
    </p:spTree>
    <p:extLst>
      <p:ext uri="{BB962C8B-B14F-4D97-AF65-F5344CB8AC3E}">
        <p14:creationId xmlns:p14="http://schemas.microsoft.com/office/powerpoint/2010/main" val="171182747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73667AE-82FD-4BAB-93F3-06858F604598}"/>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id="{A3661DA9-9D1E-4C44-8FDB-742E9B807FE0}"/>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F8CD2091-01EA-4389-B354-CD82105042BC}"/>
              </a:ext>
            </a:extLst>
          </p:cNvPr>
          <p:cNvSpPr>
            <a:spLocks noGrp="1"/>
          </p:cNvSpPr>
          <p:nvPr>
            <p:ph type="sldNum" sz="quarter" idx="12"/>
          </p:nvPr>
        </p:nvSpPr>
        <p:spPr/>
        <p:txBody>
          <a:bodyPr/>
          <a:lstStyle>
            <a:lvl1pPr>
              <a:defRPr/>
            </a:lvl1pPr>
          </a:lstStyle>
          <a:p>
            <a:pPr>
              <a:defRPr/>
            </a:pPr>
            <a:fld id="{7A537FEF-5F7A-4C14-A92D-0F11AAE151F3}" type="slidenum">
              <a:rPr lang="en-US" altLang="en-US"/>
              <a:pPr>
                <a:defRPr/>
              </a:pPr>
              <a:t>‹#›</a:t>
            </a:fld>
            <a:endParaRPr lang="en-US" altLang="en-US"/>
          </a:p>
        </p:txBody>
      </p:sp>
    </p:spTree>
    <p:extLst>
      <p:ext uri="{BB962C8B-B14F-4D97-AF65-F5344CB8AC3E}">
        <p14:creationId xmlns:p14="http://schemas.microsoft.com/office/powerpoint/2010/main" val="889293093"/>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E2B6AE5-48F6-4C32-A4C0-BC9BF98AF8C6}"/>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57BD8695-678D-46A9-8DE9-95B74A106AD1}"/>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B615C0D9-8549-46E3-9AD8-E806F2E3C0C5}"/>
              </a:ext>
            </a:extLst>
          </p:cNvPr>
          <p:cNvSpPr>
            <a:spLocks noGrp="1"/>
          </p:cNvSpPr>
          <p:nvPr>
            <p:ph type="sldNum" sz="quarter" idx="12"/>
          </p:nvPr>
        </p:nvSpPr>
        <p:spPr/>
        <p:txBody>
          <a:bodyPr/>
          <a:lstStyle>
            <a:lvl1pPr>
              <a:defRPr/>
            </a:lvl1pPr>
          </a:lstStyle>
          <a:p>
            <a:pPr>
              <a:defRPr/>
            </a:pPr>
            <a:fld id="{F78991EC-9ABF-45DA-A9B6-CD78F5DD19E4}" type="slidenum">
              <a:rPr lang="en-US" altLang="en-US"/>
              <a:pPr>
                <a:defRPr/>
              </a:pPr>
              <a:t>‹#›</a:t>
            </a:fld>
            <a:endParaRPr lang="en-US" altLang="en-US"/>
          </a:p>
        </p:txBody>
      </p:sp>
    </p:spTree>
    <p:extLst>
      <p:ext uri="{BB962C8B-B14F-4D97-AF65-F5344CB8AC3E}">
        <p14:creationId xmlns:p14="http://schemas.microsoft.com/office/powerpoint/2010/main" val="43588814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22457C0-BCF5-4454-8FB0-5B4E12F2D652}"/>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497625B1-82D8-4354-BF4A-B55B9FBF7E8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CDAAC64E-8CAC-49F5-B398-7D805DE89911}"/>
              </a:ext>
            </a:extLst>
          </p:cNvPr>
          <p:cNvSpPr>
            <a:spLocks noGrp="1"/>
          </p:cNvSpPr>
          <p:nvPr>
            <p:ph type="sldNum" sz="quarter" idx="12"/>
          </p:nvPr>
        </p:nvSpPr>
        <p:spPr/>
        <p:txBody>
          <a:bodyPr/>
          <a:lstStyle>
            <a:lvl1pPr>
              <a:defRPr/>
            </a:lvl1pPr>
          </a:lstStyle>
          <a:p>
            <a:pPr>
              <a:defRPr/>
            </a:pPr>
            <a:fld id="{C7E12A32-74F3-4A26-ACC8-2A380CBFAB90}" type="slidenum">
              <a:rPr lang="en-US" altLang="en-US"/>
              <a:pPr>
                <a:defRPr/>
              </a:pPr>
              <a:t>‹#›</a:t>
            </a:fld>
            <a:endParaRPr lang="en-US" altLang="en-US"/>
          </a:p>
        </p:txBody>
      </p:sp>
    </p:spTree>
    <p:extLst>
      <p:ext uri="{BB962C8B-B14F-4D97-AF65-F5344CB8AC3E}">
        <p14:creationId xmlns:p14="http://schemas.microsoft.com/office/powerpoint/2010/main" val="2804132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5AC4F79D-DDCB-4B56-BAD3-F143388D1CF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097F4FAF-9486-4C3F-8393-7285D5BD0C5A}"/>
              </a:ext>
            </a:extLst>
          </p:cNvPr>
          <p:cNvSpPr>
            <a:spLocks noGrp="1" noChangeArrowheads="1"/>
          </p:cNvSpPr>
          <p:nvPr>
            <p:ph type="sldNum" sz="quarter" idx="11"/>
          </p:nvPr>
        </p:nvSpPr>
        <p:spPr>
          <a:ln/>
        </p:spPr>
        <p:txBody>
          <a:bodyPr/>
          <a:lstStyle>
            <a:lvl1pPr>
              <a:defRPr/>
            </a:lvl1pPr>
          </a:lstStyle>
          <a:p>
            <a:pPr>
              <a:defRPr/>
            </a:pPr>
            <a:fld id="{7A6AE02E-55C3-4175-AD83-B09E73262F73}" type="slidenum">
              <a:rPr lang="en-US" altLang="en-US"/>
              <a:pPr>
                <a:defRPr/>
              </a:pPr>
              <a:t>‹#›</a:t>
            </a:fld>
            <a:endParaRPr lang="en-US" altLang="en-US"/>
          </a:p>
        </p:txBody>
      </p:sp>
    </p:spTree>
    <p:extLst>
      <p:ext uri="{BB962C8B-B14F-4D97-AF65-F5344CB8AC3E}">
        <p14:creationId xmlns:p14="http://schemas.microsoft.com/office/powerpoint/2010/main" val="126191070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A30651F8-F79A-4A50-9A6D-263000146853}"/>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13C342F0-0817-4EC2-99EF-3ED371F0A2AA}"/>
              </a:ext>
            </a:extLst>
          </p:cNvPr>
          <p:cNvSpPr>
            <a:spLocks noGrp="1" noChangeArrowheads="1"/>
          </p:cNvSpPr>
          <p:nvPr>
            <p:ph type="sldNum" sz="quarter" idx="11"/>
          </p:nvPr>
        </p:nvSpPr>
        <p:spPr>
          <a:ln/>
        </p:spPr>
        <p:txBody>
          <a:bodyPr/>
          <a:lstStyle>
            <a:lvl1pPr>
              <a:defRPr/>
            </a:lvl1pPr>
          </a:lstStyle>
          <a:p>
            <a:pPr>
              <a:defRPr/>
            </a:pPr>
            <a:fld id="{166AA8DE-9F2C-4383-889E-66338A9122B3}" type="slidenum">
              <a:rPr lang="en-US" altLang="en-US"/>
              <a:pPr>
                <a:defRPr/>
              </a:pPr>
              <a:t>‹#›</a:t>
            </a:fld>
            <a:endParaRPr lang="en-US" altLang="en-US"/>
          </a:p>
        </p:txBody>
      </p:sp>
    </p:spTree>
    <p:extLst>
      <p:ext uri="{BB962C8B-B14F-4D97-AF65-F5344CB8AC3E}">
        <p14:creationId xmlns:p14="http://schemas.microsoft.com/office/powerpoint/2010/main" val="3093499602"/>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FB190C14-6F7F-4AF1-8AF3-2C21180EBE1D}"/>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63F55B9B-8694-40C3-91B4-D02DCD5D4908}"/>
              </a:ext>
            </a:extLst>
          </p:cNvPr>
          <p:cNvSpPr>
            <a:spLocks noGrp="1" noChangeArrowheads="1"/>
          </p:cNvSpPr>
          <p:nvPr>
            <p:ph type="sldNum" sz="quarter" idx="11"/>
          </p:nvPr>
        </p:nvSpPr>
        <p:spPr>
          <a:ln/>
        </p:spPr>
        <p:txBody>
          <a:bodyPr/>
          <a:lstStyle>
            <a:lvl1pPr>
              <a:defRPr/>
            </a:lvl1pPr>
          </a:lstStyle>
          <a:p>
            <a:pPr>
              <a:defRPr/>
            </a:pPr>
            <a:fld id="{A205CCFB-2494-4105-8E5F-F903CCAF0E9E}" type="slidenum">
              <a:rPr lang="en-US" altLang="en-US"/>
              <a:pPr>
                <a:defRPr/>
              </a:pPr>
              <a:t>‹#›</a:t>
            </a:fld>
            <a:endParaRPr lang="en-US" altLang="en-US"/>
          </a:p>
        </p:txBody>
      </p:sp>
    </p:spTree>
    <p:extLst>
      <p:ext uri="{BB962C8B-B14F-4D97-AF65-F5344CB8AC3E}">
        <p14:creationId xmlns:p14="http://schemas.microsoft.com/office/powerpoint/2010/main" val="219822876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8E6E3031-9152-4271-96E0-BC5BB89DF6E8}"/>
              </a:ext>
            </a:extLst>
          </p:cNvPr>
          <p:cNvSpPr>
            <a:spLocks noGrp="1" noChangeArrowheads="1"/>
          </p:cNvSpPr>
          <p:nvPr>
            <p:ph type="ftr" sz="quarter" idx="10"/>
          </p:nvPr>
        </p:nvSpPr>
        <p:spPr>
          <a:ln/>
        </p:spPr>
        <p:txBody>
          <a:bodyPr/>
          <a:lstStyle>
            <a:lvl1pPr>
              <a:defRPr/>
            </a:lvl1pPr>
          </a:lstStyle>
          <a:p>
            <a:pPr>
              <a:defRPr/>
            </a:pPr>
            <a:endParaRPr lang="en-US"/>
          </a:p>
        </p:txBody>
      </p:sp>
      <p:sp>
        <p:nvSpPr>
          <p:cNvPr id="8" name="Rectangle 1030">
            <a:extLst>
              <a:ext uri="{FF2B5EF4-FFF2-40B4-BE49-F238E27FC236}">
                <a16:creationId xmlns:a16="http://schemas.microsoft.com/office/drawing/2014/main" id="{6C11B5C4-68BE-48E8-B7E0-E01DC5E605E6}"/>
              </a:ext>
            </a:extLst>
          </p:cNvPr>
          <p:cNvSpPr>
            <a:spLocks noGrp="1" noChangeArrowheads="1"/>
          </p:cNvSpPr>
          <p:nvPr>
            <p:ph type="sldNum" sz="quarter" idx="11"/>
          </p:nvPr>
        </p:nvSpPr>
        <p:spPr>
          <a:ln/>
        </p:spPr>
        <p:txBody>
          <a:bodyPr/>
          <a:lstStyle>
            <a:lvl1pPr>
              <a:defRPr/>
            </a:lvl1pPr>
          </a:lstStyle>
          <a:p>
            <a:pPr>
              <a:defRPr/>
            </a:pPr>
            <a:fld id="{3704D0A1-B492-4106-BD9C-550F806D337F}" type="slidenum">
              <a:rPr lang="en-US" altLang="en-US"/>
              <a:pPr>
                <a:defRPr/>
              </a:pPr>
              <a:t>‹#›</a:t>
            </a:fld>
            <a:endParaRPr lang="en-US" altLang="en-US"/>
          </a:p>
        </p:txBody>
      </p:sp>
    </p:spTree>
    <p:extLst>
      <p:ext uri="{BB962C8B-B14F-4D97-AF65-F5344CB8AC3E}">
        <p14:creationId xmlns:p14="http://schemas.microsoft.com/office/powerpoint/2010/main" val="21041297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888C4731-8C7E-4228-BFD6-2C39F91053C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4" name="Rectangle 1030">
            <a:extLst>
              <a:ext uri="{FF2B5EF4-FFF2-40B4-BE49-F238E27FC236}">
                <a16:creationId xmlns:a16="http://schemas.microsoft.com/office/drawing/2014/main" id="{9BAE5215-B607-4B13-A34E-EBDE634F4E3C}"/>
              </a:ext>
            </a:extLst>
          </p:cNvPr>
          <p:cNvSpPr>
            <a:spLocks noGrp="1" noChangeArrowheads="1"/>
          </p:cNvSpPr>
          <p:nvPr>
            <p:ph type="sldNum" sz="quarter" idx="11"/>
          </p:nvPr>
        </p:nvSpPr>
        <p:spPr>
          <a:ln/>
        </p:spPr>
        <p:txBody>
          <a:bodyPr/>
          <a:lstStyle>
            <a:lvl1pPr>
              <a:defRPr/>
            </a:lvl1pPr>
          </a:lstStyle>
          <a:p>
            <a:pPr>
              <a:defRPr/>
            </a:pPr>
            <a:fld id="{9B6747B1-E4EA-4F70-8FE9-B5BBFD6D986D}" type="slidenum">
              <a:rPr lang="en-US" altLang="en-US"/>
              <a:pPr>
                <a:defRPr/>
              </a:pPr>
              <a:t>‹#›</a:t>
            </a:fld>
            <a:endParaRPr lang="en-US" altLang="en-US"/>
          </a:p>
        </p:txBody>
      </p:sp>
    </p:spTree>
    <p:extLst>
      <p:ext uri="{BB962C8B-B14F-4D97-AF65-F5344CB8AC3E}">
        <p14:creationId xmlns:p14="http://schemas.microsoft.com/office/powerpoint/2010/main" val="305168074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E3CE475E-F216-47AA-97F0-07430E1D1034}"/>
              </a:ext>
            </a:extLst>
          </p:cNvPr>
          <p:cNvSpPr>
            <a:spLocks noGrp="1" noChangeArrowheads="1"/>
          </p:cNvSpPr>
          <p:nvPr>
            <p:ph type="ftr" sz="quarter" idx="10"/>
          </p:nvPr>
        </p:nvSpPr>
        <p:spPr>
          <a:ln/>
        </p:spPr>
        <p:txBody>
          <a:bodyPr/>
          <a:lstStyle>
            <a:lvl1pPr>
              <a:defRPr/>
            </a:lvl1pPr>
          </a:lstStyle>
          <a:p>
            <a:pPr>
              <a:defRPr/>
            </a:pPr>
            <a:endParaRPr lang="en-US"/>
          </a:p>
        </p:txBody>
      </p:sp>
      <p:sp>
        <p:nvSpPr>
          <p:cNvPr id="3" name="Rectangle 1030">
            <a:extLst>
              <a:ext uri="{FF2B5EF4-FFF2-40B4-BE49-F238E27FC236}">
                <a16:creationId xmlns:a16="http://schemas.microsoft.com/office/drawing/2014/main" id="{3930CC8B-AEB3-4BE8-BA38-3B102D81A123}"/>
              </a:ext>
            </a:extLst>
          </p:cNvPr>
          <p:cNvSpPr>
            <a:spLocks noGrp="1" noChangeArrowheads="1"/>
          </p:cNvSpPr>
          <p:nvPr>
            <p:ph type="sldNum" sz="quarter" idx="11"/>
          </p:nvPr>
        </p:nvSpPr>
        <p:spPr>
          <a:ln/>
        </p:spPr>
        <p:txBody>
          <a:bodyPr/>
          <a:lstStyle>
            <a:lvl1pPr>
              <a:defRPr/>
            </a:lvl1pPr>
          </a:lstStyle>
          <a:p>
            <a:pPr>
              <a:defRPr/>
            </a:pPr>
            <a:fld id="{5581A2EF-2D0F-4CD1-B8BF-95633B39B3BE}" type="slidenum">
              <a:rPr lang="en-US" altLang="en-US"/>
              <a:pPr>
                <a:defRPr/>
              </a:pPr>
              <a:t>‹#›</a:t>
            </a:fld>
            <a:endParaRPr lang="en-US" altLang="en-US"/>
          </a:p>
        </p:txBody>
      </p:sp>
    </p:spTree>
    <p:extLst>
      <p:ext uri="{BB962C8B-B14F-4D97-AF65-F5344CB8AC3E}">
        <p14:creationId xmlns:p14="http://schemas.microsoft.com/office/powerpoint/2010/main" val="429142538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EFC35C8D-2D60-4345-BBBC-A48FC642F28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8F85DF1B-31F1-4A63-B6FF-8491653BDBC5}"/>
              </a:ext>
            </a:extLst>
          </p:cNvPr>
          <p:cNvSpPr>
            <a:spLocks noGrp="1" noChangeArrowheads="1"/>
          </p:cNvSpPr>
          <p:nvPr>
            <p:ph type="sldNum" sz="quarter" idx="11"/>
          </p:nvPr>
        </p:nvSpPr>
        <p:spPr>
          <a:ln/>
        </p:spPr>
        <p:txBody>
          <a:bodyPr/>
          <a:lstStyle>
            <a:lvl1pPr>
              <a:defRPr/>
            </a:lvl1pPr>
          </a:lstStyle>
          <a:p>
            <a:pPr>
              <a:defRPr/>
            </a:pPr>
            <a:fld id="{98FB3852-C4ED-4CED-82A1-3959B1531D3E}" type="slidenum">
              <a:rPr lang="en-US" altLang="en-US"/>
              <a:pPr>
                <a:defRPr/>
              </a:pPr>
              <a:t>‹#›</a:t>
            </a:fld>
            <a:endParaRPr lang="en-US" altLang="en-US"/>
          </a:p>
        </p:txBody>
      </p:sp>
    </p:spTree>
    <p:extLst>
      <p:ext uri="{BB962C8B-B14F-4D97-AF65-F5344CB8AC3E}">
        <p14:creationId xmlns:p14="http://schemas.microsoft.com/office/powerpoint/2010/main" val="3097578355"/>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573D497F-65C4-4741-902A-2D232EFE4708}"/>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A53E78E8-61F6-4171-853F-D6FD80966CED}"/>
              </a:ext>
            </a:extLst>
          </p:cNvPr>
          <p:cNvSpPr>
            <a:spLocks noGrp="1" noChangeArrowheads="1"/>
          </p:cNvSpPr>
          <p:nvPr>
            <p:ph type="sldNum" sz="quarter" idx="11"/>
          </p:nvPr>
        </p:nvSpPr>
        <p:spPr>
          <a:ln/>
        </p:spPr>
        <p:txBody>
          <a:bodyPr/>
          <a:lstStyle>
            <a:lvl1pPr>
              <a:defRPr/>
            </a:lvl1pPr>
          </a:lstStyle>
          <a:p>
            <a:pPr>
              <a:defRPr/>
            </a:pPr>
            <a:fld id="{0D9683E3-F420-42C2-A4F4-258F0B2D1C52}" type="slidenum">
              <a:rPr lang="en-US" altLang="en-US"/>
              <a:pPr>
                <a:defRPr/>
              </a:pPr>
              <a:t>‹#›</a:t>
            </a:fld>
            <a:endParaRPr lang="en-US" altLang="en-US"/>
          </a:p>
        </p:txBody>
      </p:sp>
    </p:spTree>
    <p:extLst>
      <p:ext uri="{BB962C8B-B14F-4D97-AF65-F5344CB8AC3E}">
        <p14:creationId xmlns:p14="http://schemas.microsoft.com/office/powerpoint/2010/main" val="161539206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FEE0028E-17BE-4A10-B52E-445DC4419BB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48AFB87D-6160-4D1B-9843-358B9E1513D2}"/>
              </a:ext>
            </a:extLst>
          </p:cNvPr>
          <p:cNvSpPr>
            <a:spLocks noGrp="1" noChangeArrowheads="1"/>
          </p:cNvSpPr>
          <p:nvPr>
            <p:ph type="sldNum" sz="quarter" idx="11"/>
          </p:nvPr>
        </p:nvSpPr>
        <p:spPr>
          <a:ln/>
        </p:spPr>
        <p:txBody>
          <a:bodyPr/>
          <a:lstStyle>
            <a:lvl1pPr>
              <a:defRPr/>
            </a:lvl1pPr>
          </a:lstStyle>
          <a:p>
            <a:pPr>
              <a:defRPr/>
            </a:pPr>
            <a:fld id="{65736147-207A-4F33-8DAD-02E6DC6C290A}" type="slidenum">
              <a:rPr lang="en-US" altLang="en-US"/>
              <a:pPr>
                <a:defRPr/>
              </a:pPr>
              <a:t>‹#›</a:t>
            </a:fld>
            <a:endParaRPr lang="en-US" altLang="en-US"/>
          </a:p>
        </p:txBody>
      </p:sp>
    </p:spTree>
    <p:extLst>
      <p:ext uri="{BB962C8B-B14F-4D97-AF65-F5344CB8AC3E}">
        <p14:creationId xmlns:p14="http://schemas.microsoft.com/office/powerpoint/2010/main" val="89490379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44839169-3A6F-4F7A-B455-259706DFA460}"/>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3769017C-D867-4022-B7AF-F3A6A540D5A9}"/>
              </a:ext>
            </a:extLst>
          </p:cNvPr>
          <p:cNvSpPr>
            <a:spLocks noGrp="1" noChangeArrowheads="1"/>
          </p:cNvSpPr>
          <p:nvPr>
            <p:ph type="sldNum" sz="quarter" idx="11"/>
          </p:nvPr>
        </p:nvSpPr>
        <p:spPr>
          <a:ln/>
        </p:spPr>
        <p:txBody>
          <a:bodyPr/>
          <a:lstStyle>
            <a:lvl1pPr>
              <a:defRPr/>
            </a:lvl1pPr>
          </a:lstStyle>
          <a:p>
            <a:pPr>
              <a:defRPr/>
            </a:pPr>
            <a:fld id="{419E05F7-E024-4235-B0C4-FDD7192118A8}" type="slidenum">
              <a:rPr lang="en-US" altLang="en-US"/>
              <a:pPr>
                <a:defRPr/>
              </a:pPr>
              <a:t>‹#›</a:t>
            </a:fld>
            <a:endParaRPr lang="en-US" altLang="en-US"/>
          </a:p>
        </p:txBody>
      </p:sp>
    </p:spTree>
    <p:extLst>
      <p:ext uri="{BB962C8B-B14F-4D97-AF65-F5344CB8AC3E}">
        <p14:creationId xmlns:p14="http://schemas.microsoft.com/office/powerpoint/2010/main" val="529296309"/>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A5167384-2E59-4E49-BA71-E42E0F6DE1A9}"/>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3A7B5716-A536-416E-B648-60B90E9A990D}"/>
              </a:ext>
            </a:extLst>
          </p:cNvPr>
          <p:cNvSpPr>
            <a:spLocks noGrp="1" noChangeArrowheads="1"/>
          </p:cNvSpPr>
          <p:nvPr>
            <p:ph type="sldNum" sz="quarter" idx="11"/>
          </p:nvPr>
        </p:nvSpPr>
        <p:spPr>
          <a:ln/>
        </p:spPr>
        <p:txBody>
          <a:bodyPr/>
          <a:lstStyle>
            <a:lvl1pPr>
              <a:defRPr/>
            </a:lvl1pPr>
          </a:lstStyle>
          <a:p>
            <a:pPr>
              <a:defRPr/>
            </a:pPr>
            <a:fld id="{1AD5CC48-7664-44C8-9AEB-0244DBA1D03D}" type="slidenum">
              <a:rPr lang="en-US" altLang="en-US"/>
              <a:pPr>
                <a:defRPr/>
              </a:pPr>
              <a:t>‹#›</a:t>
            </a:fld>
            <a:endParaRPr lang="en-US" altLang="en-US"/>
          </a:p>
        </p:txBody>
      </p:sp>
    </p:spTree>
    <p:extLst>
      <p:ext uri="{BB962C8B-B14F-4D97-AF65-F5344CB8AC3E}">
        <p14:creationId xmlns:p14="http://schemas.microsoft.com/office/powerpoint/2010/main" val="2170207019"/>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a:extLst>
              <a:ext uri="{FF2B5EF4-FFF2-40B4-BE49-F238E27FC236}">
                <a16:creationId xmlns:a16="http://schemas.microsoft.com/office/drawing/2014/main" id="{BA58B803-8500-4D92-8722-2F7D339B1772}"/>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EF37DFB4-B807-4684-ADAC-720AD9FA9E8A}"/>
              </a:ext>
            </a:extLst>
          </p:cNvPr>
          <p:cNvSpPr>
            <a:spLocks noGrp="1" noChangeArrowheads="1"/>
          </p:cNvSpPr>
          <p:nvPr>
            <p:ph type="sldNum" sz="quarter" idx="11"/>
          </p:nvPr>
        </p:nvSpPr>
        <p:spPr>
          <a:ln/>
        </p:spPr>
        <p:txBody>
          <a:bodyPr/>
          <a:lstStyle>
            <a:lvl1pPr>
              <a:defRPr/>
            </a:lvl1pPr>
          </a:lstStyle>
          <a:p>
            <a:pPr>
              <a:defRPr/>
            </a:pPr>
            <a:fld id="{8B23088A-E482-4271-B7FD-D0DA0E0DEB16}" type="slidenum">
              <a:rPr lang="en-US" altLang="en-US"/>
              <a:pPr>
                <a:defRPr/>
              </a:pPr>
              <a:t>‹#›</a:t>
            </a:fld>
            <a:endParaRPr lang="en-US" altLang="en-US"/>
          </a:p>
        </p:txBody>
      </p:sp>
    </p:spTree>
    <p:extLst>
      <p:ext uri="{BB962C8B-B14F-4D97-AF65-F5344CB8AC3E}">
        <p14:creationId xmlns:p14="http://schemas.microsoft.com/office/powerpoint/2010/main" val="4128921229"/>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A583B06E-794C-4E8E-BB8D-5A8A20A422EF}"/>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ro-RO"/>
          </a:p>
        </p:txBody>
      </p:sp>
      <p:sp>
        <p:nvSpPr>
          <p:cNvPr id="5" name="Line 8">
            <a:extLst>
              <a:ext uri="{FF2B5EF4-FFF2-40B4-BE49-F238E27FC236}">
                <a16:creationId xmlns:a16="http://schemas.microsoft.com/office/drawing/2014/main" id="{0A5FFD07-3DF2-4942-8F3E-D1B05E9FCF4F}"/>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6" name="Line 10">
            <a:extLst>
              <a:ext uri="{FF2B5EF4-FFF2-40B4-BE49-F238E27FC236}">
                <a16:creationId xmlns:a16="http://schemas.microsoft.com/office/drawing/2014/main" id="{DD0DD5C0-B150-4FB0-813A-B211C4C12E30}"/>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A88A9CFB-2D87-4B35-9B10-8352607CE5BC}"/>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a:extLst>
              <a:ext uri="{FF2B5EF4-FFF2-40B4-BE49-F238E27FC236}">
                <a16:creationId xmlns:a16="http://schemas.microsoft.com/office/drawing/2014/main" id="{C812853A-AAF2-44C1-B5C8-A022B342171B}"/>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B9191BA5-6092-4D4B-A09F-C6C913DED144}"/>
              </a:ext>
            </a:extLst>
          </p:cNvPr>
          <p:cNvSpPr>
            <a:spLocks noGrp="1" noChangeArrowheads="1"/>
          </p:cNvSpPr>
          <p:nvPr>
            <p:ph type="sldNum" sz="quarter" idx="12"/>
          </p:nvPr>
        </p:nvSpPr>
        <p:spPr/>
        <p:txBody>
          <a:bodyPr/>
          <a:lstStyle>
            <a:lvl1pPr>
              <a:defRPr sz="1200"/>
            </a:lvl1pPr>
          </a:lstStyle>
          <a:p>
            <a:pPr>
              <a:defRPr/>
            </a:pPr>
            <a:fld id="{198A19E2-CA48-4538-8E36-21D0491E3DA1}" type="slidenum">
              <a:rPr lang="en-US" altLang="en-US"/>
              <a:pPr>
                <a:defRPr/>
              </a:pPr>
              <a:t>‹#›</a:t>
            </a:fld>
            <a:endParaRPr lang="en-US" altLang="en-US"/>
          </a:p>
        </p:txBody>
      </p:sp>
    </p:spTree>
    <p:extLst>
      <p:ext uri="{BB962C8B-B14F-4D97-AF65-F5344CB8AC3E}">
        <p14:creationId xmlns:p14="http://schemas.microsoft.com/office/powerpoint/2010/main" val="3966189163"/>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683B3AB-52C1-4D97-BE1B-6AA95B325A7C}"/>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5E694809-7E88-42A3-92AC-6E9829F8ED79}"/>
              </a:ext>
            </a:extLst>
          </p:cNvPr>
          <p:cNvSpPr>
            <a:spLocks noGrp="1" noChangeArrowheads="1"/>
          </p:cNvSpPr>
          <p:nvPr>
            <p:ph type="sldNum" sz="quarter" idx="11"/>
          </p:nvPr>
        </p:nvSpPr>
        <p:spPr/>
        <p:txBody>
          <a:bodyPr/>
          <a:lstStyle>
            <a:lvl1pPr>
              <a:defRPr/>
            </a:lvl1pPr>
          </a:lstStyle>
          <a:p>
            <a:pPr>
              <a:defRPr/>
            </a:pPr>
            <a:fld id="{E01BA503-789A-427F-8F55-E4B6F7F0BEC7}" type="slidenum">
              <a:rPr lang="en-US" altLang="en-US"/>
              <a:pPr>
                <a:defRPr/>
              </a:pPr>
              <a:t>‹#›</a:t>
            </a:fld>
            <a:endParaRPr lang="en-US" altLang="en-US"/>
          </a:p>
        </p:txBody>
      </p:sp>
    </p:spTree>
    <p:extLst>
      <p:ext uri="{BB962C8B-B14F-4D97-AF65-F5344CB8AC3E}">
        <p14:creationId xmlns:p14="http://schemas.microsoft.com/office/powerpoint/2010/main" val="63549179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9D70A88A-2EE5-474C-BB08-E5BA5D8480E7}"/>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FB450B38-B66F-4CA4-B5F8-75EB935D2B29}"/>
              </a:ext>
            </a:extLst>
          </p:cNvPr>
          <p:cNvSpPr>
            <a:spLocks noGrp="1" noChangeArrowheads="1"/>
          </p:cNvSpPr>
          <p:nvPr>
            <p:ph type="sldNum" sz="quarter" idx="11"/>
          </p:nvPr>
        </p:nvSpPr>
        <p:spPr/>
        <p:txBody>
          <a:bodyPr/>
          <a:lstStyle>
            <a:lvl1pPr>
              <a:defRPr/>
            </a:lvl1pPr>
          </a:lstStyle>
          <a:p>
            <a:pPr>
              <a:defRPr/>
            </a:pPr>
            <a:fld id="{6D0E30FB-5F00-422E-B8C7-1807F6172988}" type="slidenum">
              <a:rPr lang="en-US" altLang="en-US"/>
              <a:pPr>
                <a:defRPr/>
              </a:pPr>
              <a:t>‹#›</a:t>
            </a:fld>
            <a:endParaRPr lang="en-US" altLang="en-US"/>
          </a:p>
        </p:txBody>
      </p:sp>
    </p:spTree>
    <p:extLst>
      <p:ext uri="{BB962C8B-B14F-4D97-AF65-F5344CB8AC3E}">
        <p14:creationId xmlns:p14="http://schemas.microsoft.com/office/powerpoint/2010/main" val="2081160245"/>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9AFB2F62-217C-45BE-B2EC-CA11D9D2175F}"/>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1D4C4B41-E738-4D8E-9FC5-8955CBE067CC}"/>
              </a:ext>
            </a:extLst>
          </p:cNvPr>
          <p:cNvSpPr>
            <a:spLocks noGrp="1" noChangeArrowheads="1"/>
          </p:cNvSpPr>
          <p:nvPr>
            <p:ph type="sldNum" sz="quarter" idx="11"/>
          </p:nvPr>
        </p:nvSpPr>
        <p:spPr/>
        <p:txBody>
          <a:bodyPr/>
          <a:lstStyle>
            <a:lvl1pPr>
              <a:defRPr/>
            </a:lvl1pPr>
          </a:lstStyle>
          <a:p>
            <a:pPr>
              <a:defRPr/>
            </a:pPr>
            <a:fld id="{B6593816-7B40-494A-BDA3-7416A7A552D1}" type="slidenum">
              <a:rPr lang="en-US" altLang="en-US"/>
              <a:pPr>
                <a:defRPr/>
              </a:pPr>
              <a:t>‹#›</a:t>
            </a:fld>
            <a:endParaRPr lang="en-US" altLang="en-US"/>
          </a:p>
        </p:txBody>
      </p:sp>
    </p:spTree>
    <p:extLst>
      <p:ext uri="{BB962C8B-B14F-4D97-AF65-F5344CB8AC3E}">
        <p14:creationId xmlns:p14="http://schemas.microsoft.com/office/powerpoint/2010/main" val="3921913885"/>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5E22E0CD-30D7-4705-9A1E-81E57767597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3C3D27DB-0529-4729-B987-A5171E8B262F}"/>
              </a:ext>
            </a:extLst>
          </p:cNvPr>
          <p:cNvSpPr>
            <a:spLocks noGrp="1" noChangeArrowheads="1"/>
          </p:cNvSpPr>
          <p:nvPr>
            <p:ph type="sldNum" sz="quarter" idx="11"/>
          </p:nvPr>
        </p:nvSpPr>
        <p:spPr/>
        <p:txBody>
          <a:bodyPr/>
          <a:lstStyle>
            <a:lvl1pPr>
              <a:defRPr/>
            </a:lvl1pPr>
          </a:lstStyle>
          <a:p>
            <a:pPr>
              <a:defRPr/>
            </a:pPr>
            <a:fld id="{4BB2472C-EC70-4F4D-BC2F-D294628252AB}" type="slidenum">
              <a:rPr lang="en-US" altLang="en-US"/>
              <a:pPr>
                <a:defRPr/>
              </a:pPr>
              <a:t>‹#›</a:t>
            </a:fld>
            <a:endParaRPr lang="en-US" altLang="en-US"/>
          </a:p>
        </p:txBody>
      </p:sp>
    </p:spTree>
    <p:extLst>
      <p:ext uri="{BB962C8B-B14F-4D97-AF65-F5344CB8AC3E}">
        <p14:creationId xmlns:p14="http://schemas.microsoft.com/office/powerpoint/2010/main" val="403994365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1FCD70AD-DD1D-43CA-9D54-6400E31232D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24C362ED-6273-496A-A99C-E3B52D88A632}"/>
              </a:ext>
            </a:extLst>
          </p:cNvPr>
          <p:cNvSpPr>
            <a:spLocks noGrp="1" noChangeArrowheads="1"/>
          </p:cNvSpPr>
          <p:nvPr>
            <p:ph type="sldNum" sz="quarter" idx="11"/>
          </p:nvPr>
        </p:nvSpPr>
        <p:spPr>
          <a:ln/>
        </p:spPr>
        <p:txBody>
          <a:bodyPr/>
          <a:lstStyle>
            <a:lvl1pPr>
              <a:defRPr/>
            </a:lvl1pPr>
          </a:lstStyle>
          <a:p>
            <a:pPr>
              <a:defRPr/>
            </a:pPr>
            <a:fld id="{5B78A5D8-A141-4147-A793-A66A967DC45C}" type="slidenum">
              <a:rPr lang="en-US" altLang="en-US"/>
              <a:pPr>
                <a:defRPr/>
              </a:pPr>
              <a:t>‹#›</a:t>
            </a:fld>
            <a:endParaRPr lang="en-US" altLang="en-US"/>
          </a:p>
        </p:txBody>
      </p:sp>
    </p:spTree>
    <p:extLst>
      <p:ext uri="{BB962C8B-B14F-4D97-AF65-F5344CB8AC3E}">
        <p14:creationId xmlns:p14="http://schemas.microsoft.com/office/powerpoint/2010/main" val="1983804773"/>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ABF58F9-FD24-411F-B1CB-5C364B5A4388}"/>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081C7AB9-B4E0-4299-B2E0-A64AC90CDB66}"/>
              </a:ext>
            </a:extLst>
          </p:cNvPr>
          <p:cNvSpPr>
            <a:spLocks noGrp="1" noChangeArrowheads="1"/>
          </p:cNvSpPr>
          <p:nvPr>
            <p:ph type="sldNum" sz="quarter" idx="11"/>
          </p:nvPr>
        </p:nvSpPr>
        <p:spPr/>
        <p:txBody>
          <a:bodyPr/>
          <a:lstStyle>
            <a:lvl1pPr>
              <a:defRPr/>
            </a:lvl1pPr>
          </a:lstStyle>
          <a:p>
            <a:pPr>
              <a:defRPr/>
            </a:pPr>
            <a:fld id="{EE105E02-22A8-46BF-9823-876723E2484F}" type="slidenum">
              <a:rPr lang="en-US" altLang="en-US"/>
              <a:pPr>
                <a:defRPr/>
              </a:pPr>
              <a:t>‹#›</a:t>
            </a:fld>
            <a:endParaRPr lang="en-US" altLang="en-US"/>
          </a:p>
        </p:txBody>
      </p:sp>
    </p:spTree>
    <p:extLst>
      <p:ext uri="{BB962C8B-B14F-4D97-AF65-F5344CB8AC3E}">
        <p14:creationId xmlns:p14="http://schemas.microsoft.com/office/powerpoint/2010/main" val="2434947087"/>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8647D63F-5BF2-4A42-B836-3792EFEB9A8C}"/>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7D08A7DE-C2D2-4C4E-B5D5-6CE5D76790BD}"/>
              </a:ext>
            </a:extLst>
          </p:cNvPr>
          <p:cNvSpPr>
            <a:spLocks noGrp="1" noChangeArrowheads="1"/>
          </p:cNvSpPr>
          <p:nvPr>
            <p:ph type="sldNum" sz="quarter" idx="11"/>
          </p:nvPr>
        </p:nvSpPr>
        <p:spPr/>
        <p:txBody>
          <a:bodyPr/>
          <a:lstStyle>
            <a:lvl1pPr>
              <a:defRPr/>
            </a:lvl1pPr>
          </a:lstStyle>
          <a:p>
            <a:pPr>
              <a:defRPr/>
            </a:pPr>
            <a:fld id="{FDA32387-E681-448C-93E4-83C0A0E279A8}" type="slidenum">
              <a:rPr lang="en-US" altLang="en-US"/>
              <a:pPr>
                <a:defRPr/>
              </a:pPr>
              <a:t>‹#›</a:t>
            </a:fld>
            <a:endParaRPr lang="en-US" altLang="en-US"/>
          </a:p>
        </p:txBody>
      </p:sp>
    </p:spTree>
    <p:extLst>
      <p:ext uri="{BB962C8B-B14F-4D97-AF65-F5344CB8AC3E}">
        <p14:creationId xmlns:p14="http://schemas.microsoft.com/office/powerpoint/2010/main" val="3297115556"/>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02493149-37C6-49D4-9648-91A61B7E2EC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89EB86DB-E4FE-4CE7-BDD6-4F69DE2B43D7}"/>
              </a:ext>
            </a:extLst>
          </p:cNvPr>
          <p:cNvSpPr>
            <a:spLocks noGrp="1" noChangeArrowheads="1"/>
          </p:cNvSpPr>
          <p:nvPr>
            <p:ph type="sldNum" sz="quarter" idx="11"/>
          </p:nvPr>
        </p:nvSpPr>
        <p:spPr/>
        <p:txBody>
          <a:bodyPr/>
          <a:lstStyle>
            <a:lvl1pPr>
              <a:defRPr/>
            </a:lvl1pPr>
          </a:lstStyle>
          <a:p>
            <a:pPr>
              <a:defRPr/>
            </a:pPr>
            <a:fld id="{18FA8D80-1ECF-48CD-A6AA-2DD2B714D899}" type="slidenum">
              <a:rPr lang="en-US" altLang="en-US"/>
              <a:pPr>
                <a:defRPr/>
              </a:pPr>
              <a:t>‹#›</a:t>
            </a:fld>
            <a:endParaRPr lang="en-US" altLang="en-US"/>
          </a:p>
        </p:txBody>
      </p:sp>
    </p:spTree>
    <p:extLst>
      <p:ext uri="{BB962C8B-B14F-4D97-AF65-F5344CB8AC3E}">
        <p14:creationId xmlns:p14="http://schemas.microsoft.com/office/powerpoint/2010/main" val="384461856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C1D91B47-1F24-4577-B710-6A061ADF148C}"/>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50C07773-C7FA-4577-8C52-18FC46CF49C5}"/>
              </a:ext>
            </a:extLst>
          </p:cNvPr>
          <p:cNvSpPr>
            <a:spLocks noGrp="1" noChangeArrowheads="1"/>
          </p:cNvSpPr>
          <p:nvPr>
            <p:ph type="sldNum" sz="quarter" idx="11"/>
          </p:nvPr>
        </p:nvSpPr>
        <p:spPr/>
        <p:txBody>
          <a:bodyPr/>
          <a:lstStyle>
            <a:lvl1pPr>
              <a:defRPr/>
            </a:lvl1pPr>
          </a:lstStyle>
          <a:p>
            <a:pPr>
              <a:defRPr/>
            </a:pPr>
            <a:fld id="{84BB536D-95CC-4191-B926-999B74AE301B}" type="slidenum">
              <a:rPr lang="en-US" altLang="en-US"/>
              <a:pPr>
                <a:defRPr/>
              </a:pPr>
              <a:t>‹#›</a:t>
            </a:fld>
            <a:endParaRPr lang="en-US" altLang="en-US"/>
          </a:p>
        </p:txBody>
      </p:sp>
    </p:spTree>
    <p:extLst>
      <p:ext uri="{BB962C8B-B14F-4D97-AF65-F5344CB8AC3E}">
        <p14:creationId xmlns:p14="http://schemas.microsoft.com/office/powerpoint/2010/main" val="4095642130"/>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C35EA0E-4DD0-4395-848C-859C111F95E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F68CA6A7-F7F2-4F57-82C1-DD34CD80DABE}"/>
              </a:ext>
            </a:extLst>
          </p:cNvPr>
          <p:cNvSpPr>
            <a:spLocks noGrp="1" noChangeArrowheads="1"/>
          </p:cNvSpPr>
          <p:nvPr>
            <p:ph type="sldNum" sz="quarter" idx="11"/>
          </p:nvPr>
        </p:nvSpPr>
        <p:spPr/>
        <p:txBody>
          <a:bodyPr/>
          <a:lstStyle>
            <a:lvl1pPr>
              <a:defRPr/>
            </a:lvl1pPr>
          </a:lstStyle>
          <a:p>
            <a:pPr>
              <a:defRPr/>
            </a:pPr>
            <a:fld id="{19981C3C-B0BC-452A-92C7-307F8D285949}" type="slidenum">
              <a:rPr lang="en-US" altLang="en-US"/>
              <a:pPr>
                <a:defRPr/>
              </a:pPr>
              <a:t>‹#›</a:t>
            </a:fld>
            <a:endParaRPr lang="en-US" altLang="en-US"/>
          </a:p>
        </p:txBody>
      </p:sp>
    </p:spTree>
    <p:extLst>
      <p:ext uri="{BB962C8B-B14F-4D97-AF65-F5344CB8AC3E}">
        <p14:creationId xmlns:p14="http://schemas.microsoft.com/office/powerpoint/2010/main" val="4034890843"/>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47883904-E2C8-42E8-B310-76F02158E50C}"/>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9F5085BE-19CD-43C9-97FA-591C5D80CEDA}"/>
              </a:ext>
            </a:extLst>
          </p:cNvPr>
          <p:cNvSpPr>
            <a:spLocks noGrp="1" noChangeArrowheads="1"/>
          </p:cNvSpPr>
          <p:nvPr>
            <p:ph type="sldNum" sz="quarter" idx="11"/>
          </p:nvPr>
        </p:nvSpPr>
        <p:spPr/>
        <p:txBody>
          <a:bodyPr/>
          <a:lstStyle>
            <a:lvl1pPr>
              <a:defRPr/>
            </a:lvl1pPr>
          </a:lstStyle>
          <a:p>
            <a:pPr>
              <a:defRPr/>
            </a:pPr>
            <a:fld id="{65AC9558-B64B-41D0-880E-C11EE19DB853}" type="slidenum">
              <a:rPr lang="en-US" altLang="en-US"/>
              <a:pPr>
                <a:defRPr/>
              </a:pPr>
              <a:t>‹#›</a:t>
            </a:fld>
            <a:endParaRPr lang="en-US" altLang="en-US"/>
          </a:p>
        </p:txBody>
      </p:sp>
    </p:spTree>
    <p:extLst>
      <p:ext uri="{BB962C8B-B14F-4D97-AF65-F5344CB8AC3E}">
        <p14:creationId xmlns:p14="http://schemas.microsoft.com/office/powerpoint/2010/main" val="1895912274"/>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EAF0B1-984C-4A21-86A7-F49AADBA0B36}"/>
              </a:ext>
            </a:extLst>
          </p:cNvPr>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5" name="Date Placeholder 5">
            <a:extLst>
              <a:ext uri="{FF2B5EF4-FFF2-40B4-BE49-F238E27FC236}">
                <a16:creationId xmlns:a16="http://schemas.microsoft.com/office/drawing/2014/main" id="{9D79FB37-D8F4-4F79-9408-42DE86E52151}"/>
              </a:ext>
            </a:extLst>
          </p:cNvPr>
          <p:cNvSpPr>
            <a:spLocks noGrp="1"/>
          </p:cNvSpPr>
          <p:nvPr>
            <p:ph type="dt" sz="half" idx="10"/>
          </p:nvPr>
        </p:nvSpPr>
        <p:spPr/>
        <p:txBody>
          <a:bodyPr/>
          <a:lstStyle>
            <a:lvl1pPr>
              <a:defRPr/>
            </a:lvl1pPr>
          </a:lstStyle>
          <a:p>
            <a:pPr>
              <a:defRPr/>
            </a:pPr>
            <a:fld id="{4A6AB806-1C86-41E8-9376-F4A038F1E27B}" type="datetime1">
              <a:rPr lang="en-US" altLang="en-US"/>
              <a:pPr>
                <a:defRPr/>
              </a:pPr>
              <a:t>3/1/2019</a:t>
            </a:fld>
            <a:endParaRPr lang="en-US" altLang="en-US"/>
          </a:p>
        </p:txBody>
      </p:sp>
      <p:sp>
        <p:nvSpPr>
          <p:cNvPr id="6" name="Footer Placeholder 9">
            <a:extLst>
              <a:ext uri="{FF2B5EF4-FFF2-40B4-BE49-F238E27FC236}">
                <a16:creationId xmlns:a16="http://schemas.microsoft.com/office/drawing/2014/main" id="{A2263F59-10DE-414C-8009-D98A2B61C31F}"/>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10">
            <a:extLst>
              <a:ext uri="{FF2B5EF4-FFF2-40B4-BE49-F238E27FC236}">
                <a16:creationId xmlns:a16="http://schemas.microsoft.com/office/drawing/2014/main" id="{BCA32091-C99C-4BD0-BE48-0B2CD366840D}"/>
              </a:ext>
            </a:extLst>
          </p:cNvPr>
          <p:cNvSpPr>
            <a:spLocks noGrp="1"/>
          </p:cNvSpPr>
          <p:nvPr>
            <p:ph type="sldNum" sz="quarter" idx="12"/>
          </p:nvPr>
        </p:nvSpPr>
        <p:spPr/>
        <p:txBody>
          <a:bodyPr/>
          <a:lstStyle>
            <a:lvl1pPr>
              <a:defRPr/>
            </a:lvl1pPr>
          </a:lstStyle>
          <a:p>
            <a:pPr>
              <a:defRPr/>
            </a:pPr>
            <a:fld id="{0A21A39E-907F-46FE-A6F0-918FCD631087}" type="slidenum">
              <a:rPr lang="en-US" altLang="en-US"/>
              <a:pPr>
                <a:defRPr/>
              </a:pPr>
              <a:t>‹#›</a:t>
            </a:fld>
            <a:endParaRPr lang="en-US" altLang="en-US"/>
          </a:p>
        </p:txBody>
      </p:sp>
    </p:spTree>
    <p:extLst>
      <p:ext uri="{BB962C8B-B14F-4D97-AF65-F5344CB8AC3E}">
        <p14:creationId xmlns:p14="http://schemas.microsoft.com/office/powerpoint/2010/main" val="1835886926"/>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4">
            <a:extLst>
              <a:ext uri="{FF2B5EF4-FFF2-40B4-BE49-F238E27FC236}">
                <a16:creationId xmlns:a16="http://schemas.microsoft.com/office/drawing/2014/main" id="{A0E81AE7-4F4F-4A8D-9745-28533CEE3E92}"/>
              </a:ext>
            </a:extLst>
          </p:cNvPr>
          <p:cNvSpPr>
            <a:spLocks noGrp="1"/>
          </p:cNvSpPr>
          <p:nvPr>
            <p:ph type="dt" sz="half" idx="10"/>
          </p:nvPr>
        </p:nvSpPr>
        <p:spPr/>
        <p:txBody>
          <a:bodyPr/>
          <a:lstStyle>
            <a:lvl1pPr>
              <a:defRPr/>
            </a:lvl1pPr>
          </a:lstStyle>
          <a:p>
            <a:pPr>
              <a:defRPr/>
            </a:pPr>
            <a:fld id="{71D66B4C-D5C4-4168-B902-54AEAD89F89F}" type="datetime1">
              <a:rPr lang="en-US" altLang="en-US"/>
              <a:pPr>
                <a:defRPr/>
              </a:pPr>
              <a:t>3/1/2019</a:t>
            </a:fld>
            <a:endParaRPr lang="en-US" altLang="en-US"/>
          </a:p>
        </p:txBody>
      </p:sp>
      <p:sp>
        <p:nvSpPr>
          <p:cNvPr id="5" name="Footer Placeholder 5">
            <a:extLst>
              <a:ext uri="{FF2B5EF4-FFF2-40B4-BE49-F238E27FC236}">
                <a16:creationId xmlns:a16="http://schemas.microsoft.com/office/drawing/2014/main" id="{C44CFDEE-BE43-4BA8-B09F-F0E984A70CB9}"/>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9">
            <a:extLst>
              <a:ext uri="{FF2B5EF4-FFF2-40B4-BE49-F238E27FC236}">
                <a16:creationId xmlns:a16="http://schemas.microsoft.com/office/drawing/2014/main" id="{3A09C76F-32D5-4DE3-A192-2F1A05231F92}"/>
              </a:ext>
            </a:extLst>
          </p:cNvPr>
          <p:cNvSpPr>
            <a:spLocks noGrp="1"/>
          </p:cNvSpPr>
          <p:nvPr>
            <p:ph type="sldNum" sz="quarter" idx="12"/>
          </p:nvPr>
        </p:nvSpPr>
        <p:spPr/>
        <p:txBody>
          <a:bodyPr/>
          <a:lstStyle>
            <a:lvl1pPr>
              <a:defRPr/>
            </a:lvl1pPr>
          </a:lstStyle>
          <a:p>
            <a:pPr>
              <a:defRPr/>
            </a:pPr>
            <a:fld id="{BEE5A21A-90E2-4916-B8FC-5D9315AD0231}" type="slidenum">
              <a:rPr lang="en-US" altLang="en-US"/>
              <a:pPr>
                <a:defRPr/>
              </a:pPr>
              <a:t>‹#›</a:t>
            </a:fld>
            <a:endParaRPr lang="en-US" altLang="en-US"/>
          </a:p>
        </p:txBody>
      </p:sp>
    </p:spTree>
    <p:extLst>
      <p:ext uri="{BB962C8B-B14F-4D97-AF65-F5344CB8AC3E}">
        <p14:creationId xmlns:p14="http://schemas.microsoft.com/office/powerpoint/2010/main" val="2668203365"/>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4">
            <a:extLst>
              <a:ext uri="{FF2B5EF4-FFF2-40B4-BE49-F238E27FC236}">
                <a16:creationId xmlns:a16="http://schemas.microsoft.com/office/drawing/2014/main" id="{446DA1A6-9BA2-4146-B3B1-7FEDA017626D}"/>
              </a:ext>
            </a:extLst>
          </p:cNvPr>
          <p:cNvSpPr>
            <a:spLocks noGrp="1"/>
          </p:cNvSpPr>
          <p:nvPr>
            <p:ph type="dt" sz="half" idx="12"/>
          </p:nvPr>
        </p:nvSpPr>
        <p:spPr/>
        <p:txBody>
          <a:bodyPr/>
          <a:lstStyle>
            <a:lvl1pPr>
              <a:defRPr/>
            </a:lvl1pPr>
          </a:lstStyle>
          <a:p>
            <a:pPr>
              <a:defRPr/>
            </a:pPr>
            <a:fld id="{D2EB8D2B-EC27-4888-B2C1-BD6346DB536B}" type="datetime1">
              <a:rPr lang="en-US" altLang="en-US"/>
              <a:pPr>
                <a:defRPr/>
              </a:pPr>
              <a:t>3/1/2019</a:t>
            </a:fld>
            <a:endParaRPr lang="en-US" altLang="en-US"/>
          </a:p>
        </p:txBody>
      </p:sp>
      <p:sp>
        <p:nvSpPr>
          <p:cNvPr id="5" name="Footer Placeholder 5">
            <a:extLst>
              <a:ext uri="{FF2B5EF4-FFF2-40B4-BE49-F238E27FC236}">
                <a16:creationId xmlns:a16="http://schemas.microsoft.com/office/drawing/2014/main" id="{69263181-DD82-4A08-8D0B-0A2EB0B843E0}"/>
              </a:ext>
            </a:extLst>
          </p:cNvPr>
          <p:cNvSpPr>
            <a:spLocks noGrp="1"/>
          </p:cNvSpPr>
          <p:nvPr>
            <p:ph type="ftr" sz="quarter" idx="13"/>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6">
            <a:extLst>
              <a:ext uri="{FF2B5EF4-FFF2-40B4-BE49-F238E27FC236}">
                <a16:creationId xmlns:a16="http://schemas.microsoft.com/office/drawing/2014/main" id="{C1A3794B-8F55-4301-B1DB-B7A853B31197}"/>
              </a:ext>
            </a:extLst>
          </p:cNvPr>
          <p:cNvSpPr>
            <a:spLocks noGrp="1"/>
          </p:cNvSpPr>
          <p:nvPr>
            <p:ph type="sldNum" sz="quarter" idx="14"/>
          </p:nvPr>
        </p:nvSpPr>
        <p:spPr/>
        <p:txBody>
          <a:bodyPr/>
          <a:lstStyle>
            <a:lvl1pPr>
              <a:defRPr/>
            </a:lvl1pPr>
          </a:lstStyle>
          <a:p>
            <a:pPr>
              <a:defRPr/>
            </a:pPr>
            <a:fld id="{916D9C76-66AB-4E1D-8229-763A3E84C29E}" type="slidenum">
              <a:rPr lang="en-US" altLang="en-US"/>
              <a:pPr>
                <a:defRPr/>
              </a:pPr>
              <a:t>‹#›</a:t>
            </a:fld>
            <a:endParaRPr lang="en-US" altLang="en-US"/>
          </a:p>
        </p:txBody>
      </p:sp>
    </p:spTree>
    <p:extLst>
      <p:ext uri="{BB962C8B-B14F-4D97-AF65-F5344CB8AC3E}">
        <p14:creationId xmlns:p14="http://schemas.microsoft.com/office/powerpoint/2010/main" val="17177672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292CE57-9631-4F67-8CA6-49CBE13A9C87}"/>
              </a:ext>
            </a:extLst>
          </p:cNvPr>
          <p:cNvSpPr>
            <a:spLocks noGrp="1"/>
          </p:cNvSpPr>
          <p:nvPr>
            <p:ph type="dt" sz="half" idx="10"/>
          </p:nvPr>
        </p:nvSpPr>
        <p:spPr/>
        <p:txBody>
          <a:bodyPr/>
          <a:lstStyle>
            <a:lvl1pPr>
              <a:defRPr/>
            </a:lvl1pPr>
          </a:lstStyle>
          <a:p>
            <a:pPr>
              <a:defRPr/>
            </a:pPr>
            <a:fld id="{0FF9DBC3-E66A-4171-9081-3735BA8361D2}" type="datetime1">
              <a:rPr lang="en-US" altLang="en-US"/>
              <a:pPr>
                <a:defRPr/>
              </a:pPr>
              <a:t>3/1/2019</a:t>
            </a:fld>
            <a:endParaRPr lang="en-US" altLang="en-US"/>
          </a:p>
        </p:txBody>
      </p:sp>
      <p:sp>
        <p:nvSpPr>
          <p:cNvPr id="5" name="Footer Placeholder 4">
            <a:extLst>
              <a:ext uri="{FF2B5EF4-FFF2-40B4-BE49-F238E27FC236}">
                <a16:creationId xmlns:a16="http://schemas.microsoft.com/office/drawing/2014/main" id="{C7F4DAD2-C4A9-4F2E-B21C-3B59D1312477}"/>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A6F9E97B-1A23-4761-8967-87DFF3949462}"/>
              </a:ext>
            </a:extLst>
          </p:cNvPr>
          <p:cNvSpPr>
            <a:spLocks noGrp="1"/>
          </p:cNvSpPr>
          <p:nvPr>
            <p:ph type="sldNum" sz="quarter" idx="12"/>
          </p:nvPr>
        </p:nvSpPr>
        <p:spPr/>
        <p:txBody>
          <a:bodyPr/>
          <a:lstStyle>
            <a:lvl1pPr>
              <a:defRPr/>
            </a:lvl1pPr>
          </a:lstStyle>
          <a:p>
            <a:pPr>
              <a:defRPr/>
            </a:pPr>
            <a:fld id="{1A584482-6CEC-49E4-8C9C-064A892D8C31}" type="slidenum">
              <a:rPr lang="en-US" altLang="en-US"/>
              <a:pPr>
                <a:defRPr/>
              </a:pPr>
              <a:t>‹#›</a:t>
            </a:fld>
            <a:endParaRPr lang="en-US" altLang="en-US"/>
          </a:p>
        </p:txBody>
      </p:sp>
    </p:spTree>
    <p:extLst>
      <p:ext uri="{BB962C8B-B14F-4D97-AF65-F5344CB8AC3E}">
        <p14:creationId xmlns:p14="http://schemas.microsoft.com/office/powerpoint/2010/main" val="3064356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C4052B7F-6291-4BE3-A28E-3AB6F52ECC7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42B8DC02-F976-49C1-8091-03D7425B1782}"/>
              </a:ext>
            </a:extLst>
          </p:cNvPr>
          <p:cNvSpPr>
            <a:spLocks noGrp="1" noChangeArrowheads="1"/>
          </p:cNvSpPr>
          <p:nvPr>
            <p:ph type="sldNum" sz="quarter" idx="11"/>
          </p:nvPr>
        </p:nvSpPr>
        <p:spPr>
          <a:ln/>
        </p:spPr>
        <p:txBody>
          <a:bodyPr/>
          <a:lstStyle>
            <a:lvl1pPr>
              <a:defRPr/>
            </a:lvl1pPr>
          </a:lstStyle>
          <a:p>
            <a:pPr>
              <a:defRPr/>
            </a:pPr>
            <a:fld id="{9C125F1B-D051-4B4C-B344-3A17B7835C45}" type="slidenum">
              <a:rPr lang="en-US" altLang="en-US"/>
              <a:pPr>
                <a:defRPr/>
              </a:pPr>
              <a:t>‹#›</a:t>
            </a:fld>
            <a:endParaRPr lang="en-US" altLang="en-US"/>
          </a:p>
        </p:txBody>
      </p:sp>
    </p:spTree>
    <p:extLst>
      <p:ext uri="{BB962C8B-B14F-4D97-AF65-F5344CB8AC3E}">
        <p14:creationId xmlns:p14="http://schemas.microsoft.com/office/powerpoint/2010/main" val="2434026919"/>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1C6A61F3-181C-4910-AA80-B1F44BAFF95A}"/>
              </a:ext>
            </a:extLst>
          </p:cNvPr>
          <p:cNvSpPr>
            <a:spLocks noGrp="1"/>
          </p:cNvSpPr>
          <p:nvPr>
            <p:ph type="dt" sz="half" idx="10"/>
          </p:nvPr>
        </p:nvSpPr>
        <p:spPr/>
        <p:txBody>
          <a:bodyPr/>
          <a:lstStyle>
            <a:lvl1pPr>
              <a:defRPr/>
            </a:lvl1pPr>
          </a:lstStyle>
          <a:p>
            <a:pPr>
              <a:defRPr/>
            </a:pPr>
            <a:fld id="{BD760CC7-D2FB-44CF-9196-9C4CBF654890}" type="datetime1">
              <a:rPr lang="en-US" altLang="en-US"/>
              <a:pPr>
                <a:defRPr/>
              </a:pPr>
              <a:t>3/1/2019</a:t>
            </a:fld>
            <a:endParaRPr lang="en-US" altLang="en-US"/>
          </a:p>
        </p:txBody>
      </p:sp>
      <p:sp>
        <p:nvSpPr>
          <p:cNvPr id="6" name="Footer Placeholder 5">
            <a:extLst>
              <a:ext uri="{FF2B5EF4-FFF2-40B4-BE49-F238E27FC236}">
                <a16:creationId xmlns:a16="http://schemas.microsoft.com/office/drawing/2014/main" id="{8EFF9AF7-0653-4D45-8866-3C4B1F6CB8D2}"/>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75D59470-79AD-4E75-8735-1BDDC2D9AB5A}"/>
              </a:ext>
            </a:extLst>
          </p:cNvPr>
          <p:cNvSpPr>
            <a:spLocks noGrp="1"/>
          </p:cNvSpPr>
          <p:nvPr>
            <p:ph type="sldNum" sz="quarter" idx="12"/>
          </p:nvPr>
        </p:nvSpPr>
        <p:spPr/>
        <p:txBody>
          <a:bodyPr/>
          <a:lstStyle>
            <a:lvl1pPr>
              <a:defRPr/>
            </a:lvl1pPr>
          </a:lstStyle>
          <a:p>
            <a:pPr>
              <a:defRPr/>
            </a:pPr>
            <a:fld id="{CB9CD7E4-298D-4ED4-91A0-84AB4A6C207D}" type="slidenum">
              <a:rPr lang="en-US" altLang="en-US"/>
              <a:pPr>
                <a:defRPr/>
              </a:pPr>
              <a:t>‹#›</a:t>
            </a:fld>
            <a:endParaRPr lang="en-US" altLang="en-US"/>
          </a:p>
        </p:txBody>
      </p:sp>
    </p:spTree>
    <p:extLst>
      <p:ext uri="{BB962C8B-B14F-4D97-AF65-F5344CB8AC3E}">
        <p14:creationId xmlns:p14="http://schemas.microsoft.com/office/powerpoint/2010/main" val="33807400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1">
            <a:extLst>
              <a:ext uri="{FF2B5EF4-FFF2-40B4-BE49-F238E27FC236}">
                <a16:creationId xmlns:a16="http://schemas.microsoft.com/office/drawing/2014/main" id="{429CBD95-0A93-41A2-BBA8-210F2790C433}"/>
              </a:ext>
            </a:extLst>
          </p:cNvPr>
          <p:cNvSpPr>
            <a:spLocks noGrp="1"/>
          </p:cNvSpPr>
          <p:nvPr>
            <p:ph type="dt" sz="half" idx="10"/>
          </p:nvPr>
        </p:nvSpPr>
        <p:spPr/>
        <p:txBody>
          <a:bodyPr/>
          <a:lstStyle>
            <a:lvl1pPr>
              <a:defRPr/>
            </a:lvl1pPr>
          </a:lstStyle>
          <a:p>
            <a:pPr>
              <a:defRPr/>
            </a:pPr>
            <a:fld id="{6F5D3462-A704-4906-B8C8-1F93803F30E0}" type="datetime1">
              <a:rPr lang="en-US" altLang="en-US"/>
              <a:pPr>
                <a:defRPr/>
              </a:pPr>
              <a:t>3/1/2019</a:t>
            </a:fld>
            <a:endParaRPr lang="en-US" altLang="en-US"/>
          </a:p>
        </p:txBody>
      </p:sp>
      <p:sp>
        <p:nvSpPr>
          <p:cNvPr id="8" name="Footer Placeholder 6">
            <a:extLst>
              <a:ext uri="{FF2B5EF4-FFF2-40B4-BE49-F238E27FC236}">
                <a16:creationId xmlns:a16="http://schemas.microsoft.com/office/drawing/2014/main" id="{BD98D55A-ABBD-40DF-877C-A3EF55ABCAE7}"/>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7">
            <a:extLst>
              <a:ext uri="{FF2B5EF4-FFF2-40B4-BE49-F238E27FC236}">
                <a16:creationId xmlns:a16="http://schemas.microsoft.com/office/drawing/2014/main" id="{2AFA2A2A-BCA3-4897-8BAE-181FD47AF7A9}"/>
              </a:ext>
            </a:extLst>
          </p:cNvPr>
          <p:cNvSpPr>
            <a:spLocks noGrp="1"/>
          </p:cNvSpPr>
          <p:nvPr>
            <p:ph type="sldNum" sz="quarter" idx="12"/>
          </p:nvPr>
        </p:nvSpPr>
        <p:spPr/>
        <p:txBody>
          <a:bodyPr/>
          <a:lstStyle>
            <a:lvl1pPr>
              <a:defRPr/>
            </a:lvl1pPr>
          </a:lstStyle>
          <a:p>
            <a:pPr>
              <a:defRPr/>
            </a:pPr>
            <a:fld id="{BEB2FA5F-A157-4AA8-99E1-C7AB33536528}" type="slidenum">
              <a:rPr lang="en-US" altLang="en-US"/>
              <a:pPr>
                <a:defRPr/>
              </a:pPr>
              <a:t>‹#›</a:t>
            </a:fld>
            <a:endParaRPr lang="en-US" altLang="en-US"/>
          </a:p>
        </p:txBody>
      </p:sp>
    </p:spTree>
    <p:extLst>
      <p:ext uri="{BB962C8B-B14F-4D97-AF65-F5344CB8AC3E}">
        <p14:creationId xmlns:p14="http://schemas.microsoft.com/office/powerpoint/2010/main" val="1986819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1">
            <a:extLst>
              <a:ext uri="{FF2B5EF4-FFF2-40B4-BE49-F238E27FC236}">
                <a16:creationId xmlns:a16="http://schemas.microsoft.com/office/drawing/2014/main" id="{6B8EF8F0-D4C1-4CE1-BA74-8FAD73188D81}"/>
              </a:ext>
            </a:extLst>
          </p:cNvPr>
          <p:cNvSpPr>
            <a:spLocks noGrp="1"/>
          </p:cNvSpPr>
          <p:nvPr>
            <p:ph type="dt" sz="half" idx="10"/>
          </p:nvPr>
        </p:nvSpPr>
        <p:spPr/>
        <p:txBody>
          <a:bodyPr/>
          <a:lstStyle>
            <a:lvl1pPr>
              <a:defRPr/>
            </a:lvl1pPr>
          </a:lstStyle>
          <a:p>
            <a:pPr>
              <a:defRPr/>
            </a:pPr>
            <a:fld id="{70A3FB97-BCA1-4E68-A0B6-DC6EF30DB2C5}" type="datetime1">
              <a:rPr lang="en-US" altLang="en-US"/>
              <a:pPr>
                <a:defRPr/>
              </a:pPr>
              <a:t>3/1/2019</a:t>
            </a:fld>
            <a:endParaRPr lang="en-US" altLang="en-US"/>
          </a:p>
        </p:txBody>
      </p:sp>
      <p:sp>
        <p:nvSpPr>
          <p:cNvPr id="4" name="Footer Placeholder 6">
            <a:extLst>
              <a:ext uri="{FF2B5EF4-FFF2-40B4-BE49-F238E27FC236}">
                <a16:creationId xmlns:a16="http://schemas.microsoft.com/office/drawing/2014/main" id="{1492E057-777B-4094-83E2-56C688F9938A}"/>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7">
            <a:extLst>
              <a:ext uri="{FF2B5EF4-FFF2-40B4-BE49-F238E27FC236}">
                <a16:creationId xmlns:a16="http://schemas.microsoft.com/office/drawing/2014/main" id="{79D827AA-76FD-4FCF-B91B-07DF725B41D8}"/>
              </a:ext>
            </a:extLst>
          </p:cNvPr>
          <p:cNvSpPr>
            <a:spLocks noGrp="1"/>
          </p:cNvSpPr>
          <p:nvPr>
            <p:ph type="sldNum" sz="quarter" idx="12"/>
          </p:nvPr>
        </p:nvSpPr>
        <p:spPr/>
        <p:txBody>
          <a:bodyPr/>
          <a:lstStyle>
            <a:lvl1pPr>
              <a:defRPr/>
            </a:lvl1pPr>
          </a:lstStyle>
          <a:p>
            <a:pPr>
              <a:defRPr/>
            </a:pPr>
            <a:fld id="{2E0BD09B-512A-4327-95A1-117C462E3CDA}" type="slidenum">
              <a:rPr lang="en-US" altLang="en-US"/>
              <a:pPr>
                <a:defRPr/>
              </a:pPr>
              <a:t>‹#›</a:t>
            </a:fld>
            <a:endParaRPr lang="en-US" altLang="en-US"/>
          </a:p>
        </p:txBody>
      </p:sp>
    </p:spTree>
    <p:extLst>
      <p:ext uri="{BB962C8B-B14F-4D97-AF65-F5344CB8AC3E}">
        <p14:creationId xmlns:p14="http://schemas.microsoft.com/office/powerpoint/2010/main" val="20223045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EA68A572-2DC6-4077-B8AB-7B3D7B558E13}"/>
              </a:ext>
            </a:extLst>
          </p:cNvPr>
          <p:cNvSpPr>
            <a:spLocks noGrp="1"/>
          </p:cNvSpPr>
          <p:nvPr>
            <p:ph type="dt" sz="half" idx="10"/>
          </p:nvPr>
        </p:nvSpPr>
        <p:spPr/>
        <p:txBody>
          <a:bodyPr/>
          <a:lstStyle>
            <a:lvl1pPr>
              <a:defRPr/>
            </a:lvl1pPr>
          </a:lstStyle>
          <a:p>
            <a:pPr>
              <a:defRPr/>
            </a:pPr>
            <a:fld id="{C8F2D826-9256-4D2B-A68F-84F31407CCE4}" type="datetime1">
              <a:rPr lang="en-US" altLang="en-US"/>
              <a:pPr>
                <a:defRPr/>
              </a:pPr>
              <a:t>3/1/2019</a:t>
            </a:fld>
            <a:endParaRPr lang="en-US" altLang="en-US"/>
          </a:p>
        </p:txBody>
      </p:sp>
      <p:sp>
        <p:nvSpPr>
          <p:cNvPr id="3" name="Footer Placeholder 5">
            <a:extLst>
              <a:ext uri="{FF2B5EF4-FFF2-40B4-BE49-F238E27FC236}">
                <a16:creationId xmlns:a16="http://schemas.microsoft.com/office/drawing/2014/main" id="{AD00C04F-02CC-4D0A-AF1F-31953BE6E891}"/>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6">
            <a:extLst>
              <a:ext uri="{FF2B5EF4-FFF2-40B4-BE49-F238E27FC236}">
                <a16:creationId xmlns:a16="http://schemas.microsoft.com/office/drawing/2014/main" id="{370CC356-BB45-4E10-854D-5E42E444F9A4}"/>
              </a:ext>
            </a:extLst>
          </p:cNvPr>
          <p:cNvSpPr>
            <a:spLocks noGrp="1"/>
          </p:cNvSpPr>
          <p:nvPr>
            <p:ph type="sldNum" sz="quarter" idx="12"/>
          </p:nvPr>
        </p:nvSpPr>
        <p:spPr/>
        <p:txBody>
          <a:bodyPr/>
          <a:lstStyle>
            <a:lvl1pPr>
              <a:defRPr/>
            </a:lvl1pPr>
          </a:lstStyle>
          <a:p>
            <a:pPr>
              <a:defRPr/>
            </a:pPr>
            <a:fld id="{488B484F-1CB4-48CB-988F-59F93C457AC6}" type="slidenum">
              <a:rPr lang="en-US" altLang="en-US"/>
              <a:pPr>
                <a:defRPr/>
              </a:pPr>
              <a:t>‹#›</a:t>
            </a:fld>
            <a:endParaRPr lang="en-US" altLang="en-US"/>
          </a:p>
        </p:txBody>
      </p:sp>
    </p:spTree>
    <p:extLst>
      <p:ext uri="{BB962C8B-B14F-4D97-AF65-F5344CB8AC3E}">
        <p14:creationId xmlns:p14="http://schemas.microsoft.com/office/powerpoint/2010/main" val="380335898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A4BABAA-F173-4F92-A798-383363E746E6}"/>
              </a:ext>
            </a:extLst>
          </p:cNvPr>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7">
            <a:extLst>
              <a:ext uri="{FF2B5EF4-FFF2-40B4-BE49-F238E27FC236}">
                <a16:creationId xmlns:a16="http://schemas.microsoft.com/office/drawing/2014/main" id="{6504DA4F-525B-4CA7-AE05-F244F30F709E}"/>
              </a:ext>
            </a:extLst>
          </p:cNvPr>
          <p:cNvSpPr>
            <a:spLocks noGrp="1"/>
          </p:cNvSpPr>
          <p:nvPr>
            <p:ph type="dt" sz="half" idx="10"/>
          </p:nvPr>
        </p:nvSpPr>
        <p:spPr/>
        <p:txBody>
          <a:bodyPr/>
          <a:lstStyle>
            <a:lvl1pPr>
              <a:defRPr/>
            </a:lvl1pPr>
          </a:lstStyle>
          <a:p>
            <a:pPr>
              <a:defRPr/>
            </a:pPr>
            <a:fld id="{5C3410FE-E10A-420F-9A10-45B794B7C45F}" type="datetime1">
              <a:rPr lang="en-US" altLang="en-US"/>
              <a:pPr>
                <a:defRPr/>
              </a:pPr>
              <a:t>3/1/2019</a:t>
            </a:fld>
            <a:endParaRPr lang="en-US" altLang="en-US"/>
          </a:p>
        </p:txBody>
      </p:sp>
      <p:sp>
        <p:nvSpPr>
          <p:cNvPr id="7" name="Footer Placeholder 9">
            <a:extLst>
              <a:ext uri="{FF2B5EF4-FFF2-40B4-BE49-F238E27FC236}">
                <a16:creationId xmlns:a16="http://schemas.microsoft.com/office/drawing/2014/main" id="{FECE33C4-53D9-49AC-9726-53FAC1EEF78B}"/>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8" name="Slide Number Placeholder 10">
            <a:extLst>
              <a:ext uri="{FF2B5EF4-FFF2-40B4-BE49-F238E27FC236}">
                <a16:creationId xmlns:a16="http://schemas.microsoft.com/office/drawing/2014/main" id="{DE5B22B5-FE70-4A79-BDC7-59B5DAC24B42}"/>
              </a:ext>
            </a:extLst>
          </p:cNvPr>
          <p:cNvSpPr>
            <a:spLocks noGrp="1"/>
          </p:cNvSpPr>
          <p:nvPr>
            <p:ph type="sldNum" sz="quarter" idx="12"/>
          </p:nvPr>
        </p:nvSpPr>
        <p:spPr/>
        <p:txBody>
          <a:bodyPr/>
          <a:lstStyle>
            <a:lvl1pPr>
              <a:defRPr/>
            </a:lvl1pPr>
          </a:lstStyle>
          <a:p>
            <a:pPr>
              <a:defRPr/>
            </a:pPr>
            <a:fld id="{B989C7D5-2C9A-4580-AD58-D130E84EE312}" type="slidenum">
              <a:rPr lang="en-US" altLang="en-US"/>
              <a:pPr>
                <a:defRPr/>
              </a:pPr>
              <a:t>‹#›</a:t>
            </a:fld>
            <a:endParaRPr lang="en-US" altLang="en-US"/>
          </a:p>
        </p:txBody>
      </p:sp>
    </p:spTree>
    <p:extLst>
      <p:ext uri="{BB962C8B-B14F-4D97-AF65-F5344CB8AC3E}">
        <p14:creationId xmlns:p14="http://schemas.microsoft.com/office/powerpoint/2010/main" val="392123421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rtlCol="0">
            <a:normAutofit/>
          </a:bodyPr>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7">
            <a:extLst>
              <a:ext uri="{FF2B5EF4-FFF2-40B4-BE49-F238E27FC236}">
                <a16:creationId xmlns:a16="http://schemas.microsoft.com/office/drawing/2014/main" id="{DD887E48-E923-4F64-9B99-228E80A4FEEB}"/>
              </a:ext>
            </a:extLst>
          </p:cNvPr>
          <p:cNvSpPr>
            <a:spLocks noGrp="1"/>
          </p:cNvSpPr>
          <p:nvPr>
            <p:ph type="dt" sz="half" idx="10"/>
          </p:nvPr>
        </p:nvSpPr>
        <p:spPr/>
        <p:txBody>
          <a:bodyPr/>
          <a:lstStyle>
            <a:lvl1pPr>
              <a:defRPr>
                <a:solidFill>
                  <a:srgbClr val="FFFFFF"/>
                </a:solidFill>
              </a:defRPr>
            </a:lvl1pPr>
          </a:lstStyle>
          <a:p>
            <a:pPr>
              <a:defRPr/>
            </a:pPr>
            <a:fld id="{D1BDD57C-8D41-482E-AE36-87A2D14E9EFF}" type="datetime1">
              <a:rPr lang="en-US" altLang="en-US"/>
              <a:pPr>
                <a:defRPr/>
              </a:pPr>
              <a:t>3/1/2019</a:t>
            </a:fld>
            <a:endParaRPr lang="en-US" altLang="en-US"/>
          </a:p>
        </p:txBody>
      </p:sp>
      <p:sp>
        <p:nvSpPr>
          <p:cNvPr id="6" name="Footer Placeholder 8">
            <a:extLst>
              <a:ext uri="{FF2B5EF4-FFF2-40B4-BE49-F238E27FC236}">
                <a16:creationId xmlns:a16="http://schemas.microsoft.com/office/drawing/2014/main" id="{18918CD2-C63E-41B9-8CC3-3F58475EE556}"/>
              </a:ext>
            </a:extLst>
          </p:cNvPr>
          <p:cNvSpPr>
            <a:spLocks noGrp="1"/>
          </p:cNvSpPr>
          <p:nvPr>
            <p:ph type="ftr" sz="quarter" idx="11"/>
          </p:nvPr>
        </p:nvSpPr>
        <p:spPr/>
        <p:txBody>
          <a:bodyPr/>
          <a:lstStyle>
            <a:lvl1pPr fontAlgn="base">
              <a:spcBef>
                <a:spcPct val="0"/>
              </a:spcBef>
              <a:spcAft>
                <a:spcPct val="0"/>
              </a:spcAft>
              <a:defRPr>
                <a:solidFill>
                  <a:prstClr val="white">
                    <a:alpha val="75000"/>
                  </a:prstClr>
                </a:solidFill>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4A835FB6-4014-4BE6-A46E-74232B5EF59F}"/>
              </a:ext>
            </a:extLst>
          </p:cNvPr>
          <p:cNvSpPr>
            <a:spLocks noGrp="1"/>
          </p:cNvSpPr>
          <p:nvPr>
            <p:ph type="sldNum" sz="quarter" idx="12"/>
          </p:nvPr>
        </p:nvSpPr>
        <p:spPr/>
        <p:txBody>
          <a:bodyPr/>
          <a:lstStyle>
            <a:lvl1pPr>
              <a:defRPr>
                <a:solidFill>
                  <a:srgbClr val="FFFFFF"/>
                </a:solidFill>
              </a:defRPr>
            </a:lvl1pPr>
          </a:lstStyle>
          <a:p>
            <a:pPr>
              <a:defRPr/>
            </a:pPr>
            <a:fld id="{BAA01368-A957-4F9E-A222-D1F85AB86A74}" type="slidenum">
              <a:rPr lang="en-US" altLang="en-US"/>
              <a:pPr>
                <a:defRPr/>
              </a:pPr>
              <a:t>‹#›</a:t>
            </a:fld>
            <a:endParaRPr lang="en-US" altLang="en-US"/>
          </a:p>
        </p:txBody>
      </p:sp>
    </p:spTree>
    <p:extLst>
      <p:ext uri="{BB962C8B-B14F-4D97-AF65-F5344CB8AC3E}">
        <p14:creationId xmlns:p14="http://schemas.microsoft.com/office/powerpoint/2010/main" val="4093257665"/>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4ABC180D-C18B-4500-A8B7-C6D94F60DAFB}"/>
              </a:ext>
            </a:extLst>
          </p:cNvPr>
          <p:cNvSpPr>
            <a:spLocks noGrp="1"/>
          </p:cNvSpPr>
          <p:nvPr>
            <p:ph type="dt" sz="half" idx="10"/>
          </p:nvPr>
        </p:nvSpPr>
        <p:spPr/>
        <p:txBody>
          <a:bodyPr/>
          <a:lstStyle>
            <a:lvl1pPr>
              <a:defRPr/>
            </a:lvl1pPr>
          </a:lstStyle>
          <a:p>
            <a:pPr>
              <a:defRPr/>
            </a:pPr>
            <a:fld id="{85852303-3FD1-4CD2-9592-8DAA039CD5BB}" type="datetime1">
              <a:rPr lang="en-US" altLang="en-US"/>
              <a:pPr>
                <a:defRPr/>
              </a:pPr>
              <a:t>3/1/2019</a:t>
            </a:fld>
            <a:endParaRPr lang="en-US" altLang="en-US"/>
          </a:p>
        </p:txBody>
      </p:sp>
      <p:sp>
        <p:nvSpPr>
          <p:cNvPr id="5" name="Footer Placeholder 7">
            <a:extLst>
              <a:ext uri="{FF2B5EF4-FFF2-40B4-BE49-F238E27FC236}">
                <a16:creationId xmlns:a16="http://schemas.microsoft.com/office/drawing/2014/main" id="{CC2E90C4-16F6-4712-AD0B-B3E9C56B21B2}"/>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2C2DAB7A-9CF0-4ECE-9EC3-72ECEAA504E3}"/>
              </a:ext>
            </a:extLst>
          </p:cNvPr>
          <p:cNvSpPr>
            <a:spLocks noGrp="1"/>
          </p:cNvSpPr>
          <p:nvPr>
            <p:ph type="sldNum" sz="quarter" idx="12"/>
          </p:nvPr>
        </p:nvSpPr>
        <p:spPr/>
        <p:txBody>
          <a:bodyPr/>
          <a:lstStyle>
            <a:lvl1pPr>
              <a:defRPr/>
            </a:lvl1pPr>
          </a:lstStyle>
          <a:p>
            <a:pPr>
              <a:defRPr/>
            </a:pPr>
            <a:fld id="{5B2C8A6B-F250-499C-BB3D-86E9A6047930}" type="slidenum">
              <a:rPr lang="en-US" altLang="en-US"/>
              <a:pPr>
                <a:defRPr/>
              </a:pPr>
              <a:t>‹#›</a:t>
            </a:fld>
            <a:endParaRPr lang="en-US" altLang="en-US"/>
          </a:p>
        </p:txBody>
      </p:sp>
    </p:spTree>
    <p:extLst>
      <p:ext uri="{BB962C8B-B14F-4D97-AF65-F5344CB8AC3E}">
        <p14:creationId xmlns:p14="http://schemas.microsoft.com/office/powerpoint/2010/main" val="228628273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AE533DD1-E0E2-48CA-9A5F-9046648AACA2}"/>
              </a:ext>
            </a:extLst>
          </p:cNvPr>
          <p:cNvSpPr>
            <a:spLocks noGrp="1"/>
          </p:cNvSpPr>
          <p:nvPr>
            <p:ph type="dt" sz="half" idx="10"/>
          </p:nvPr>
        </p:nvSpPr>
        <p:spPr/>
        <p:txBody>
          <a:bodyPr/>
          <a:lstStyle>
            <a:lvl1pPr>
              <a:defRPr/>
            </a:lvl1pPr>
          </a:lstStyle>
          <a:p>
            <a:pPr>
              <a:defRPr/>
            </a:pPr>
            <a:fld id="{3CC33A69-15E8-4A8E-9216-851AD2E9B354}" type="datetime1">
              <a:rPr lang="en-US" altLang="en-US"/>
              <a:pPr>
                <a:defRPr/>
              </a:pPr>
              <a:t>3/1/2019</a:t>
            </a:fld>
            <a:endParaRPr lang="en-US" altLang="en-US"/>
          </a:p>
        </p:txBody>
      </p:sp>
      <p:sp>
        <p:nvSpPr>
          <p:cNvPr id="5" name="Footer Placeholder 7">
            <a:extLst>
              <a:ext uri="{FF2B5EF4-FFF2-40B4-BE49-F238E27FC236}">
                <a16:creationId xmlns:a16="http://schemas.microsoft.com/office/drawing/2014/main" id="{CDF12943-03C2-4224-B7A0-167CDD4C835D}"/>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2719DC3F-C49B-4984-8B2D-8EDDA862DF3D}"/>
              </a:ext>
            </a:extLst>
          </p:cNvPr>
          <p:cNvSpPr>
            <a:spLocks noGrp="1"/>
          </p:cNvSpPr>
          <p:nvPr>
            <p:ph type="sldNum" sz="quarter" idx="12"/>
          </p:nvPr>
        </p:nvSpPr>
        <p:spPr/>
        <p:txBody>
          <a:bodyPr/>
          <a:lstStyle>
            <a:lvl1pPr>
              <a:defRPr/>
            </a:lvl1pPr>
          </a:lstStyle>
          <a:p>
            <a:pPr>
              <a:defRPr/>
            </a:pPr>
            <a:fld id="{2492FEEA-F0F6-409A-8956-FC713B5BEAE5}" type="slidenum">
              <a:rPr lang="en-US" altLang="en-US"/>
              <a:pPr>
                <a:defRPr/>
              </a:pPr>
              <a:t>‹#›</a:t>
            </a:fld>
            <a:endParaRPr lang="en-US" altLang="en-US"/>
          </a:p>
        </p:txBody>
      </p:sp>
    </p:spTree>
    <p:extLst>
      <p:ext uri="{BB962C8B-B14F-4D97-AF65-F5344CB8AC3E}">
        <p14:creationId xmlns:p14="http://schemas.microsoft.com/office/powerpoint/2010/main" val="230926600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DE9BFD92-2D9A-4F89-BC77-19D173104900}"/>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ro-RO"/>
          </a:p>
        </p:txBody>
      </p:sp>
      <p:sp>
        <p:nvSpPr>
          <p:cNvPr id="5" name="Line 8">
            <a:extLst>
              <a:ext uri="{FF2B5EF4-FFF2-40B4-BE49-F238E27FC236}">
                <a16:creationId xmlns:a16="http://schemas.microsoft.com/office/drawing/2014/main" id="{21FFBA4E-7D96-4C28-9D0F-98A8CF772DBA}"/>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6" name="Line 10">
            <a:extLst>
              <a:ext uri="{FF2B5EF4-FFF2-40B4-BE49-F238E27FC236}">
                <a16:creationId xmlns:a16="http://schemas.microsoft.com/office/drawing/2014/main" id="{2D30B149-69B2-453D-A987-0B5EA300991F}"/>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3655CFC1-8496-4142-B6B7-2B76FB55BEF4}"/>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a:extLst>
              <a:ext uri="{FF2B5EF4-FFF2-40B4-BE49-F238E27FC236}">
                <a16:creationId xmlns:a16="http://schemas.microsoft.com/office/drawing/2014/main" id="{04F58C0B-37E3-494D-80AC-35C1737202A3}"/>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1BC61B63-7D2F-4362-AC67-53EDF3D6D3C4}"/>
              </a:ext>
            </a:extLst>
          </p:cNvPr>
          <p:cNvSpPr>
            <a:spLocks noGrp="1" noChangeArrowheads="1"/>
          </p:cNvSpPr>
          <p:nvPr>
            <p:ph type="sldNum" sz="quarter" idx="12"/>
          </p:nvPr>
        </p:nvSpPr>
        <p:spPr/>
        <p:txBody>
          <a:bodyPr/>
          <a:lstStyle>
            <a:lvl1pPr>
              <a:defRPr sz="1200"/>
            </a:lvl1pPr>
          </a:lstStyle>
          <a:p>
            <a:pPr>
              <a:defRPr/>
            </a:pPr>
            <a:fld id="{57C9F6FA-F01E-4846-8370-9232670CC8B4}" type="slidenum">
              <a:rPr lang="en-US" altLang="en-US"/>
              <a:pPr>
                <a:defRPr/>
              </a:pPr>
              <a:t>‹#›</a:t>
            </a:fld>
            <a:endParaRPr lang="en-US" altLang="en-US"/>
          </a:p>
        </p:txBody>
      </p:sp>
    </p:spTree>
    <p:extLst>
      <p:ext uri="{BB962C8B-B14F-4D97-AF65-F5344CB8AC3E}">
        <p14:creationId xmlns:p14="http://schemas.microsoft.com/office/powerpoint/2010/main" val="2631546696"/>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C1B401F-8444-4B00-9726-8E97ADBB0EF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40A63F31-96B4-4CEC-9716-43F78E7626CC}"/>
              </a:ext>
            </a:extLst>
          </p:cNvPr>
          <p:cNvSpPr>
            <a:spLocks noGrp="1" noChangeArrowheads="1"/>
          </p:cNvSpPr>
          <p:nvPr>
            <p:ph type="sldNum" sz="quarter" idx="11"/>
          </p:nvPr>
        </p:nvSpPr>
        <p:spPr/>
        <p:txBody>
          <a:bodyPr/>
          <a:lstStyle>
            <a:lvl1pPr>
              <a:defRPr/>
            </a:lvl1pPr>
          </a:lstStyle>
          <a:p>
            <a:pPr>
              <a:defRPr/>
            </a:pPr>
            <a:fld id="{FDA9D470-E007-49AD-82B2-72C89B70E292}" type="slidenum">
              <a:rPr lang="en-US" altLang="en-US"/>
              <a:pPr>
                <a:defRPr/>
              </a:pPr>
              <a:t>‹#›</a:t>
            </a:fld>
            <a:endParaRPr lang="en-US" altLang="en-US"/>
          </a:p>
        </p:txBody>
      </p:sp>
    </p:spTree>
    <p:extLst>
      <p:ext uri="{BB962C8B-B14F-4D97-AF65-F5344CB8AC3E}">
        <p14:creationId xmlns:p14="http://schemas.microsoft.com/office/powerpoint/2010/main" val="440474146"/>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EBCEE3F1-8DA0-4C2E-B974-5A5EE14853A8}"/>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D7C815F2-4819-42A7-8170-D9B57C1D0871}"/>
              </a:ext>
            </a:extLst>
          </p:cNvPr>
          <p:cNvSpPr>
            <a:spLocks noGrp="1" noChangeArrowheads="1"/>
          </p:cNvSpPr>
          <p:nvPr>
            <p:ph type="sldNum" sz="quarter" idx="11"/>
          </p:nvPr>
        </p:nvSpPr>
        <p:spPr>
          <a:ln/>
        </p:spPr>
        <p:txBody>
          <a:bodyPr/>
          <a:lstStyle>
            <a:lvl1pPr>
              <a:defRPr/>
            </a:lvl1pPr>
          </a:lstStyle>
          <a:p>
            <a:pPr>
              <a:defRPr/>
            </a:pPr>
            <a:fld id="{09B9710D-5F14-41D9-A321-63902168A3E2}" type="slidenum">
              <a:rPr lang="en-US" altLang="en-US"/>
              <a:pPr>
                <a:defRPr/>
              </a:pPr>
              <a:t>‹#›</a:t>
            </a:fld>
            <a:endParaRPr lang="en-US" altLang="en-US"/>
          </a:p>
        </p:txBody>
      </p:sp>
    </p:spTree>
    <p:extLst>
      <p:ext uri="{BB962C8B-B14F-4D97-AF65-F5344CB8AC3E}">
        <p14:creationId xmlns:p14="http://schemas.microsoft.com/office/powerpoint/2010/main" val="3105811597"/>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7E93CBFD-6791-4F74-A200-281199F607B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132BE2F9-7BDE-45AC-BDB6-88209850B50B}"/>
              </a:ext>
            </a:extLst>
          </p:cNvPr>
          <p:cNvSpPr>
            <a:spLocks noGrp="1" noChangeArrowheads="1"/>
          </p:cNvSpPr>
          <p:nvPr>
            <p:ph type="sldNum" sz="quarter" idx="11"/>
          </p:nvPr>
        </p:nvSpPr>
        <p:spPr/>
        <p:txBody>
          <a:bodyPr/>
          <a:lstStyle>
            <a:lvl1pPr>
              <a:defRPr/>
            </a:lvl1pPr>
          </a:lstStyle>
          <a:p>
            <a:pPr>
              <a:defRPr/>
            </a:pPr>
            <a:fld id="{277364C9-A1FB-4467-8C1E-5B94CC4E17A8}" type="slidenum">
              <a:rPr lang="en-US" altLang="en-US"/>
              <a:pPr>
                <a:defRPr/>
              </a:pPr>
              <a:t>‹#›</a:t>
            </a:fld>
            <a:endParaRPr lang="en-US" altLang="en-US"/>
          </a:p>
        </p:txBody>
      </p:sp>
    </p:spTree>
    <p:extLst>
      <p:ext uri="{BB962C8B-B14F-4D97-AF65-F5344CB8AC3E}">
        <p14:creationId xmlns:p14="http://schemas.microsoft.com/office/powerpoint/2010/main" val="2664343595"/>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1061C773-AC3D-4433-BF39-EC34EE028462}"/>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825FAC62-0DB7-4F13-BF56-362CFE14C655}"/>
              </a:ext>
            </a:extLst>
          </p:cNvPr>
          <p:cNvSpPr>
            <a:spLocks noGrp="1" noChangeArrowheads="1"/>
          </p:cNvSpPr>
          <p:nvPr>
            <p:ph type="sldNum" sz="quarter" idx="11"/>
          </p:nvPr>
        </p:nvSpPr>
        <p:spPr/>
        <p:txBody>
          <a:bodyPr/>
          <a:lstStyle>
            <a:lvl1pPr>
              <a:defRPr/>
            </a:lvl1pPr>
          </a:lstStyle>
          <a:p>
            <a:pPr>
              <a:defRPr/>
            </a:pPr>
            <a:fld id="{DF02AF51-8E08-4E4B-8C98-3CBE83637379}" type="slidenum">
              <a:rPr lang="en-US" altLang="en-US"/>
              <a:pPr>
                <a:defRPr/>
              </a:pPr>
              <a:t>‹#›</a:t>
            </a:fld>
            <a:endParaRPr lang="en-US" altLang="en-US"/>
          </a:p>
        </p:txBody>
      </p:sp>
    </p:spTree>
    <p:extLst>
      <p:ext uri="{BB962C8B-B14F-4D97-AF65-F5344CB8AC3E}">
        <p14:creationId xmlns:p14="http://schemas.microsoft.com/office/powerpoint/2010/main" val="2416051548"/>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713584AC-65D9-4863-BD4D-A7C7200BC6A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1904106F-4B9C-4D98-8D5B-AE37E1CEF5B5}"/>
              </a:ext>
            </a:extLst>
          </p:cNvPr>
          <p:cNvSpPr>
            <a:spLocks noGrp="1" noChangeArrowheads="1"/>
          </p:cNvSpPr>
          <p:nvPr>
            <p:ph type="sldNum" sz="quarter" idx="11"/>
          </p:nvPr>
        </p:nvSpPr>
        <p:spPr/>
        <p:txBody>
          <a:bodyPr/>
          <a:lstStyle>
            <a:lvl1pPr>
              <a:defRPr/>
            </a:lvl1pPr>
          </a:lstStyle>
          <a:p>
            <a:pPr>
              <a:defRPr/>
            </a:pPr>
            <a:fld id="{DC3C7E6C-3A62-4B6E-B2DC-6DE3FFA478E1}" type="slidenum">
              <a:rPr lang="en-US" altLang="en-US"/>
              <a:pPr>
                <a:defRPr/>
              </a:pPr>
              <a:t>‹#›</a:t>
            </a:fld>
            <a:endParaRPr lang="en-US" altLang="en-US"/>
          </a:p>
        </p:txBody>
      </p:sp>
    </p:spTree>
    <p:extLst>
      <p:ext uri="{BB962C8B-B14F-4D97-AF65-F5344CB8AC3E}">
        <p14:creationId xmlns:p14="http://schemas.microsoft.com/office/powerpoint/2010/main" val="93600428"/>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AA95EA5D-E0AB-4007-BA26-0EF78D8805FC}"/>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71527413-457B-4018-86ED-32C46D98165D}"/>
              </a:ext>
            </a:extLst>
          </p:cNvPr>
          <p:cNvSpPr>
            <a:spLocks noGrp="1" noChangeArrowheads="1"/>
          </p:cNvSpPr>
          <p:nvPr>
            <p:ph type="sldNum" sz="quarter" idx="11"/>
          </p:nvPr>
        </p:nvSpPr>
        <p:spPr/>
        <p:txBody>
          <a:bodyPr/>
          <a:lstStyle>
            <a:lvl1pPr>
              <a:defRPr/>
            </a:lvl1pPr>
          </a:lstStyle>
          <a:p>
            <a:pPr>
              <a:defRPr/>
            </a:pPr>
            <a:fld id="{B4F4463A-286B-49E3-B066-6BD0B98A914F}" type="slidenum">
              <a:rPr lang="en-US" altLang="en-US"/>
              <a:pPr>
                <a:defRPr/>
              </a:pPr>
              <a:t>‹#›</a:t>
            </a:fld>
            <a:endParaRPr lang="en-US" altLang="en-US"/>
          </a:p>
        </p:txBody>
      </p:sp>
    </p:spTree>
    <p:extLst>
      <p:ext uri="{BB962C8B-B14F-4D97-AF65-F5344CB8AC3E}">
        <p14:creationId xmlns:p14="http://schemas.microsoft.com/office/powerpoint/2010/main" val="507462196"/>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151C08C-A183-4325-9686-BC630E880C08}"/>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4E74751E-EFCD-4E13-B507-A5A9FF6BD8EF}"/>
              </a:ext>
            </a:extLst>
          </p:cNvPr>
          <p:cNvSpPr>
            <a:spLocks noGrp="1" noChangeArrowheads="1"/>
          </p:cNvSpPr>
          <p:nvPr>
            <p:ph type="sldNum" sz="quarter" idx="11"/>
          </p:nvPr>
        </p:nvSpPr>
        <p:spPr/>
        <p:txBody>
          <a:bodyPr/>
          <a:lstStyle>
            <a:lvl1pPr>
              <a:defRPr/>
            </a:lvl1pPr>
          </a:lstStyle>
          <a:p>
            <a:pPr>
              <a:defRPr/>
            </a:pPr>
            <a:fld id="{13CA7249-E385-4812-AFA9-C90C2DBB4823}" type="slidenum">
              <a:rPr lang="en-US" altLang="en-US"/>
              <a:pPr>
                <a:defRPr/>
              </a:pPr>
              <a:t>‹#›</a:t>
            </a:fld>
            <a:endParaRPr lang="en-US" altLang="en-US"/>
          </a:p>
        </p:txBody>
      </p:sp>
    </p:spTree>
    <p:extLst>
      <p:ext uri="{BB962C8B-B14F-4D97-AF65-F5344CB8AC3E}">
        <p14:creationId xmlns:p14="http://schemas.microsoft.com/office/powerpoint/2010/main" val="2922670499"/>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40128AAE-0F08-4EAE-B1A0-035BB11B8465}"/>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19C81AA5-5D93-4FAE-8CED-DD43B89D0CBE}"/>
              </a:ext>
            </a:extLst>
          </p:cNvPr>
          <p:cNvSpPr>
            <a:spLocks noGrp="1" noChangeArrowheads="1"/>
          </p:cNvSpPr>
          <p:nvPr>
            <p:ph type="sldNum" sz="quarter" idx="11"/>
          </p:nvPr>
        </p:nvSpPr>
        <p:spPr/>
        <p:txBody>
          <a:bodyPr/>
          <a:lstStyle>
            <a:lvl1pPr>
              <a:defRPr/>
            </a:lvl1pPr>
          </a:lstStyle>
          <a:p>
            <a:pPr>
              <a:defRPr/>
            </a:pPr>
            <a:fld id="{257B33B4-9884-4FE9-BA77-89EEB0173591}" type="slidenum">
              <a:rPr lang="en-US" altLang="en-US"/>
              <a:pPr>
                <a:defRPr/>
              </a:pPr>
              <a:t>‹#›</a:t>
            </a:fld>
            <a:endParaRPr lang="en-US" altLang="en-US"/>
          </a:p>
        </p:txBody>
      </p:sp>
    </p:spTree>
    <p:extLst>
      <p:ext uri="{BB962C8B-B14F-4D97-AF65-F5344CB8AC3E}">
        <p14:creationId xmlns:p14="http://schemas.microsoft.com/office/powerpoint/2010/main" val="3033377957"/>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5E73DC02-0E5B-4C84-9517-EC90B9BB5E9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E959F70F-9837-4298-8CCC-7F08194C6C20}"/>
              </a:ext>
            </a:extLst>
          </p:cNvPr>
          <p:cNvSpPr>
            <a:spLocks noGrp="1" noChangeArrowheads="1"/>
          </p:cNvSpPr>
          <p:nvPr>
            <p:ph type="sldNum" sz="quarter" idx="11"/>
          </p:nvPr>
        </p:nvSpPr>
        <p:spPr/>
        <p:txBody>
          <a:bodyPr/>
          <a:lstStyle>
            <a:lvl1pPr>
              <a:defRPr/>
            </a:lvl1pPr>
          </a:lstStyle>
          <a:p>
            <a:pPr>
              <a:defRPr/>
            </a:pPr>
            <a:fld id="{F8684C56-B133-4E2E-9883-9159C6368355}" type="slidenum">
              <a:rPr lang="en-US" altLang="en-US"/>
              <a:pPr>
                <a:defRPr/>
              </a:pPr>
              <a:t>‹#›</a:t>
            </a:fld>
            <a:endParaRPr lang="en-US" altLang="en-US"/>
          </a:p>
        </p:txBody>
      </p:sp>
    </p:spTree>
    <p:extLst>
      <p:ext uri="{BB962C8B-B14F-4D97-AF65-F5344CB8AC3E}">
        <p14:creationId xmlns:p14="http://schemas.microsoft.com/office/powerpoint/2010/main" val="3116796480"/>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EC792A3-DE40-4BB9-A45F-1D32AD5D1855}"/>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9D84E681-DF24-4DF4-9D2A-AC9E19685618}"/>
              </a:ext>
            </a:extLst>
          </p:cNvPr>
          <p:cNvSpPr>
            <a:spLocks noGrp="1" noChangeArrowheads="1"/>
          </p:cNvSpPr>
          <p:nvPr>
            <p:ph type="sldNum" sz="quarter" idx="11"/>
          </p:nvPr>
        </p:nvSpPr>
        <p:spPr/>
        <p:txBody>
          <a:bodyPr/>
          <a:lstStyle>
            <a:lvl1pPr>
              <a:defRPr/>
            </a:lvl1pPr>
          </a:lstStyle>
          <a:p>
            <a:pPr>
              <a:defRPr/>
            </a:pPr>
            <a:fld id="{CAAA7C16-061E-4CB9-A2EC-1B3ED2D486BE}" type="slidenum">
              <a:rPr lang="en-US" altLang="en-US"/>
              <a:pPr>
                <a:defRPr/>
              </a:pPr>
              <a:t>‹#›</a:t>
            </a:fld>
            <a:endParaRPr lang="en-US" altLang="en-US"/>
          </a:p>
        </p:txBody>
      </p:sp>
    </p:spTree>
    <p:extLst>
      <p:ext uri="{BB962C8B-B14F-4D97-AF65-F5344CB8AC3E}">
        <p14:creationId xmlns:p14="http://schemas.microsoft.com/office/powerpoint/2010/main" val="2578128384"/>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DB2E5E4D-1510-4859-9A8F-676E49281B34}"/>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DB08D9A-355B-4718-AEC2-CBAE67411C0F}"/>
              </a:ext>
            </a:extLst>
          </p:cNvPr>
          <p:cNvSpPr>
            <a:spLocks noGrp="1" noChangeArrowheads="1"/>
          </p:cNvSpPr>
          <p:nvPr>
            <p:ph type="sldNum" sz="quarter" idx="11"/>
          </p:nvPr>
        </p:nvSpPr>
        <p:spPr/>
        <p:txBody>
          <a:bodyPr/>
          <a:lstStyle>
            <a:lvl1pPr>
              <a:defRPr/>
            </a:lvl1pPr>
          </a:lstStyle>
          <a:p>
            <a:pPr>
              <a:defRPr/>
            </a:pPr>
            <a:fld id="{25A3BBE7-2997-4C18-AF1B-755820610A19}" type="slidenum">
              <a:rPr lang="en-US" altLang="en-US"/>
              <a:pPr>
                <a:defRPr/>
              </a:pPr>
              <a:t>‹#›</a:t>
            </a:fld>
            <a:endParaRPr lang="en-US" altLang="en-US"/>
          </a:p>
        </p:txBody>
      </p:sp>
    </p:spTree>
    <p:extLst>
      <p:ext uri="{BB962C8B-B14F-4D97-AF65-F5344CB8AC3E}">
        <p14:creationId xmlns:p14="http://schemas.microsoft.com/office/powerpoint/2010/main" val="3014393165"/>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F7D298A4-45EC-4201-8A00-0D6064470789}"/>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ro-RO"/>
          </a:p>
        </p:txBody>
      </p:sp>
      <p:sp>
        <p:nvSpPr>
          <p:cNvPr id="5" name="Line 8">
            <a:extLst>
              <a:ext uri="{FF2B5EF4-FFF2-40B4-BE49-F238E27FC236}">
                <a16:creationId xmlns:a16="http://schemas.microsoft.com/office/drawing/2014/main" id="{D66649AB-A810-4F4A-A5DE-9FFBA452E4C6}"/>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6" name="Line 10">
            <a:extLst>
              <a:ext uri="{FF2B5EF4-FFF2-40B4-BE49-F238E27FC236}">
                <a16:creationId xmlns:a16="http://schemas.microsoft.com/office/drawing/2014/main" id="{FD1DAFAA-6EA8-4576-BC4C-28F797C866D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74B73069-6ED0-4340-BE2B-619BF1B1EB1F}"/>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latin typeface="Garamond" pitchFamily="18" charset="0"/>
              </a:defRPr>
            </a:lvl1pPr>
          </a:lstStyle>
          <a:p>
            <a:pPr>
              <a:defRPr/>
            </a:pPr>
            <a:endParaRPr lang="en-US" altLang="en-US"/>
          </a:p>
        </p:txBody>
      </p:sp>
      <p:sp>
        <p:nvSpPr>
          <p:cNvPr id="8" name="Rectangle 5">
            <a:extLst>
              <a:ext uri="{FF2B5EF4-FFF2-40B4-BE49-F238E27FC236}">
                <a16:creationId xmlns:a16="http://schemas.microsoft.com/office/drawing/2014/main" id="{AB48F1BD-EAD1-4CE0-AC34-F1D659C48447}"/>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EFB34BAD-DE5E-4641-A4D8-97D7FE681A03}"/>
              </a:ext>
            </a:extLst>
          </p:cNvPr>
          <p:cNvSpPr>
            <a:spLocks noGrp="1" noChangeArrowheads="1"/>
          </p:cNvSpPr>
          <p:nvPr>
            <p:ph type="sldNum" sz="quarter" idx="12"/>
          </p:nvPr>
        </p:nvSpPr>
        <p:spPr/>
        <p:txBody>
          <a:bodyPr/>
          <a:lstStyle>
            <a:lvl1pPr>
              <a:defRPr sz="1200"/>
            </a:lvl1pPr>
          </a:lstStyle>
          <a:p>
            <a:pPr>
              <a:defRPr/>
            </a:pPr>
            <a:fld id="{3F127482-21EC-41D3-BE30-6CAF94C2C982}" type="slidenum">
              <a:rPr lang="en-US" altLang="en-US"/>
              <a:pPr>
                <a:defRPr/>
              </a:pPr>
              <a:t>‹#›</a:t>
            </a:fld>
            <a:endParaRPr lang="en-US" altLang="en-US"/>
          </a:p>
        </p:txBody>
      </p:sp>
    </p:spTree>
    <p:extLst>
      <p:ext uri="{BB962C8B-B14F-4D97-AF65-F5344CB8AC3E}">
        <p14:creationId xmlns:p14="http://schemas.microsoft.com/office/powerpoint/2010/main" val="232998737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75130837-9974-4D73-85EF-434A98235E3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EEDC66EE-BC08-40B3-B4E5-7913B3B51539}"/>
              </a:ext>
            </a:extLst>
          </p:cNvPr>
          <p:cNvSpPr>
            <a:spLocks noGrp="1" noChangeArrowheads="1"/>
          </p:cNvSpPr>
          <p:nvPr>
            <p:ph type="sldNum" sz="quarter" idx="11"/>
          </p:nvPr>
        </p:nvSpPr>
        <p:spPr>
          <a:ln/>
        </p:spPr>
        <p:txBody>
          <a:bodyPr/>
          <a:lstStyle>
            <a:lvl1pPr>
              <a:defRPr/>
            </a:lvl1pPr>
          </a:lstStyle>
          <a:p>
            <a:pPr>
              <a:defRPr/>
            </a:pPr>
            <a:fld id="{743E0F9E-3FF5-4DE2-AB63-7F500494C9E1}" type="slidenum">
              <a:rPr lang="en-US" altLang="en-US"/>
              <a:pPr>
                <a:defRPr/>
              </a:pPr>
              <a:t>‹#›</a:t>
            </a:fld>
            <a:endParaRPr lang="en-US" altLang="en-US"/>
          </a:p>
        </p:txBody>
      </p:sp>
    </p:spTree>
    <p:extLst>
      <p:ext uri="{BB962C8B-B14F-4D97-AF65-F5344CB8AC3E}">
        <p14:creationId xmlns:p14="http://schemas.microsoft.com/office/powerpoint/2010/main" val="1192180826"/>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3AAC8F4-655A-4F03-BBA1-DE130427066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1E9E8FBA-C121-4E0B-8BE6-71F9A673A41F}"/>
              </a:ext>
            </a:extLst>
          </p:cNvPr>
          <p:cNvSpPr>
            <a:spLocks noGrp="1" noChangeArrowheads="1"/>
          </p:cNvSpPr>
          <p:nvPr>
            <p:ph type="sldNum" sz="quarter" idx="11"/>
          </p:nvPr>
        </p:nvSpPr>
        <p:spPr>
          <a:ln/>
        </p:spPr>
        <p:txBody>
          <a:bodyPr/>
          <a:lstStyle>
            <a:lvl1pPr>
              <a:defRPr/>
            </a:lvl1pPr>
          </a:lstStyle>
          <a:p>
            <a:pPr>
              <a:defRPr/>
            </a:pPr>
            <a:fld id="{61CA6240-9FEE-495C-8A8F-9EFAB697C453}" type="slidenum">
              <a:rPr lang="en-US" altLang="en-US"/>
              <a:pPr>
                <a:defRPr/>
              </a:pPr>
              <a:t>‹#›</a:t>
            </a:fld>
            <a:endParaRPr lang="en-US" altLang="en-US"/>
          </a:p>
        </p:txBody>
      </p:sp>
    </p:spTree>
    <p:extLst>
      <p:ext uri="{BB962C8B-B14F-4D97-AF65-F5344CB8AC3E}">
        <p14:creationId xmlns:p14="http://schemas.microsoft.com/office/powerpoint/2010/main" val="2766385899"/>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4A49D8FE-F889-4212-8DA8-7D6C3B1EC341}"/>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30F7AEE5-C106-4A30-A1D8-C5674AC04D4F}"/>
              </a:ext>
            </a:extLst>
          </p:cNvPr>
          <p:cNvSpPr>
            <a:spLocks noGrp="1" noChangeArrowheads="1"/>
          </p:cNvSpPr>
          <p:nvPr>
            <p:ph type="sldNum" sz="quarter" idx="11"/>
          </p:nvPr>
        </p:nvSpPr>
        <p:spPr>
          <a:ln/>
        </p:spPr>
        <p:txBody>
          <a:bodyPr/>
          <a:lstStyle>
            <a:lvl1pPr>
              <a:defRPr/>
            </a:lvl1pPr>
          </a:lstStyle>
          <a:p>
            <a:pPr>
              <a:defRPr/>
            </a:pPr>
            <a:fld id="{B2BD13EF-1E19-421C-8F81-B77446682D6A}" type="slidenum">
              <a:rPr lang="en-US" altLang="en-US"/>
              <a:pPr>
                <a:defRPr/>
              </a:pPr>
              <a:t>‹#›</a:t>
            </a:fld>
            <a:endParaRPr lang="en-US" altLang="en-US"/>
          </a:p>
        </p:txBody>
      </p:sp>
    </p:spTree>
    <p:extLst>
      <p:ext uri="{BB962C8B-B14F-4D97-AF65-F5344CB8AC3E}">
        <p14:creationId xmlns:p14="http://schemas.microsoft.com/office/powerpoint/2010/main" val="1480913186"/>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0F401093-01A1-48D3-9394-784B5C756A1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F939151E-42A8-4707-885E-2DECFD037D4C}"/>
              </a:ext>
            </a:extLst>
          </p:cNvPr>
          <p:cNvSpPr>
            <a:spLocks noGrp="1" noChangeArrowheads="1"/>
          </p:cNvSpPr>
          <p:nvPr>
            <p:ph type="sldNum" sz="quarter" idx="11"/>
          </p:nvPr>
        </p:nvSpPr>
        <p:spPr>
          <a:ln/>
        </p:spPr>
        <p:txBody>
          <a:bodyPr/>
          <a:lstStyle>
            <a:lvl1pPr>
              <a:defRPr/>
            </a:lvl1pPr>
          </a:lstStyle>
          <a:p>
            <a:pPr>
              <a:defRPr/>
            </a:pPr>
            <a:fld id="{FE25EE6A-066B-4BA1-B99A-0C590939887B}" type="slidenum">
              <a:rPr lang="en-US" altLang="en-US"/>
              <a:pPr>
                <a:defRPr/>
              </a:pPr>
              <a:t>‹#›</a:t>
            </a:fld>
            <a:endParaRPr lang="en-US" altLang="en-US"/>
          </a:p>
        </p:txBody>
      </p:sp>
    </p:spTree>
    <p:extLst>
      <p:ext uri="{BB962C8B-B14F-4D97-AF65-F5344CB8AC3E}">
        <p14:creationId xmlns:p14="http://schemas.microsoft.com/office/powerpoint/2010/main" val="1877912241"/>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C2DC39E0-5E5F-4C3D-9B5B-99380E3E4F33}"/>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0E5AF3F7-BF22-4D35-9A7B-38494EAE6ADD}"/>
              </a:ext>
            </a:extLst>
          </p:cNvPr>
          <p:cNvSpPr>
            <a:spLocks noGrp="1" noChangeArrowheads="1"/>
          </p:cNvSpPr>
          <p:nvPr>
            <p:ph type="sldNum" sz="quarter" idx="11"/>
          </p:nvPr>
        </p:nvSpPr>
        <p:spPr>
          <a:ln/>
        </p:spPr>
        <p:txBody>
          <a:bodyPr/>
          <a:lstStyle>
            <a:lvl1pPr>
              <a:defRPr/>
            </a:lvl1pPr>
          </a:lstStyle>
          <a:p>
            <a:pPr>
              <a:defRPr/>
            </a:pPr>
            <a:fld id="{DEA4683A-BAB3-4EAA-B6F3-95D09C1CC697}" type="slidenum">
              <a:rPr lang="en-US" altLang="en-US"/>
              <a:pPr>
                <a:defRPr/>
              </a:pPr>
              <a:t>‹#›</a:t>
            </a:fld>
            <a:endParaRPr lang="en-US" altLang="en-US"/>
          </a:p>
        </p:txBody>
      </p:sp>
    </p:spTree>
    <p:extLst>
      <p:ext uri="{BB962C8B-B14F-4D97-AF65-F5344CB8AC3E}">
        <p14:creationId xmlns:p14="http://schemas.microsoft.com/office/powerpoint/2010/main" val="3567153429"/>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B808F70-C299-484B-BD48-220FC92E68E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CB74EA94-EDC0-442C-B649-C02921800A7D}"/>
              </a:ext>
            </a:extLst>
          </p:cNvPr>
          <p:cNvSpPr>
            <a:spLocks noGrp="1" noChangeArrowheads="1"/>
          </p:cNvSpPr>
          <p:nvPr>
            <p:ph type="sldNum" sz="quarter" idx="11"/>
          </p:nvPr>
        </p:nvSpPr>
        <p:spPr>
          <a:ln/>
        </p:spPr>
        <p:txBody>
          <a:bodyPr/>
          <a:lstStyle>
            <a:lvl1pPr>
              <a:defRPr/>
            </a:lvl1pPr>
          </a:lstStyle>
          <a:p>
            <a:pPr>
              <a:defRPr/>
            </a:pPr>
            <a:fld id="{0A801A1D-A994-430D-B1F4-9B09FFB39CBB}" type="slidenum">
              <a:rPr lang="en-US" altLang="en-US"/>
              <a:pPr>
                <a:defRPr/>
              </a:pPr>
              <a:t>‹#›</a:t>
            </a:fld>
            <a:endParaRPr lang="en-US" altLang="en-US"/>
          </a:p>
        </p:txBody>
      </p:sp>
    </p:spTree>
    <p:extLst>
      <p:ext uri="{BB962C8B-B14F-4D97-AF65-F5344CB8AC3E}">
        <p14:creationId xmlns:p14="http://schemas.microsoft.com/office/powerpoint/2010/main" val="2887954357"/>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914DB6D6-CBB4-4081-BCBA-9A6A2C55CAD8}"/>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90DC4FA9-2064-449D-8E4A-566B599F8403}"/>
              </a:ext>
            </a:extLst>
          </p:cNvPr>
          <p:cNvSpPr>
            <a:spLocks noGrp="1" noChangeArrowheads="1"/>
          </p:cNvSpPr>
          <p:nvPr>
            <p:ph type="sldNum" sz="quarter" idx="11"/>
          </p:nvPr>
        </p:nvSpPr>
        <p:spPr>
          <a:ln/>
        </p:spPr>
        <p:txBody>
          <a:bodyPr/>
          <a:lstStyle>
            <a:lvl1pPr>
              <a:defRPr/>
            </a:lvl1pPr>
          </a:lstStyle>
          <a:p>
            <a:pPr>
              <a:defRPr/>
            </a:pPr>
            <a:fld id="{42990CF2-A834-45DB-AAD5-ADB9EE7848C8}" type="slidenum">
              <a:rPr lang="en-US" altLang="en-US"/>
              <a:pPr>
                <a:defRPr/>
              </a:pPr>
              <a:t>‹#›</a:t>
            </a:fld>
            <a:endParaRPr lang="en-US" altLang="en-US"/>
          </a:p>
        </p:txBody>
      </p:sp>
    </p:spTree>
    <p:extLst>
      <p:ext uri="{BB962C8B-B14F-4D97-AF65-F5344CB8AC3E}">
        <p14:creationId xmlns:p14="http://schemas.microsoft.com/office/powerpoint/2010/main" val="2147896251"/>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AFCEC317-E4E6-4B32-83D7-E8914D14645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6E7D3DAA-C46D-469D-B3C6-2AF9B7A82326}"/>
              </a:ext>
            </a:extLst>
          </p:cNvPr>
          <p:cNvSpPr>
            <a:spLocks noGrp="1" noChangeArrowheads="1"/>
          </p:cNvSpPr>
          <p:nvPr>
            <p:ph type="sldNum" sz="quarter" idx="11"/>
          </p:nvPr>
        </p:nvSpPr>
        <p:spPr>
          <a:ln/>
        </p:spPr>
        <p:txBody>
          <a:bodyPr/>
          <a:lstStyle>
            <a:lvl1pPr>
              <a:defRPr/>
            </a:lvl1pPr>
          </a:lstStyle>
          <a:p>
            <a:pPr>
              <a:defRPr/>
            </a:pPr>
            <a:fld id="{85D58520-545D-4866-91DC-D97B40829AF7}" type="slidenum">
              <a:rPr lang="en-US" altLang="en-US"/>
              <a:pPr>
                <a:defRPr/>
              </a:pPr>
              <a:t>‹#›</a:t>
            </a:fld>
            <a:endParaRPr lang="en-US" altLang="en-US"/>
          </a:p>
        </p:txBody>
      </p:sp>
    </p:spTree>
    <p:extLst>
      <p:ext uri="{BB962C8B-B14F-4D97-AF65-F5344CB8AC3E}">
        <p14:creationId xmlns:p14="http://schemas.microsoft.com/office/powerpoint/2010/main" val="3450222664"/>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A4241883-6F06-4D9E-821F-4BC5AE13095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D235C45C-4D82-497B-A236-43F2BB9ED381}"/>
              </a:ext>
            </a:extLst>
          </p:cNvPr>
          <p:cNvSpPr>
            <a:spLocks noGrp="1" noChangeArrowheads="1"/>
          </p:cNvSpPr>
          <p:nvPr>
            <p:ph type="sldNum" sz="quarter" idx="11"/>
          </p:nvPr>
        </p:nvSpPr>
        <p:spPr>
          <a:ln/>
        </p:spPr>
        <p:txBody>
          <a:bodyPr/>
          <a:lstStyle>
            <a:lvl1pPr>
              <a:defRPr/>
            </a:lvl1pPr>
          </a:lstStyle>
          <a:p>
            <a:pPr>
              <a:defRPr/>
            </a:pPr>
            <a:fld id="{51F04C4D-8AC9-4D61-81E0-68B0EF5E79E6}" type="slidenum">
              <a:rPr lang="en-US" altLang="en-US"/>
              <a:pPr>
                <a:defRPr/>
              </a:pPr>
              <a:t>‹#›</a:t>
            </a:fld>
            <a:endParaRPr lang="en-US" altLang="en-US"/>
          </a:p>
        </p:txBody>
      </p:sp>
    </p:spTree>
    <p:extLst>
      <p:ext uri="{BB962C8B-B14F-4D97-AF65-F5344CB8AC3E}">
        <p14:creationId xmlns:p14="http://schemas.microsoft.com/office/powerpoint/2010/main" val="1770875771"/>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533537E-CD1B-4900-9F4E-2D3F3DFB091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3E55B2E2-E799-40EB-8599-A8CB8B909019}"/>
              </a:ext>
            </a:extLst>
          </p:cNvPr>
          <p:cNvSpPr>
            <a:spLocks noGrp="1" noChangeArrowheads="1"/>
          </p:cNvSpPr>
          <p:nvPr>
            <p:ph type="sldNum" sz="quarter" idx="11"/>
          </p:nvPr>
        </p:nvSpPr>
        <p:spPr>
          <a:ln/>
        </p:spPr>
        <p:txBody>
          <a:bodyPr/>
          <a:lstStyle>
            <a:lvl1pPr>
              <a:defRPr/>
            </a:lvl1pPr>
          </a:lstStyle>
          <a:p>
            <a:pPr>
              <a:defRPr/>
            </a:pPr>
            <a:fld id="{5FA586A0-E13B-4E5A-A04E-5080BCDEAE98}" type="slidenum">
              <a:rPr lang="en-US" altLang="en-US"/>
              <a:pPr>
                <a:defRPr/>
              </a:pPr>
              <a:t>‹#›</a:t>
            </a:fld>
            <a:endParaRPr lang="en-US" altLang="en-US"/>
          </a:p>
        </p:txBody>
      </p:sp>
    </p:spTree>
    <p:extLst>
      <p:ext uri="{BB962C8B-B14F-4D97-AF65-F5344CB8AC3E}">
        <p14:creationId xmlns:p14="http://schemas.microsoft.com/office/powerpoint/2010/main" val="2595113892"/>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5303F04-4942-4001-BF55-DD23FBA03CF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C858C94D-6806-47D6-8C13-7649560AC448}"/>
              </a:ext>
            </a:extLst>
          </p:cNvPr>
          <p:cNvSpPr>
            <a:spLocks noGrp="1" noChangeArrowheads="1"/>
          </p:cNvSpPr>
          <p:nvPr>
            <p:ph type="sldNum" sz="quarter" idx="11"/>
          </p:nvPr>
        </p:nvSpPr>
        <p:spPr>
          <a:ln/>
        </p:spPr>
        <p:txBody>
          <a:bodyPr/>
          <a:lstStyle>
            <a:lvl1pPr>
              <a:defRPr/>
            </a:lvl1pPr>
          </a:lstStyle>
          <a:p>
            <a:pPr>
              <a:defRPr/>
            </a:pPr>
            <a:fld id="{63B43074-4C29-48D7-98BA-9B7889287BD7}" type="slidenum">
              <a:rPr lang="en-US" altLang="en-US"/>
              <a:pPr>
                <a:defRPr/>
              </a:pPr>
              <a:t>‹#›</a:t>
            </a:fld>
            <a:endParaRPr lang="en-US" altLang="en-US"/>
          </a:p>
        </p:txBody>
      </p:sp>
    </p:spTree>
    <p:extLst>
      <p:ext uri="{BB962C8B-B14F-4D97-AF65-F5344CB8AC3E}">
        <p14:creationId xmlns:p14="http://schemas.microsoft.com/office/powerpoint/2010/main" val="375597257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B2D9EB76-367B-4FC2-8AC0-B0A0A6D4316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50BCAE4D-45A7-4535-B662-F9B4611E924B}"/>
              </a:ext>
            </a:extLst>
          </p:cNvPr>
          <p:cNvSpPr>
            <a:spLocks noGrp="1" noChangeArrowheads="1"/>
          </p:cNvSpPr>
          <p:nvPr>
            <p:ph type="sldNum" sz="quarter" idx="11"/>
          </p:nvPr>
        </p:nvSpPr>
        <p:spPr>
          <a:ln/>
        </p:spPr>
        <p:txBody>
          <a:bodyPr/>
          <a:lstStyle>
            <a:lvl1pPr>
              <a:defRPr/>
            </a:lvl1pPr>
          </a:lstStyle>
          <a:p>
            <a:pPr>
              <a:defRPr/>
            </a:pPr>
            <a:fld id="{1A540893-EF2A-467E-BF70-DB27A1A0A53F}" type="slidenum">
              <a:rPr lang="en-US" altLang="en-US"/>
              <a:pPr>
                <a:defRPr/>
              </a:pPr>
              <a:t>‹#›</a:t>
            </a:fld>
            <a:endParaRPr lang="en-US" altLang="en-US"/>
          </a:p>
        </p:txBody>
      </p:sp>
    </p:spTree>
    <p:extLst>
      <p:ext uri="{BB962C8B-B14F-4D97-AF65-F5344CB8AC3E}">
        <p14:creationId xmlns:p14="http://schemas.microsoft.com/office/powerpoint/2010/main" val="2595063147"/>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a:extLst>
              <a:ext uri="{FF2B5EF4-FFF2-40B4-BE49-F238E27FC236}">
                <a16:creationId xmlns:a16="http://schemas.microsoft.com/office/drawing/2014/main" id="{1320C8EA-C09E-423C-BF8B-637CE6C1FAA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a:extLst>
              <a:ext uri="{FF2B5EF4-FFF2-40B4-BE49-F238E27FC236}">
                <a16:creationId xmlns:a16="http://schemas.microsoft.com/office/drawing/2014/main" id="{1A8B44C9-AFA4-47AE-BFE6-262472ACE80A}"/>
              </a:ext>
            </a:extLst>
          </p:cNvPr>
          <p:cNvSpPr>
            <a:spLocks noGrp="1" noChangeArrowheads="1"/>
          </p:cNvSpPr>
          <p:nvPr>
            <p:ph type="ftr" sz="quarter" idx="10"/>
          </p:nvPr>
        </p:nvSpPr>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0D48566C-9D0D-4A9C-A0DD-786D0E5704D1}"/>
              </a:ext>
            </a:extLst>
          </p:cNvPr>
          <p:cNvSpPr>
            <a:spLocks noGrp="1" noChangeArrowheads="1"/>
          </p:cNvSpPr>
          <p:nvPr>
            <p:ph type="sldNum" sz="quarter" idx="11"/>
          </p:nvPr>
        </p:nvSpPr>
        <p:spPr/>
        <p:txBody>
          <a:bodyPr/>
          <a:lstStyle>
            <a:lvl1pPr>
              <a:defRPr/>
            </a:lvl1pPr>
          </a:lstStyle>
          <a:p>
            <a:pPr>
              <a:defRPr/>
            </a:pPr>
            <a:fld id="{149A3170-9A71-42EC-BCAF-AD2D34F70380}" type="slidenum">
              <a:rPr lang="en-US" altLang="en-US"/>
              <a:pPr>
                <a:defRPr/>
              </a:pPr>
              <a:t>‹#›</a:t>
            </a:fld>
            <a:endParaRPr lang="en-US" altLang="en-US"/>
          </a:p>
        </p:txBody>
      </p:sp>
    </p:spTree>
    <p:extLst>
      <p:ext uri="{BB962C8B-B14F-4D97-AF65-F5344CB8AC3E}">
        <p14:creationId xmlns:p14="http://schemas.microsoft.com/office/powerpoint/2010/main" val="2936690872"/>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A0729A7-DA94-40E8-AFEA-D69F5DAC9E81}"/>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44F552DD-5767-453A-8590-E573FBA9FC63}"/>
              </a:ext>
            </a:extLst>
          </p:cNvPr>
          <p:cNvSpPr>
            <a:spLocks noGrp="1" noChangeArrowheads="1"/>
          </p:cNvSpPr>
          <p:nvPr>
            <p:ph type="sldNum" sz="quarter" idx="11"/>
          </p:nvPr>
        </p:nvSpPr>
        <p:spPr>
          <a:ln/>
        </p:spPr>
        <p:txBody>
          <a:bodyPr/>
          <a:lstStyle>
            <a:lvl1pPr>
              <a:defRPr/>
            </a:lvl1pPr>
          </a:lstStyle>
          <a:p>
            <a:pPr>
              <a:defRPr/>
            </a:pPr>
            <a:fld id="{445E79EF-E277-40BF-A18D-585CEBE46DEE}" type="slidenum">
              <a:rPr lang="en-US" altLang="en-US"/>
              <a:pPr>
                <a:defRPr/>
              </a:pPr>
              <a:t>‹#›</a:t>
            </a:fld>
            <a:endParaRPr lang="en-US" altLang="en-US"/>
          </a:p>
        </p:txBody>
      </p:sp>
    </p:spTree>
    <p:extLst>
      <p:ext uri="{BB962C8B-B14F-4D97-AF65-F5344CB8AC3E}">
        <p14:creationId xmlns:p14="http://schemas.microsoft.com/office/powerpoint/2010/main" val="2777045642"/>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313A2AB2-8EAE-48B2-B5BF-CE13348CA4CD}"/>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DF597696-559B-4F3C-92B1-5BD925EE8567}"/>
              </a:ext>
            </a:extLst>
          </p:cNvPr>
          <p:cNvSpPr>
            <a:spLocks noGrp="1" noChangeArrowheads="1"/>
          </p:cNvSpPr>
          <p:nvPr>
            <p:ph type="sldNum" sz="quarter" idx="11"/>
          </p:nvPr>
        </p:nvSpPr>
        <p:spPr>
          <a:ln/>
        </p:spPr>
        <p:txBody>
          <a:bodyPr/>
          <a:lstStyle>
            <a:lvl1pPr>
              <a:defRPr/>
            </a:lvl1pPr>
          </a:lstStyle>
          <a:p>
            <a:pPr>
              <a:defRPr/>
            </a:pPr>
            <a:fld id="{22EF7D96-9A79-4C25-9868-EA75635CABF5}" type="slidenum">
              <a:rPr lang="en-US" altLang="en-US"/>
              <a:pPr>
                <a:defRPr/>
              </a:pPr>
              <a:t>‹#›</a:t>
            </a:fld>
            <a:endParaRPr lang="en-US" altLang="en-US"/>
          </a:p>
        </p:txBody>
      </p:sp>
    </p:spTree>
    <p:extLst>
      <p:ext uri="{BB962C8B-B14F-4D97-AF65-F5344CB8AC3E}">
        <p14:creationId xmlns:p14="http://schemas.microsoft.com/office/powerpoint/2010/main" val="3839795894"/>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51C232EB-A51E-4F25-890C-8D08CD19DDA2}"/>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F1EEC9B6-A9A1-40E0-8D13-41538CCE1C93}"/>
              </a:ext>
            </a:extLst>
          </p:cNvPr>
          <p:cNvSpPr>
            <a:spLocks noGrp="1" noChangeArrowheads="1"/>
          </p:cNvSpPr>
          <p:nvPr>
            <p:ph type="sldNum" sz="quarter" idx="11"/>
          </p:nvPr>
        </p:nvSpPr>
        <p:spPr>
          <a:ln/>
        </p:spPr>
        <p:txBody>
          <a:bodyPr/>
          <a:lstStyle>
            <a:lvl1pPr>
              <a:defRPr/>
            </a:lvl1pPr>
          </a:lstStyle>
          <a:p>
            <a:pPr>
              <a:defRPr/>
            </a:pPr>
            <a:fld id="{2A24BCF0-FF18-4963-B527-7E5B732AE752}" type="slidenum">
              <a:rPr lang="en-US" altLang="en-US"/>
              <a:pPr>
                <a:defRPr/>
              </a:pPr>
              <a:t>‹#›</a:t>
            </a:fld>
            <a:endParaRPr lang="en-US" altLang="en-US"/>
          </a:p>
        </p:txBody>
      </p:sp>
    </p:spTree>
    <p:extLst>
      <p:ext uri="{BB962C8B-B14F-4D97-AF65-F5344CB8AC3E}">
        <p14:creationId xmlns:p14="http://schemas.microsoft.com/office/powerpoint/2010/main" val="2627875464"/>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C92C1379-994B-4664-8ADC-68D4BEF0AABA}"/>
              </a:ext>
            </a:extLst>
          </p:cNvPr>
          <p:cNvSpPr>
            <a:spLocks noGrp="1" noChangeArrowheads="1"/>
          </p:cNvSpPr>
          <p:nvPr>
            <p:ph type="ftr" sz="quarter" idx="10"/>
          </p:nvPr>
        </p:nvSpPr>
        <p:spPr>
          <a:ln/>
        </p:spPr>
        <p:txBody>
          <a:bodyPr/>
          <a:lstStyle>
            <a:lvl1pPr>
              <a:defRPr/>
            </a:lvl1pPr>
          </a:lstStyle>
          <a:p>
            <a:pPr>
              <a:defRPr/>
            </a:pPr>
            <a:endParaRPr lang="en-US"/>
          </a:p>
        </p:txBody>
      </p:sp>
      <p:sp>
        <p:nvSpPr>
          <p:cNvPr id="8" name="Rectangle 1030">
            <a:extLst>
              <a:ext uri="{FF2B5EF4-FFF2-40B4-BE49-F238E27FC236}">
                <a16:creationId xmlns:a16="http://schemas.microsoft.com/office/drawing/2014/main" id="{526A6796-EAC7-4E36-B85C-BCAE2C59E5C0}"/>
              </a:ext>
            </a:extLst>
          </p:cNvPr>
          <p:cNvSpPr>
            <a:spLocks noGrp="1" noChangeArrowheads="1"/>
          </p:cNvSpPr>
          <p:nvPr>
            <p:ph type="sldNum" sz="quarter" idx="11"/>
          </p:nvPr>
        </p:nvSpPr>
        <p:spPr>
          <a:ln/>
        </p:spPr>
        <p:txBody>
          <a:bodyPr/>
          <a:lstStyle>
            <a:lvl1pPr>
              <a:defRPr/>
            </a:lvl1pPr>
          </a:lstStyle>
          <a:p>
            <a:pPr>
              <a:defRPr/>
            </a:pPr>
            <a:fld id="{3452FBF0-DE9E-413B-ACBF-AB15CB438A70}" type="slidenum">
              <a:rPr lang="en-US" altLang="en-US"/>
              <a:pPr>
                <a:defRPr/>
              </a:pPr>
              <a:t>‹#›</a:t>
            </a:fld>
            <a:endParaRPr lang="en-US" altLang="en-US"/>
          </a:p>
        </p:txBody>
      </p:sp>
    </p:spTree>
    <p:extLst>
      <p:ext uri="{BB962C8B-B14F-4D97-AF65-F5344CB8AC3E}">
        <p14:creationId xmlns:p14="http://schemas.microsoft.com/office/powerpoint/2010/main" val="1375534335"/>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35294890-869D-417C-8C01-34ED7601C1C1}"/>
              </a:ext>
            </a:extLst>
          </p:cNvPr>
          <p:cNvSpPr>
            <a:spLocks noGrp="1" noChangeArrowheads="1"/>
          </p:cNvSpPr>
          <p:nvPr>
            <p:ph type="ftr" sz="quarter" idx="10"/>
          </p:nvPr>
        </p:nvSpPr>
        <p:spPr>
          <a:ln/>
        </p:spPr>
        <p:txBody>
          <a:bodyPr/>
          <a:lstStyle>
            <a:lvl1pPr>
              <a:defRPr/>
            </a:lvl1pPr>
          </a:lstStyle>
          <a:p>
            <a:pPr>
              <a:defRPr/>
            </a:pPr>
            <a:endParaRPr lang="en-US"/>
          </a:p>
        </p:txBody>
      </p:sp>
      <p:sp>
        <p:nvSpPr>
          <p:cNvPr id="4" name="Rectangle 1030">
            <a:extLst>
              <a:ext uri="{FF2B5EF4-FFF2-40B4-BE49-F238E27FC236}">
                <a16:creationId xmlns:a16="http://schemas.microsoft.com/office/drawing/2014/main" id="{F81228C1-544D-468E-A461-99B24FC053A9}"/>
              </a:ext>
            </a:extLst>
          </p:cNvPr>
          <p:cNvSpPr>
            <a:spLocks noGrp="1" noChangeArrowheads="1"/>
          </p:cNvSpPr>
          <p:nvPr>
            <p:ph type="sldNum" sz="quarter" idx="11"/>
          </p:nvPr>
        </p:nvSpPr>
        <p:spPr>
          <a:ln/>
        </p:spPr>
        <p:txBody>
          <a:bodyPr/>
          <a:lstStyle>
            <a:lvl1pPr>
              <a:defRPr/>
            </a:lvl1pPr>
          </a:lstStyle>
          <a:p>
            <a:pPr>
              <a:defRPr/>
            </a:pPr>
            <a:fld id="{FFB9BDCA-DA87-4F8D-8D13-80464510EE7A}" type="slidenum">
              <a:rPr lang="en-US" altLang="en-US"/>
              <a:pPr>
                <a:defRPr/>
              </a:pPr>
              <a:t>‹#›</a:t>
            </a:fld>
            <a:endParaRPr lang="en-US" altLang="en-US"/>
          </a:p>
        </p:txBody>
      </p:sp>
    </p:spTree>
    <p:extLst>
      <p:ext uri="{BB962C8B-B14F-4D97-AF65-F5344CB8AC3E}">
        <p14:creationId xmlns:p14="http://schemas.microsoft.com/office/powerpoint/2010/main" val="1127256843"/>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831B87C-8162-4D32-B027-26CE2DFC1350}"/>
              </a:ext>
            </a:extLst>
          </p:cNvPr>
          <p:cNvSpPr>
            <a:spLocks noGrp="1" noChangeArrowheads="1"/>
          </p:cNvSpPr>
          <p:nvPr>
            <p:ph type="ftr" sz="quarter" idx="10"/>
          </p:nvPr>
        </p:nvSpPr>
        <p:spPr>
          <a:ln/>
        </p:spPr>
        <p:txBody>
          <a:bodyPr/>
          <a:lstStyle>
            <a:lvl1pPr>
              <a:defRPr/>
            </a:lvl1pPr>
          </a:lstStyle>
          <a:p>
            <a:pPr>
              <a:defRPr/>
            </a:pPr>
            <a:endParaRPr lang="en-US"/>
          </a:p>
        </p:txBody>
      </p:sp>
      <p:sp>
        <p:nvSpPr>
          <p:cNvPr id="3" name="Rectangle 1030">
            <a:extLst>
              <a:ext uri="{FF2B5EF4-FFF2-40B4-BE49-F238E27FC236}">
                <a16:creationId xmlns:a16="http://schemas.microsoft.com/office/drawing/2014/main" id="{70D26F85-EA5B-4437-974D-95A290C9E5A8}"/>
              </a:ext>
            </a:extLst>
          </p:cNvPr>
          <p:cNvSpPr>
            <a:spLocks noGrp="1" noChangeArrowheads="1"/>
          </p:cNvSpPr>
          <p:nvPr>
            <p:ph type="sldNum" sz="quarter" idx="11"/>
          </p:nvPr>
        </p:nvSpPr>
        <p:spPr>
          <a:ln/>
        </p:spPr>
        <p:txBody>
          <a:bodyPr/>
          <a:lstStyle>
            <a:lvl1pPr>
              <a:defRPr/>
            </a:lvl1pPr>
          </a:lstStyle>
          <a:p>
            <a:pPr>
              <a:defRPr/>
            </a:pPr>
            <a:fld id="{1E2C37FC-4B42-4CBC-8C55-CA3C6D404A5C}" type="slidenum">
              <a:rPr lang="en-US" altLang="en-US"/>
              <a:pPr>
                <a:defRPr/>
              </a:pPr>
              <a:t>‹#›</a:t>
            </a:fld>
            <a:endParaRPr lang="en-US" altLang="en-US"/>
          </a:p>
        </p:txBody>
      </p:sp>
    </p:spTree>
    <p:extLst>
      <p:ext uri="{BB962C8B-B14F-4D97-AF65-F5344CB8AC3E}">
        <p14:creationId xmlns:p14="http://schemas.microsoft.com/office/powerpoint/2010/main" val="920202658"/>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628453D5-6FBD-4BDA-A576-410BEB21BAC6}"/>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C32800CC-307E-4D52-8A91-3416F048C278}"/>
              </a:ext>
            </a:extLst>
          </p:cNvPr>
          <p:cNvSpPr>
            <a:spLocks noGrp="1" noChangeArrowheads="1"/>
          </p:cNvSpPr>
          <p:nvPr>
            <p:ph type="sldNum" sz="quarter" idx="11"/>
          </p:nvPr>
        </p:nvSpPr>
        <p:spPr>
          <a:ln/>
        </p:spPr>
        <p:txBody>
          <a:bodyPr/>
          <a:lstStyle>
            <a:lvl1pPr>
              <a:defRPr/>
            </a:lvl1pPr>
          </a:lstStyle>
          <a:p>
            <a:pPr>
              <a:defRPr/>
            </a:pPr>
            <a:fld id="{67DC966C-60D2-4D6A-9479-F2E4559E6EE5}" type="slidenum">
              <a:rPr lang="en-US" altLang="en-US"/>
              <a:pPr>
                <a:defRPr/>
              </a:pPr>
              <a:t>‹#›</a:t>
            </a:fld>
            <a:endParaRPr lang="en-US" altLang="en-US"/>
          </a:p>
        </p:txBody>
      </p:sp>
    </p:spTree>
    <p:extLst>
      <p:ext uri="{BB962C8B-B14F-4D97-AF65-F5344CB8AC3E}">
        <p14:creationId xmlns:p14="http://schemas.microsoft.com/office/powerpoint/2010/main" val="497395205"/>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1C808922-0666-4C79-BCD6-5B707212D929}"/>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3BBFA62F-F77D-4ABF-9662-613B373F6239}"/>
              </a:ext>
            </a:extLst>
          </p:cNvPr>
          <p:cNvSpPr>
            <a:spLocks noGrp="1" noChangeArrowheads="1"/>
          </p:cNvSpPr>
          <p:nvPr>
            <p:ph type="sldNum" sz="quarter" idx="11"/>
          </p:nvPr>
        </p:nvSpPr>
        <p:spPr>
          <a:ln/>
        </p:spPr>
        <p:txBody>
          <a:bodyPr/>
          <a:lstStyle>
            <a:lvl1pPr>
              <a:defRPr/>
            </a:lvl1pPr>
          </a:lstStyle>
          <a:p>
            <a:pPr>
              <a:defRPr/>
            </a:pPr>
            <a:fld id="{8B057239-4CAC-49C7-863A-6720A28A6D96}" type="slidenum">
              <a:rPr lang="en-US" altLang="en-US"/>
              <a:pPr>
                <a:defRPr/>
              </a:pPr>
              <a:t>‹#›</a:t>
            </a:fld>
            <a:endParaRPr lang="en-US" altLang="en-US"/>
          </a:p>
        </p:txBody>
      </p:sp>
    </p:spTree>
    <p:extLst>
      <p:ext uri="{BB962C8B-B14F-4D97-AF65-F5344CB8AC3E}">
        <p14:creationId xmlns:p14="http://schemas.microsoft.com/office/powerpoint/2010/main" val="171896108"/>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9D72E4F9-3B89-41BF-8E72-2DA5B14AF15B}"/>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5AD38A80-461E-4EB9-8755-10C3C6FA342B}"/>
              </a:ext>
            </a:extLst>
          </p:cNvPr>
          <p:cNvSpPr>
            <a:spLocks noGrp="1" noChangeArrowheads="1"/>
          </p:cNvSpPr>
          <p:nvPr>
            <p:ph type="sldNum" sz="quarter" idx="11"/>
          </p:nvPr>
        </p:nvSpPr>
        <p:spPr>
          <a:ln/>
        </p:spPr>
        <p:txBody>
          <a:bodyPr/>
          <a:lstStyle>
            <a:lvl1pPr>
              <a:defRPr/>
            </a:lvl1pPr>
          </a:lstStyle>
          <a:p>
            <a:pPr>
              <a:defRPr/>
            </a:pPr>
            <a:fld id="{A8C29ABF-AE6B-409C-9AAC-0D438BC1BA90}" type="slidenum">
              <a:rPr lang="en-US" altLang="en-US"/>
              <a:pPr>
                <a:defRPr/>
              </a:pPr>
              <a:t>‹#›</a:t>
            </a:fld>
            <a:endParaRPr lang="en-US" altLang="en-US"/>
          </a:p>
        </p:txBody>
      </p:sp>
    </p:spTree>
    <p:extLst>
      <p:ext uri="{BB962C8B-B14F-4D97-AF65-F5344CB8AC3E}">
        <p14:creationId xmlns:p14="http://schemas.microsoft.com/office/powerpoint/2010/main" val="266220351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1DAEA9E7-FA73-48DE-AEF3-62275E2A041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C3534A6D-02A0-42AA-8035-BEC048E15333}"/>
              </a:ext>
            </a:extLst>
          </p:cNvPr>
          <p:cNvSpPr>
            <a:spLocks noGrp="1" noChangeArrowheads="1"/>
          </p:cNvSpPr>
          <p:nvPr>
            <p:ph type="sldNum" sz="quarter" idx="11"/>
          </p:nvPr>
        </p:nvSpPr>
        <p:spPr>
          <a:ln/>
        </p:spPr>
        <p:txBody>
          <a:bodyPr/>
          <a:lstStyle>
            <a:lvl1pPr>
              <a:defRPr/>
            </a:lvl1pPr>
          </a:lstStyle>
          <a:p>
            <a:pPr>
              <a:defRPr/>
            </a:pPr>
            <a:fld id="{D8CE10F9-8A15-4BC8-8B5E-99F13839EEB2}" type="slidenum">
              <a:rPr lang="en-US" altLang="en-US"/>
              <a:pPr>
                <a:defRPr/>
              </a:pPr>
              <a:t>‹#›</a:t>
            </a:fld>
            <a:endParaRPr lang="en-US" altLang="en-US"/>
          </a:p>
        </p:txBody>
      </p:sp>
    </p:spTree>
    <p:extLst>
      <p:ext uri="{BB962C8B-B14F-4D97-AF65-F5344CB8AC3E}">
        <p14:creationId xmlns:p14="http://schemas.microsoft.com/office/powerpoint/2010/main" val="978329193"/>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6B59DBB3-7C75-4951-A8C7-04666F71C38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BB7F0FBE-469E-4D83-94B7-6C3110B90B20}"/>
              </a:ext>
            </a:extLst>
          </p:cNvPr>
          <p:cNvSpPr>
            <a:spLocks noGrp="1" noChangeArrowheads="1"/>
          </p:cNvSpPr>
          <p:nvPr>
            <p:ph type="sldNum" sz="quarter" idx="11"/>
          </p:nvPr>
        </p:nvSpPr>
        <p:spPr>
          <a:ln/>
        </p:spPr>
        <p:txBody>
          <a:bodyPr/>
          <a:lstStyle>
            <a:lvl1pPr>
              <a:defRPr/>
            </a:lvl1pPr>
          </a:lstStyle>
          <a:p>
            <a:pPr>
              <a:defRPr/>
            </a:pPr>
            <a:fld id="{E3610265-1024-4F1C-A8B3-FA270E1E286D}" type="slidenum">
              <a:rPr lang="en-US" altLang="en-US"/>
              <a:pPr>
                <a:defRPr/>
              </a:pPr>
              <a:t>‹#›</a:t>
            </a:fld>
            <a:endParaRPr lang="en-US" altLang="en-US"/>
          </a:p>
        </p:txBody>
      </p:sp>
    </p:spTree>
    <p:extLst>
      <p:ext uri="{BB962C8B-B14F-4D97-AF65-F5344CB8AC3E}">
        <p14:creationId xmlns:p14="http://schemas.microsoft.com/office/powerpoint/2010/main" val="853485708"/>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a:extLst>
              <a:ext uri="{FF2B5EF4-FFF2-40B4-BE49-F238E27FC236}">
                <a16:creationId xmlns:a16="http://schemas.microsoft.com/office/drawing/2014/main" id="{68BA7F7C-5016-45BF-8A84-93EEEE8693F1}"/>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6D90857E-661F-4057-B09B-341AD6CF914A}"/>
              </a:ext>
            </a:extLst>
          </p:cNvPr>
          <p:cNvSpPr>
            <a:spLocks noGrp="1" noChangeArrowheads="1"/>
          </p:cNvSpPr>
          <p:nvPr>
            <p:ph type="sldNum" sz="quarter" idx="11"/>
          </p:nvPr>
        </p:nvSpPr>
        <p:spPr>
          <a:ln/>
        </p:spPr>
        <p:txBody>
          <a:bodyPr/>
          <a:lstStyle>
            <a:lvl1pPr>
              <a:defRPr/>
            </a:lvl1pPr>
          </a:lstStyle>
          <a:p>
            <a:pPr>
              <a:defRPr/>
            </a:pPr>
            <a:fld id="{1007E900-3381-4684-996A-4050AE9F00E1}" type="slidenum">
              <a:rPr lang="en-US" altLang="en-US"/>
              <a:pPr>
                <a:defRPr/>
              </a:pPr>
              <a:t>‹#›</a:t>
            </a:fld>
            <a:endParaRPr lang="en-US" altLang="en-US"/>
          </a:p>
        </p:txBody>
      </p:sp>
    </p:spTree>
    <p:extLst>
      <p:ext uri="{BB962C8B-B14F-4D97-AF65-F5344CB8AC3E}">
        <p14:creationId xmlns:p14="http://schemas.microsoft.com/office/powerpoint/2010/main" val="1515757851"/>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a:extLst>
              <a:ext uri="{FF2B5EF4-FFF2-40B4-BE49-F238E27FC236}">
                <a16:creationId xmlns:a16="http://schemas.microsoft.com/office/drawing/2014/main" id="{71A36928-69E1-4ADE-AED3-EC3BCBD0814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a:extLst>
              <a:ext uri="{FF2B5EF4-FFF2-40B4-BE49-F238E27FC236}">
                <a16:creationId xmlns:a16="http://schemas.microsoft.com/office/drawing/2014/main" id="{F4CA63F5-6815-4967-956E-EDE68E1B0CDB}"/>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7D3C3E64-8092-4DA2-A38F-88281BC2AB7D}"/>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ADEC5C5F-7815-40E6-9895-2220A3438D68}" type="slidenum">
              <a:rPr lang="en-US"/>
              <a:pPr>
                <a:defRPr/>
              </a:pPr>
              <a:t>‹#›</a:t>
            </a:fld>
            <a:endParaRPr lang="en-US"/>
          </a:p>
        </p:txBody>
      </p:sp>
    </p:spTree>
    <p:extLst>
      <p:ext uri="{BB962C8B-B14F-4D97-AF65-F5344CB8AC3E}">
        <p14:creationId xmlns:p14="http://schemas.microsoft.com/office/powerpoint/2010/main" val="899080644"/>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FB92C25-41F9-4662-88FC-7FDE0121608E}"/>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F2A8AC04-8391-4645-9E8C-7D4912CBEEA3}"/>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E2ACC15E-451D-4F01-8129-6DFE8806ECD6}" type="slidenum">
              <a:rPr lang="en-US"/>
              <a:pPr>
                <a:defRPr/>
              </a:pPr>
              <a:t>‹#›</a:t>
            </a:fld>
            <a:endParaRPr lang="en-US"/>
          </a:p>
        </p:txBody>
      </p:sp>
    </p:spTree>
    <p:extLst>
      <p:ext uri="{BB962C8B-B14F-4D97-AF65-F5344CB8AC3E}">
        <p14:creationId xmlns:p14="http://schemas.microsoft.com/office/powerpoint/2010/main" val="1595425518"/>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C45677D6-7E01-4315-8A86-1814F0C2CCC2}"/>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95B12613-BAF6-4169-A872-E8770B72E135}"/>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754311E5-7B16-4533-994E-6E5DEE582E90}" type="slidenum">
              <a:rPr lang="en-US"/>
              <a:pPr>
                <a:defRPr/>
              </a:pPr>
              <a:t>‹#›</a:t>
            </a:fld>
            <a:endParaRPr lang="en-US"/>
          </a:p>
        </p:txBody>
      </p:sp>
    </p:spTree>
    <p:extLst>
      <p:ext uri="{BB962C8B-B14F-4D97-AF65-F5344CB8AC3E}">
        <p14:creationId xmlns:p14="http://schemas.microsoft.com/office/powerpoint/2010/main" val="1921916966"/>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E702ADD8-DF0E-45CA-B0C3-2B4EB1AA457C}"/>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78485B6D-58E0-44C0-8D7F-FDA9A5686A93}"/>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C250AAD9-2629-4421-AB3A-515A748ED60A}" type="slidenum">
              <a:rPr lang="en-US"/>
              <a:pPr>
                <a:defRPr/>
              </a:pPr>
              <a:t>‹#›</a:t>
            </a:fld>
            <a:endParaRPr lang="en-US"/>
          </a:p>
        </p:txBody>
      </p:sp>
    </p:spTree>
    <p:extLst>
      <p:ext uri="{BB962C8B-B14F-4D97-AF65-F5344CB8AC3E}">
        <p14:creationId xmlns:p14="http://schemas.microsoft.com/office/powerpoint/2010/main" val="3117821480"/>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39A0EF1D-0B4A-4E98-A090-D495263772B0}"/>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8" name="Rectangle 1030">
            <a:extLst>
              <a:ext uri="{FF2B5EF4-FFF2-40B4-BE49-F238E27FC236}">
                <a16:creationId xmlns:a16="http://schemas.microsoft.com/office/drawing/2014/main" id="{73FB9A90-BF9F-44A2-AF16-24A281A7E2DD}"/>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6C9C75B4-E3AC-4ABB-AE93-1C9616C0711F}" type="slidenum">
              <a:rPr lang="en-US"/>
              <a:pPr>
                <a:defRPr/>
              </a:pPr>
              <a:t>‹#›</a:t>
            </a:fld>
            <a:endParaRPr lang="en-US"/>
          </a:p>
        </p:txBody>
      </p:sp>
    </p:spTree>
    <p:extLst>
      <p:ext uri="{BB962C8B-B14F-4D97-AF65-F5344CB8AC3E}">
        <p14:creationId xmlns:p14="http://schemas.microsoft.com/office/powerpoint/2010/main" val="2876485862"/>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7F2CAE8D-CA4E-472C-9FB5-BE66C97D2E9B}"/>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4" name="Rectangle 1030">
            <a:extLst>
              <a:ext uri="{FF2B5EF4-FFF2-40B4-BE49-F238E27FC236}">
                <a16:creationId xmlns:a16="http://schemas.microsoft.com/office/drawing/2014/main" id="{BF6A4D45-31CB-4609-AC3F-7905945F48F6}"/>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06AB641C-0021-4756-9425-44DA0A098B51}" type="slidenum">
              <a:rPr lang="en-US"/>
              <a:pPr>
                <a:defRPr/>
              </a:pPr>
              <a:t>‹#›</a:t>
            </a:fld>
            <a:endParaRPr lang="en-US"/>
          </a:p>
        </p:txBody>
      </p:sp>
    </p:spTree>
    <p:extLst>
      <p:ext uri="{BB962C8B-B14F-4D97-AF65-F5344CB8AC3E}">
        <p14:creationId xmlns:p14="http://schemas.microsoft.com/office/powerpoint/2010/main" val="1615751871"/>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1262B269-2FF6-4140-8B19-CED38E672F13}"/>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3" name="Rectangle 1030">
            <a:extLst>
              <a:ext uri="{FF2B5EF4-FFF2-40B4-BE49-F238E27FC236}">
                <a16:creationId xmlns:a16="http://schemas.microsoft.com/office/drawing/2014/main" id="{5DE7AE19-38D3-40DC-8BDA-32AACEC539B4}"/>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02ACF98A-EBB2-499D-84FF-F679B99054D5}" type="slidenum">
              <a:rPr lang="en-US"/>
              <a:pPr>
                <a:defRPr/>
              </a:pPr>
              <a:t>‹#›</a:t>
            </a:fld>
            <a:endParaRPr lang="en-US"/>
          </a:p>
        </p:txBody>
      </p:sp>
    </p:spTree>
    <p:extLst>
      <p:ext uri="{BB962C8B-B14F-4D97-AF65-F5344CB8AC3E}">
        <p14:creationId xmlns:p14="http://schemas.microsoft.com/office/powerpoint/2010/main" val="1811086033"/>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BC676CC7-2337-492E-8D64-1C0FA7ECD30D}"/>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0D62FA1B-B40E-491B-A26A-E1DBC2DD4ED9}"/>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E806A0A0-05D5-4B21-BBE4-CFEDE1CAC58B}" type="slidenum">
              <a:rPr lang="en-US"/>
              <a:pPr>
                <a:defRPr/>
              </a:pPr>
              <a:t>‹#›</a:t>
            </a:fld>
            <a:endParaRPr lang="en-US"/>
          </a:p>
        </p:txBody>
      </p:sp>
    </p:spTree>
    <p:extLst>
      <p:ext uri="{BB962C8B-B14F-4D97-AF65-F5344CB8AC3E}">
        <p14:creationId xmlns:p14="http://schemas.microsoft.com/office/powerpoint/2010/main" val="47145675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F9649936-4B1A-4701-A182-FF199F22DD5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0A407E74-82C0-4EC3-B6BE-E3ECBF606066}"/>
              </a:ext>
            </a:extLst>
          </p:cNvPr>
          <p:cNvSpPr>
            <a:spLocks noGrp="1" noChangeArrowheads="1"/>
          </p:cNvSpPr>
          <p:nvPr>
            <p:ph type="sldNum" sz="quarter" idx="11"/>
          </p:nvPr>
        </p:nvSpPr>
        <p:spPr>
          <a:ln/>
        </p:spPr>
        <p:txBody>
          <a:bodyPr/>
          <a:lstStyle>
            <a:lvl1pPr>
              <a:defRPr/>
            </a:lvl1pPr>
          </a:lstStyle>
          <a:p>
            <a:pPr>
              <a:defRPr/>
            </a:pPr>
            <a:fld id="{A350F3D5-57FF-42B6-94EC-525A636A7028}" type="slidenum">
              <a:rPr lang="en-US" altLang="en-US"/>
              <a:pPr>
                <a:defRPr/>
              </a:pPr>
              <a:t>‹#›</a:t>
            </a:fld>
            <a:endParaRPr lang="en-US" altLang="en-US"/>
          </a:p>
        </p:txBody>
      </p:sp>
    </p:spTree>
    <p:extLst>
      <p:ext uri="{BB962C8B-B14F-4D97-AF65-F5344CB8AC3E}">
        <p14:creationId xmlns:p14="http://schemas.microsoft.com/office/powerpoint/2010/main" val="3294720853"/>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517C56C3-8E45-4FB3-8830-7D98C0650C26}"/>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42718779-10A7-4A69-AF88-B655D6A617F2}"/>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85BD2F62-D4FD-4BFB-9681-3A5D86885BCF}" type="slidenum">
              <a:rPr lang="en-US"/>
              <a:pPr>
                <a:defRPr/>
              </a:pPr>
              <a:t>‹#›</a:t>
            </a:fld>
            <a:endParaRPr lang="en-US"/>
          </a:p>
        </p:txBody>
      </p:sp>
    </p:spTree>
    <p:extLst>
      <p:ext uri="{BB962C8B-B14F-4D97-AF65-F5344CB8AC3E}">
        <p14:creationId xmlns:p14="http://schemas.microsoft.com/office/powerpoint/2010/main" val="4250539749"/>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5F4BE4B7-EAA1-4B45-8E4A-9388DC8089C6}"/>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B65B88B1-5BB1-4511-B9A1-9DF6C5E84E6E}"/>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85C02A9D-294B-465D-8516-A2056D7F8973}" type="slidenum">
              <a:rPr lang="en-US"/>
              <a:pPr>
                <a:defRPr/>
              </a:pPr>
              <a:t>‹#›</a:t>
            </a:fld>
            <a:endParaRPr lang="en-US"/>
          </a:p>
        </p:txBody>
      </p:sp>
    </p:spTree>
    <p:extLst>
      <p:ext uri="{BB962C8B-B14F-4D97-AF65-F5344CB8AC3E}">
        <p14:creationId xmlns:p14="http://schemas.microsoft.com/office/powerpoint/2010/main" val="2008996505"/>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77941DC-DA22-46AE-B935-B794B3EF60A0}"/>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81F3EFB4-9ED3-4758-9C8B-40EB6632DF71}"/>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EE1C7C3C-7057-448D-884B-869361BB2FD0}" type="slidenum">
              <a:rPr lang="en-US"/>
              <a:pPr>
                <a:defRPr/>
              </a:pPr>
              <a:t>‹#›</a:t>
            </a:fld>
            <a:endParaRPr lang="en-US"/>
          </a:p>
        </p:txBody>
      </p:sp>
    </p:spTree>
    <p:extLst>
      <p:ext uri="{BB962C8B-B14F-4D97-AF65-F5344CB8AC3E}">
        <p14:creationId xmlns:p14="http://schemas.microsoft.com/office/powerpoint/2010/main" val="1289601422"/>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a:extLst>
              <a:ext uri="{FF2B5EF4-FFF2-40B4-BE49-F238E27FC236}">
                <a16:creationId xmlns:a16="http://schemas.microsoft.com/office/drawing/2014/main" id="{D0A334AD-6D40-4EE5-98C8-9E0531B538A0}"/>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EAFAD1A8-5990-4EF6-95F1-12EB4E9B885F}"/>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EE4AD205-526A-4AC2-AD1A-83E83FF190A5}" type="slidenum">
              <a:rPr lang="en-US"/>
              <a:pPr>
                <a:defRPr/>
              </a:pPr>
              <a:t>‹#›</a:t>
            </a:fld>
            <a:endParaRPr lang="en-US"/>
          </a:p>
        </p:txBody>
      </p:sp>
    </p:spTree>
    <p:extLst>
      <p:ext uri="{BB962C8B-B14F-4D97-AF65-F5344CB8AC3E}">
        <p14:creationId xmlns:p14="http://schemas.microsoft.com/office/powerpoint/2010/main" val="1890513254"/>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9482BB14-3FE9-47BC-8AA1-1E8C094A8ADC}"/>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ro-RO"/>
          </a:p>
        </p:txBody>
      </p:sp>
      <p:sp>
        <p:nvSpPr>
          <p:cNvPr id="5" name="Line 8">
            <a:extLst>
              <a:ext uri="{FF2B5EF4-FFF2-40B4-BE49-F238E27FC236}">
                <a16:creationId xmlns:a16="http://schemas.microsoft.com/office/drawing/2014/main" id="{BA75468D-A310-4BAE-9BA3-1226669F9635}"/>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6" name="Line 10">
            <a:extLst>
              <a:ext uri="{FF2B5EF4-FFF2-40B4-BE49-F238E27FC236}">
                <a16:creationId xmlns:a16="http://schemas.microsoft.com/office/drawing/2014/main" id="{9A832BD4-511D-49B5-B7DA-6D8AE1584C55}"/>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C06BDD64-B16A-477E-B069-30A28D7F3744}"/>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a:extLst>
              <a:ext uri="{FF2B5EF4-FFF2-40B4-BE49-F238E27FC236}">
                <a16:creationId xmlns:a16="http://schemas.microsoft.com/office/drawing/2014/main" id="{4270D2DB-33EE-403A-A2EA-831A62313309}"/>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B3D597E2-487A-4A50-8C9F-E3DD11A02936}"/>
              </a:ext>
            </a:extLst>
          </p:cNvPr>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E74536B5-F97D-49CA-9498-96CE0C17E372}" type="slidenum">
              <a:rPr lang="en-US" altLang="en-US"/>
              <a:pPr>
                <a:defRPr/>
              </a:pPr>
              <a:t>‹#›</a:t>
            </a:fld>
            <a:endParaRPr lang="en-US" altLang="en-US"/>
          </a:p>
        </p:txBody>
      </p:sp>
    </p:spTree>
    <p:extLst>
      <p:ext uri="{BB962C8B-B14F-4D97-AF65-F5344CB8AC3E}">
        <p14:creationId xmlns:p14="http://schemas.microsoft.com/office/powerpoint/2010/main" val="2262616144"/>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96D47EAC-7BB5-46CF-B8F7-BDF9D10B979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1E8B4BB7-C81D-41C8-9EEB-4BEB226E703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FF0D956F-92E3-471C-9B70-EE1E3AFC1075}" type="slidenum">
              <a:rPr lang="en-US" altLang="en-US"/>
              <a:pPr>
                <a:defRPr/>
              </a:pPr>
              <a:t>‹#›</a:t>
            </a:fld>
            <a:endParaRPr lang="en-US" altLang="en-US"/>
          </a:p>
        </p:txBody>
      </p:sp>
    </p:spTree>
    <p:extLst>
      <p:ext uri="{BB962C8B-B14F-4D97-AF65-F5344CB8AC3E}">
        <p14:creationId xmlns:p14="http://schemas.microsoft.com/office/powerpoint/2010/main" val="206749104"/>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D4F67F43-84F6-4FCB-A410-5D15A89D59E5}"/>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4DF5FEE5-84B1-47F6-9C74-56271FFD23EF}"/>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55ACF89-BDA2-4B5C-B0DF-2800109094B5}" type="slidenum">
              <a:rPr lang="en-US" altLang="en-US"/>
              <a:pPr>
                <a:defRPr/>
              </a:pPr>
              <a:t>‹#›</a:t>
            </a:fld>
            <a:endParaRPr lang="en-US" altLang="en-US"/>
          </a:p>
        </p:txBody>
      </p:sp>
    </p:spTree>
    <p:extLst>
      <p:ext uri="{BB962C8B-B14F-4D97-AF65-F5344CB8AC3E}">
        <p14:creationId xmlns:p14="http://schemas.microsoft.com/office/powerpoint/2010/main" val="1701558419"/>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A638A0DD-2946-4EBD-A23D-B92697F4DD62}"/>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34E9771C-C09D-40D3-9799-BA37AD7C8ABC}"/>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EB632E2-1C49-42DD-84C0-FF587F30DD7D}" type="slidenum">
              <a:rPr lang="en-US" altLang="en-US"/>
              <a:pPr>
                <a:defRPr/>
              </a:pPr>
              <a:t>‹#›</a:t>
            </a:fld>
            <a:endParaRPr lang="en-US" altLang="en-US"/>
          </a:p>
        </p:txBody>
      </p:sp>
    </p:spTree>
    <p:extLst>
      <p:ext uri="{BB962C8B-B14F-4D97-AF65-F5344CB8AC3E}">
        <p14:creationId xmlns:p14="http://schemas.microsoft.com/office/powerpoint/2010/main" val="3775322638"/>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11B5EADB-FBBF-444C-A204-D318C95585E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DAB33ABB-1477-4B74-9F6C-5A384D752E44}"/>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08F69D06-EA48-4AB8-9FF2-79C7A22FBAD6}" type="slidenum">
              <a:rPr lang="en-US" altLang="en-US"/>
              <a:pPr>
                <a:defRPr/>
              </a:pPr>
              <a:t>‹#›</a:t>
            </a:fld>
            <a:endParaRPr lang="en-US" altLang="en-US"/>
          </a:p>
        </p:txBody>
      </p:sp>
    </p:spTree>
    <p:extLst>
      <p:ext uri="{BB962C8B-B14F-4D97-AF65-F5344CB8AC3E}">
        <p14:creationId xmlns:p14="http://schemas.microsoft.com/office/powerpoint/2010/main" val="3528730800"/>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55105D20-5AB1-4D38-A701-E0303B6946F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23BF86E2-3736-4AAD-9F11-A6D7B1D28AFF}"/>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C1114C0-C301-45B0-89EB-CAD3A722A0BA}" type="slidenum">
              <a:rPr lang="en-US" altLang="en-US"/>
              <a:pPr>
                <a:defRPr/>
              </a:pPr>
              <a:t>‹#›</a:t>
            </a:fld>
            <a:endParaRPr lang="en-US" altLang="en-US"/>
          </a:p>
        </p:txBody>
      </p:sp>
    </p:spTree>
    <p:extLst>
      <p:ext uri="{BB962C8B-B14F-4D97-AF65-F5344CB8AC3E}">
        <p14:creationId xmlns:p14="http://schemas.microsoft.com/office/powerpoint/2010/main" val="80013730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2.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theme" Target="../theme/theme10.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3.xml"/><Relationship Id="rId3" Type="http://schemas.openxmlformats.org/officeDocument/2006/relationships/slideLayout" Target="../slideLayouts/slideLayout118.xml"/><Relationship Id="rId7" Type="http://schemas.openxmlformats.org/officeDocument/2006/relationships/slideLayout" Target="../slideLayouts/slideLayout122.xml"/><Relationship Id="rId12" Type="http://schemas.openxmlformats.org/officeDocument/2006/relationships/theme" Target="../theme/theme11.xml"/><Relationship Id="rId2" Type="http://schemas.openxmlformats.org/officeDocument/2006/relationships/slideLayout" Target="../slideLayouts/slideLayout117.xml"/><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5" Type="http://schemas.openxmlformats.org/officeDocument/2006/relationships/slideLayout" Target="../slideLayouts/slideLayout120.xml"/><Relationship Id="rId10" Type="http://schemas.openxmlformats.org/officeDocument/2006/relationships/slideLayout" Target="../slideLayouts/slideLayout125.xml"/><Relationship Id="rId4" Type="http://schemas.openxmlformats.org/officeDocument/2006/relationships/slideLayout" Target="../slideLayouts/slideLayout119.xml"/><Relationship Id="rId9" Type="http://schemas.openxmlformats.org/officeDocument/2006/relationships/slideLayout" Target="../slideLayouts/slideLayout12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4.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theme" Target="../theme/theme12.xml"/><Relationship Id="rId2" Type="http://schemas.openxmlformats.org/officeDocument/2006/relationships/slideLayout" Target="../slideLayouts/slideLayout128.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5" Type="http://schemas.openxmlformats.org/officeDocument/2006/relationships/slideLayout" Target="../slideLayouts/slideLayout131.xml"/><Relationship Id="rId10" Type="http://schemas.openxmlformats.org/officeDocument/2006/relationships/slideLayout" Target="../slideLayouts/slideLayout136.xml"/><Relationship Id="rId4" Type="http://schemas.openxmlformats.org/officeDocument/2006/relationships/slideLayout" Target="../slideLayouts/slideLayout130.xml"/><Relationship Id="rId9" Type="http://schemas.openxmlformats.org/officeDocument/2006/relationships/slideLayout" Target="../slideLayouts/slideLayout1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1.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image" Target="../media/image1.png"/><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image" Target="../media/image1.png"/><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theme" Target="../theme/theme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theme" Target="../theme/theme8.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image" Target="../media/image1.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1.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theme" Target="../theme/theme9.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026">
            <a:extLst>
              <a:ext uri="{FF2B5EF4-FFF2-40B4-BE49-F238E27FC236}">
                <a16:creationId xmlns:a16="http://schemas.microsoft.com/office/drawing/2014/main" id="{5EA36D1B-F12F-435F-AB7A-A8C785354B2B}"/>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Rectangle 1027">
            <a:extLst>
              <a:ext uri="{FF2B5EF4-FFF2-40B4-BE49-F238E27FC236}">
                <a16:creationId xmlns:a16="http://schemas.microsoft.com/office/drawing/2014/main" id="{57DB430D-A621-4B58-82FA-EA19BB489312}"/>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D4894F77-4824-1C4D-B980-C0F4BA1A5509}"/>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57C535B2-C077-3C46-A187-4CBEF0169A1B}"/>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panose="02020404030301010803" pitchFamily="18" charset="0"/>
                <a:cs typeface="Arial" panose="020B0604020202020204" pitchFamily="34" charset="0"/>
              </a:defRPr>
            </a:lvl1pPr>
          </a:lstStyle>
          <a:p>
            <a:pPr>
              <a:defRPr/>
            </a:pPr>
            <a:fld id="{879D9B24-847D-4AC1-BC13-6B79DED01C11}" type="slidenum">
              <a:rPr lang="en-US" altLang="en-US"/>
              <a:pPr>
                <a:defRPr/>
              </a:pPr>
              <a:t>‹#›</a:t>
            </a:fld>
            <a:endParaRPr lang="en-US" altLang="en-US"/>
          </a:p>
        </p:txBody>
      </p:sp>
      <p:sp>
        <p:nvSpPr>
          <p:cNvPr id="1030" name="Line 1032">
            <a:extLst>
              <a:ext uri="{FF2B5EF4-FFF2-40B4-BE49-F238E27FC236}">
                <a16:creationId xmlns:a16="http://schemas.microsoft.com/office/drawing/2014/main" id="{408398DC-573C-4D52-8777-57B0AEAB10F9}"/>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1031" name="Line 1033">
            <a:extLst>
              <a:ext uri="{FF2B5EF4-FFF2-40B4-BE49-F238E27FC236}">
                <a16:creationId xmlns:a16="http://schemas.microsoft.com/office/drawing/2014/main" id="{2A182AD7-0D5E-471E-B93A-413D437A33B3}"/>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Tree>
  </p:cSld>
  <p:clrMap bg1="lt1" tx1="dk1" bg2="lt2" tx2="dk2" accent1="accent1" accent2="accent2" accent3="accent3" accent4="accent4" accent5="accent5" accent6="accent6" hlink="hlink" folHlink="folHlink"/>
  <p:sldLayoutIdLst>
    <p:sldLayoutId id="2147485836" r:id="rId1"/>
    <p:sldLayoutId id="2147485793" r:id="rId2"/>
    <p:sldLayoutId id="2147485794" r:id="rId3"/>
    <p:sldLayoutId id="2147485795" r:id="rId4"/>
    <p:sldLayoutId id="2147485796" r:id="rId5"/>
    <p:sldLayoutId id="2147485797" r:id="rId6"/>
    <p:sldLayoutId id="2147485798" r:id="rId7"/>
    <p:sldLayoutId id="2147485799" r:id="rId8"/>
    <p:sldLayoutId id="2147485800" r:id="rId9"/>
    <p:sldLayoutId id="2147485801" r:id="rId10"/>
    <p:sldLayoutId id="2147485802" r:id="rId11"/>
    <p:sldLayoutId id="2147485803"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anose="05000000000000000000"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50" name="Title Placeholder 1">
            <a:extLst>
              <a:ext uri="{FF2B5EF4-FFF2-40B4-BE49-F238E27FC236}">
                <a16:creationId xmlns:a16="http://schemas.microsoft.com/office/drawing/2014/main" id="{D3DB49B6-109A-4AAF-8DAB-C1BE5495DB16}"/>
              </a:ext>
            </a:extLst>
          </p:cNvPr>
          <p:cNvSpPr>
            <a:spLocks noGrp="1"/>
          </p:cNvSpPr>
          <p:nvPr>
            <p:ph type="title"/>
          </p:nvPr>
        </p:nvSpPr>
        <p:spPr bwMode="auto">
          <a:xfrm>
            <a:off x="228600" y="152400"/>
            <a:ext cx="868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4451" name="Text Placeholder 2">
            <a:extLst>
              <a:ext uri="{FF2B5EF4-FFF2-40B4-BE49-F238E27FC236}">
                <a16:creationId xmlns:a16="http://schemas.microsoft.com/office/drawing/2014/main" id="{C0033B38-046F-4631-851A-D450D06A73B4}"/>
              </a:ext>
            </a:extLst>
          </p:cNvPr>
          <p:cNvSpPr>
            <a:spLocks noGrp="1"/>
          </p:cNvSpPr>
          <p:nvPr>
            <p:ph type="body" idx="1"/>
          </p:nvPr>
        </p:nvSpPr>
        <p:spPr bwMode="auto">
          <a:xfrm>
            <a:off x="228600" y="1219200"/>
            <a:ext cx="8686800" cy="550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BEE1574B-C210-8940-8015-9EB7DF56D03D}"/>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5" name="Footer Placeholder 4">
            <a:extLst>
              <a:ext uri="{FF2B5EF4-FFF2-40B4-BE49-F238E27FC236}">
                <a16:creationId xmlns:a16="http://schemas.microsoft.com/office/drawing/2014/main" id="{9723BB49-8D96-D149-999E-862A580C3E02}"/>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F27C7ED7-221D-EE4C-95F3-9610788028B4}"/>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D3C22901-E8EE-4A13-A540-3CA0B0E4CFF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105" r:id="rId1"/>
    <p:sldLayoutId id="2147486106" r:id="rId2"/>
    <p:sldLayoutId id="2147486107" r:id="rId3"/>
    <p:sldLayoutId id="2147486108" r:id="rId4"/>
    <p:sldLayoutId id="2147486109" r:id="rId5"/>
    <p:sldLayoutId id="2147486110" r:id="rId6"/>
    <p:sldLayoutId id="2147486111" r:id="rId7"/>
    <p:sldLayoutId id="2147486112" r:id="rId8"/>
    <p:sldLayoutId id="2147486113" r:id="rId9"/>
    <p:sldLayoutId id="2147486114" r:id="rId10"/>
    <p:sldLayoutId id="2147486115"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ＭＳ Ｐゴシック" charset="0"/>
          <a:cs typeface="ＭＳ Ｐゴシック" charset="0"/>
        </a:defRPr>
      </a:lvl1pPr>
      <a:lvl2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2pPr>
      <a:lvl3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3pPr>
      <a:lvl4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4pPr>
      <a:lvl5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5pPr>
      <a:lvl6pPr marL="4572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6pPr>
      <a:lvl7pPr marL="9144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7pPr>
      <a:lvl8pPr marL="13716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8pPr>
      <a:lvl9pPr marL="18288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ＭＳ Ｐゴシック" charset="0"/>
          <a:cs typeface="ＭＳ Ｐゴシック"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ＭＳ Ｐゴシック" charset="0"/>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ＭＳ Ｐゴシック"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61474" name="Title Placeholder 1">
            <a:extLst>
              <a:ext uri="{FF2B5EF4-FFF2-40B4-BE49-F238E27FC236}">
                <a16:creationId xmlns:a16="http://schemas.microsoft.com/office/drawing/2014/main" id="{A905B337-EB45-4A48-A68D-51D8C0BA340E}"/>
              </a:ext>
            </a:extLst>
          </p:cNvPr>
          <p:cNvSpPr>
            <a:spLocks noGrp="1" noChangeArrowheads="1"/>
          </p:cNvSpPr>
          <p:nvPr>
            <p:ph type="title"/>
          </p:nvPr>
        </p:nvSpPr>
        <p:spPr bwMode="auto">
          <a:xfrm>
            <a:off x="228600" y="152400"/>
            <a:ext cx="868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p>
        </p:txBody>
      </p:sp>
      <p:sp>
        <p:nvSpPr>
          <p:cNvPr id="361475" name="Text Placeholder 2">
            <a:extLst>
              <a:ext uri="{FF2B5EF4-FFF2-40B4-BE49-F238E27FC236}">
                <a16:creationId xmlns:a16="http://schemas.microsoft.com/office/drawing/2014/main" id="{FC863327-695B-4988-AA29-2EFD1F2793DE}"/>
              </a:ext>
            </a:extLst>
          </p:cNvPr>
          <p:cNvSpPr>
            <a:spLocks noGrp="1" noChangeArrowheads="1"/>
          </p:cNvSpPr>
          <p:nvPr>
            <p:ph type="body" idx="1"/>
          </p:nvPr>
        </p:nvSpPr>
        <p:spPr bwMode="auto">
          <a:xfrm>
            <a:off x="228600" y="1219200"/>
            <a:ext cx="8686800" cy="550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p>
        </p:txBody>
      </p:sp>
      <p:sp>
        <p:nvSpPr>
          <p:cNvPr id="4" name="Date Placeholder 3">
            <a:extLst>
              <a:ext uri="{FF2B5EF4-FFF2-40B4-BE49-F238E27FC236}">
                <a16:creationId xmlns:a16="http://schemas.microsoft.com/office/drawing/2014/main" id="{D7E86481-5CC7-42A5-8F3D-51387A0FE69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prstClr val="black">
                    <a:tint val="75000"/>
                  </a:prstClr>
                </a:solidFill>
              </a:defRPr>
            </a:lvl1pPr>
          </a:lstStyle>
          <a:p>
            <a:pPr>
              <a:defRPr/>
            </a:pPr>
            <a:endParaRPr lang="en-US"/>
          </a:p>
        </p:txBody>
      </p:sp>
      <p:sp>
        <p:nvSpPr>
          <p:cNvPr id="5" name="Footer Placeholder 4">
            <a:extLst>
              <a:ext uri="{FF2B5EF4-FFF2-40B4-BE49-F238E27FC236}">
                <a16:creationId xmlns:a16="http://schemas.microsoft.com/office/drawing/2014/main" id="{158D70E7-BA44-4D04-B5B1-1E93F894A28B}"/>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prstClr val="black">
                    <a:tint val="75000"/>
                  </a:prstClr>
                </a:solidFill>
              </a:defRPr>
            </a:lvl1pPr>
          </a:lstStyle>
          <a:p>
            <a:pPr>
              <a:defRPr/>
            </a:pPr>
            <a:endParaRPr lang="en-US"/>
          </a:p>
        </p:txBody>
      </p:sp>
      <p:sp>
        <p:nvSpPr>
          <p:cNvPr id="6" name="Slide Number Placeholder 5">
            <a:extLst>
              <a:ext uri="{FF2B5EF4-FFF2-40B4-BE49-F238E27FC236}">
                <a16:creationId xmlns:a16="http://schemas.microsoft.com/office/drawing/2014/main" id="{4A25D29F-8850-4E74-AD8B-1A8B340DF81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smtClean="0">
                <a:solidFill>
                  <a:prstClr val="black">
                    <a:tint val="75000"/>
                  </a:prstClr>
                </a:solidFill>
              </a:defRPr>
            </a:lvl1pPr>
          </a:lstStyle>
          <a:p>
            <a:pPr>
              <a:defRPr/>
            </a:pPr>
            <a:fld id="{CA903251-1DE2-4B52-A84A-2DEC5F1104D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6163" r:id="rId1"/>
    <p:sldLayoutId id="2147486164" r:id="rId2"/>
    <p:sldLayoutId id="2147486057" r:id="rId3"/>
    <p:sldLayoutId id="2147486058" r:id="rId4"/>
    <p:sldLayoutId id="2147486059" r:id="rId5"/>
    <p:sldLayoutId id="2147486060" r:id="rId6"/>
    <p:sldLayoutId id="2147486061" r:id="rId7"/>
    <p:sldLayoutId id="2147486062" r:id="rId8"/>
    <p:sldLayoutId id="2147486063" r:id="rId9"/>
    <p:sldLayoutId id="2147486064" r:id="rId10"/>
    <p:sldLayoutId id="2147486065" r:id="rId11"/>
  </p:sldLayoutIdLst>
  <p:hf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2338" name="Title Placeholder 1">
            <a:extLst>
              <a:ext uri="{FF2B5EF4-FFF2-40B4-BE49-F238E27FC236}">
                <a16:creationId xmlns:a16="http://schemas.microsoft.com/office/drawing/2014/main" id="{B1AE8BA1-EC54-408F-AC4B-9F3E900CFAA4}"/>
              </a:ext>
            </a:extLst>
          </p:cNvPr>
          <p:cNvSpPr>
            <a:spLocks noGrp="1"/>
          </p:cNvSpPr>
          <p:nvPr>
            <p:ph type="title"/>
          </p:nvPr>
        </p:nvSpPr>
        <p:spPr bwMode="auto">
          <a:xfrm>
            <a:off x="228600" y="152400"/>
            <a:ext cx="868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42339" name="Text Placeholder 2">
            <a:extLst>
              <a:ext uri="{FF2B5EF4-FFF2-40B4-BE49-F238E27FC236}">
                <a16:creationId xmlns:a16="http://schemas.microsoft.com/office/drawing/2014/main" id="{F7A51F03-1ABF-4203-BA22-EDCB7C5B4176}"/>
              </a:ext>
            </a:extLst>
          </p:cNvPr>
          <p:cNvSpPr>
            <a:spLocks noGrp="1"/>
          </p:cNvSpPr>
          <p:nvPr>
            <p:ph type="body" idx="1"/>
          </p:nvPr>
        </p:nvSpPr>
        <p:spPr bwMode="auto">
          <a:xfrm>
            <a:off x="228600" y="1219200"/>
            <a:ext cx="8686800" cy="550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341EBD9-6E77-8C4A-B525-B87602DBDDF2}"/>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5" name="Footer Placeholder 4">
            <a:extLst>
              <a:ext uri="{FF2B5EF4-FFF2-40B4-BE49-F238E27FC236}">
                <a16:creationId xmlns:a16="http://schemas.microsoft.com/office/drawing/2014/main" id="{A8F50FBE-A3FC-784E-BFA7-F12F037A6B41}"/>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174CA6C4-0DDD-0148-B205-CEEDAB955DA6}"/>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2EE22226-7A3E-4A05-B7AD-C5F2E7E5633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128" r:id="rId1"/>
    <p:sldLayoutId id="2147486129" r:id="rId2"/>
    <p:sldLayoutId id="2147486130" r:id="rId3"/>
    <p:sldLayoutId id="2147486131" r:id="rId4"/>
    <p:sldLayoutId id="2147486132" r:id="rId5"/>
    <p:sldLayoutId id="2147486133" r:id="rId6"/>
    <p:sldLayoutId id="2147486134" r:id="rId7"/>
    <p:sldLayoutId id="2147486135" r:id="rId8"/>
    <p:sldLayoutId id="2147486136" r:id="rId9"/>
    <p:sldLayoutId id="2147486137" r:id="rId10"/>
    <p:sldLayoutId id="2147486138"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ＭＳ Ｐゴシック" charset="0"/>
          <a:cs typeface="ＭＳ Ｐゴシック" charset="0"/>
        </a:defRPr>
      </a:lvl1pPr>
      <a:lvl2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2pPr>
      <a:lvl3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3pPr>
      <a:lvl4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4pPr>
      <a:lvl5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5pPr>
      <a:lvl6pPr marL="4572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6pPr>
      <a:lvl7pPr marL="9144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7pPr>
      <a:lvl8pPr marL="13716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8pPr>
      <a:lvl9pPr marL="18288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ＭＳ Ｐゴシック" charset="0"/>
          <a:cs typeface="ＭＳ Ｐゴシック"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ＭＳ Ｐゴシック" charset="0"/>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ＭＳ Ｐゴシック"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8" name="Rectangle 1026">
            <a:extLst>
              <a:ext uri="{FF2B5EF4-FFF2-40B4-BE49-F238E27FC236}">
                <a16:creationId xmlns:a16="http://schemas.microsoft.com/office/drawing/2014/main" id="{E874EF1A-2244-4748-8E3C-ABF2E1D4D434}"/>
              </a:ext>
            </a:extLst>
          </p:cNvPr>
          <p:cNvSpPr>
            <a:spLocks noGrp="1" noChangeArrowheads="1"/>
          </p:cNvSpPr>
          <p:nvPr>
            <p:ph type="title"/>
          </p:nvPr>
        </p:nvSpPr>
        <p:spPr bwMode="auto">
          <a:xfrm>
            <a:off x="228600" y="152400"/>
            <a:ext cx="86106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4339" name="Rectangle 1027">
            <a:extLst>
              <a:ext uri="{FF2B5EF4-FFF2-40B4-BE49-F238E27FC236}">
                <a16:creationId xmlns:a16="http://schemas.microsoft.com/office/drawing/2014/main" id="{CD260B86-8299-4208-8495-ADBFBDED021D}"/>
              </a:ext>
            </a:extLst>
          </p:cNvPr>
          <p:cNvSpPr>
            <a:spLocks noGrp="1" noChangeArrowheads="1"/>
          </p:cNvSpPr>
          <p:nvPr>
            <p:ph type="body" idx="1"/>
          </p:nvPr>
        </p:nvSpPr>
        <p:spPr bwMode="auto">
          <a:xfrm>
            <a:off x="228600" y="1095375"/>
            <a:ext cx="86106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D84474C4-284F-9440-A98C-FA4AB90F76FB}"/>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charset="0"/>
                <a:ea typeface="ＭＳ Ｐゴシック" charset="0"/>
                <a:cs typeface="ＭＳ Ｐゴシック" charset="0"/>
              </a:defRPr>
            </a:lvl1pPr>
          </a:lstStyle>
          <a:p>
            <a:pPr>
              <a:defRPr/>
            </a:pPr>
            <a:endParaRPr lang="en-US"/>
          </a:p>
        </p:txBody>
      </p:sp>
      <p:sp>
        <p:nvSpPr>
          <p:cNvPr id="100358" name="Rectangle 1030">
            <a:extLst>
              <a:ext uri="{FF2B5EF4-FFF2-40B4-BE49-F238E27FC236}">
                <a16:creationId xmlns:a16="http://schemas.microsoft.com/office/drawing/2014/main" id="{653E7E89-9F9B-F740-A030-C38912ADA09E}"/>
              </a:ext>
            </a:extLst>
          </p:cNvPr>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panose="02020404030301010803" pitchFamily="18" charset="0"/>
              </a:defRPr>
            </a:lvl1pPr>
          </a:lstStyle>
          <a:p>
            <a:pPr>
              <a:defRPr/>
            </a:pPr>
            <a:fld id="{E3D8C60B-6E7E-4FE3-B7B7-C2644185B53C}" type="slidenum">
              <a:rPr lang="en-US" altLang="en-US"/>
              <a:pPr>
                <a:defRPr/>
              </a:pPr>
              <a:t>‹#›</a:t>
            </a:fld>
            <a:endParaRPr lang="en-US" altLang="en-US"/>
          </a:p>
        </p:txBody>
      </p:sp>
      <p:sp>
        <p:nvSpPr>
          <p:cNvPr id="14342" name="Line 1032">
            <a:extLst>
              <a:ext uri="{FF2B5EF4-FFF2-40B4-BE49-F238E27FC236}">
                <a16:creationId xmlns:a16="http://schemas.microsoft.com/office/drawing/2014/main" id="{3E5C2985-C963-48D4-A2ED-2B7355F68565}"/>
              </a:ext>
            </a:extLst>
          </p:cNvPr>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14343" name="Line 1033">
            <a:extLst>
              <a:ext uri="{FF2B5EF4-FFF2-40B4-BE49-F238E27FC236}">
                <a16:creationId xmlns:a16="http://schemas.microsoft.com/office/drawing/2014/main" id="{ADB61B32-2BF8-4503-8D61-AA4B3DE0148D}"/>
              </a:ext>
            </a:extLst>
          </p:cNvPr>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pic>
        <p:nvPicPr>
          <p:cNvPr id="14344" name="Picture 7" descr="safari.png">
            <a:extLst>
              <a:ext uri="{FF2B5EF4-FFF2-40B4-BE49-F238E27FC236}">
                <a16:creationId xmlns:a16="http://schemas.microsoft.com/office/drawing/2014/main" id="{74888F3D-8287-475F-8251-DF9F109428BC}"/>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837" r:id="rId1"/>
    <p:sldLayoutId id="2147485804" r:id="rId2"/>
    <p:sldLayoutId id="2147485805" r:id="rId3"/>
    <p:sldLayoutId id="2147485806" r:id="rId4"/>
    <p:sldLayoutId id="2147485807" r:id="rId5"/>
    <p:sldLayoutId id="2147485808" r:id="rId6"/>
    <p:sldLayoutId id="2147485809" r:id="rId7"/>
    <p:sldLayoutId id="2147485810" r:id="rId8"/>
    <p:sldLayoutId id="2147485811" r:id="rId9"/>
    <p:sldLayoutId id="2147485812" r:id="rId10"/>
    <p:sldLayoutId id="2147485813" r:id="rId11"/>
    <p:sldLayoutId id="2147485814"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anose="05000000000000000000"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7650" name="Rectangle 1026">
            <a:extLst>
              <a:ext uri="{FF2B5EF4-FFF2-40B4-BE49-F238E27FC236}">
                <a16:creationId xmlns:a16="http://schemas.microsoft.com/office/drawing/2014/main" id="{546CEA4F-CB39-4AD3-88BB-792CD41A8829}"/>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27651" name="Rectangle 1027">
            <a:extLst>
              <a:ext uri="{FF2B5EF4-FFF2-40B4-BE49-F238E27FC236}">
                <a16:creationId xmlns:a16="http://schemas.microsoft.com/office/drawing/2014/main" id="{0146C1C7-EFED-490A-9F3F-6BB9801D9091}"/>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28E151CC-0722-8047-AC30-EFEB1C30778A}"/>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C1391C51-FF32-6F4E-84BB-E2AE1EDBB8EC}"/>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panose="02020404030301010803" pitchFamily="18" charset="0"/>
              </a:defRPr>
            </a:lvl1pPr>
          </a:lstStyle>
          <a:p>
            <a:pPr>
              <a:defRPr/>
            </a:pPr>
            <a:fld id="{DE34978F-5005-4E88-A3F7-551CA4A01328}" type="slidenum">
              <a:rPr lang="en-US" altLang="en-US"/>
              <a:pPr>
                <a:defRPr/>
              </a:pPr>
              <a:t>‹#›</a:t>
            </a:fld>
            <a:endParaRPr lang="en-US" altLang="en-US"/>
          </a:p>
        </p:txBody>
      </p:sp>
      <p:sp>
        <p:nvSpPr>
          <p:cNvPr id="27654" name="Line 1032">
            <a:extLst>
              <a:ext uri="{FF2B5EF4-FFF2-40B4-BE49-F238E27FC236}">
                <a16:creationId xmlns:a16="http://schemas.microsoft.com/office/drawing/2014/main" id="{7C20B7D9-1A60-4451-B77B-7D2677D1E0C2}"/>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27655" name="Line 1033">
            <a:extLst>
              <a:ext uri="{FF2B5EF4-FFF2-40B4-BE49-F238E27FC236}">
                <a16:creationId xmlns:a16="http://schemas.microsoft.com/office/drawing/2014/main" id="{A6484211-C5A9-4E5F-85D9-F29FBDD0DF71}"/>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pic>
        <p:nvPicPr>
          <p:cNvPr id="27656" name="Picture 7" descr="safari.png">
            <a:extLst>
              <a:ext uri="{FF2B5EF4-FFF2-40B4-BE49-F238E27FC236}">
                <a16:creationId xmlns:a16="http://schemas.microsoft.com/office/drawing/2014/main" id="{EA8BC373-E488-45E1-8913-CE05A613CF17}"/>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838" r:id="rId1"/>
    <p:sldLayoutId id="2147485839" r:id="rId2"/>
    <p:sldLayoutId id="2147485840" r:id="rId3"/>
    <p:sldLayoutId id="2147485841" r:id="rId4"/>
    <p:sldLayoutId id="2147485842" r:id="rId5"/>
    <p:sldLayoutId id="2147485843" r:id="rId6"/>
    <p:sldLayoutId id="2147485844" r:id="rId7"/>
    <p:sldLayoutId id="2147486165" r:id="rId8"/>
    <p:sldLayoutId id="2147485846" r:id="rId9"/>
    <p:sldLayoutId id="2147485847" r:id="rId10"/>
    <p:sldLayoutId id="214748584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anose="05000000000000000000"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7AF2CEC-AA56-0D48-A242-620685F7CE2F}"/>
              </a:ext>
            </a:extLst>
          </p:cNvPr>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9939" name="Text Placeholder 2">
            <a:extLst>
              <a:ext uri="{FF2B5EF4-FFF2-40B4-BE49-F238E27FC236}">
                <a16:creationId xmlns:a16="http://schemas.microsoft.com/office/drawing/2014/main" id="{0A69C793-356B-4540-92E0-C0E4E1E03CD0}"/>
              </a:ext>
            </a:extLst>
          </p:cNvPr>
          <p:cNvSpPr>
            <a:spLocks noGrp="1"/>
          </p:cNvSpPr>
          <p:nvPr>
            <p:ph type="body" idx="1"/>
          </p:nvPr>
        </p:nvSpPr>
        <p:spPr bwMode="auto">
          <a:xfrm>
            <a:off x="123825" y="1250950"/>
            <a:ext cx="8897938"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6F6D783-1CAB-2848-BBBF-4603BEC92072}"/>
              </a:ext>
            </a:extLst>
          </p:cNvPr>
          <p:cNvSpPr>
            <a:spLocks noGrp="1"/>
          </p:cNvSpPr>
          <p:nvPr>
            <p:ph type="dt" sz="half" idx="2"/>
          </p:nvPr>
        </p:nvSpPr>
        <p:spPr>
          <a:xfrm>
            <a:off x="123825" y="6543675"/>
            <a:ext cx="1820863" cy="228600"/>
          </a:xfrm>
          <a:prstGeom prst="rect">
            <a:avLst/>
          </a:prstGeom>
        </p:spPr>
        <p:txBody>
          <a:bodyPr vert="horz" wrap="square" lIns="91440" tIns="45720" rIns="91440" bIns="45720" numCol="1" anchor="ctr" anchorCtr="0" compatLnSpc="1">
            <a:prstTxWarp prst="textNoShape">
              <a:avLst/>
            </a:prstTxWarp>
          </a:bodyPr>
          <a:lstStyle>
            <a:lvl1pPr eaLnBrk="1" hangingPunct="1">
              <a:defRPr sz="900">
                <a:solidFill>
                  <a:srgbClr val="000000"/>
                </a:solidFill>
                <a:latin typeface="Calibri" panose="020F0502020204030204" pitchFamily="34" charset="0"/>
              </a:defRPr>
            </a:lvl1pPr>
          </a:lstStyle>
          <a:p>
            <a:pPr>
              <a:defRPr/>
            </a:pPr>
            <a:fld id="{F9660F50-ABAB-4115-846E-2F4D8CFC4F69}" type="datetime1">
              <a:rPr lang="en-US" altLang="en-US"/>
              <a:pPr>
                <a:defRPr/>
              </a:pPr>
              <a:t>3/1/2019</a:t>
            </a:fld>
            <a:endParaRPr lang="en-US" altLang="en-US"/>
          </a:p>
        </p:txBody>
      </p:sp>
      <p:sp>
        <p:nvSpPr>
          <p:cNvPr id="5" name="Footer Placeholder 4">
            <a:extLst>
              <a:ext uri="{FF2B5EF4-FFF2-40B4-BE49-F238E27FC236}">
                <a16:creationId xmlns:a16="http://schemas.microsoft.com/office/drawing/2014/main" id="{EE410F0C-FBDB-4547-9CEF-3417F15B4B06}"/>
              </a:ext>
            </a:extLst>
          </p:cNvPr>
          <p:cNvSpPr>
            <a:spLocks noGrp="1"/>
          </p:cNvSpPr>
          <p:nvPr>
            <p:ph type="ftr" sz="quarter" idx="3"/>
          </p:nvPr>
        </p:nvSpPr>
        <p:spPr>
          <a:xfrm>
            <a:off x="2549525" y="6543675"/>
            <a:ext cx="3771900" cy="228600"/>
          </a:xfrm>
          <a:prstGeom prst="rect">
            <a:avLst/>
          </a:prstGeom>
        </p:spPr>
        <p:txBody>
          <a:bodyPr vert="horz" lIns="91440" tIns="45720" rIns="91440" bIns="45720" rtlCol="0" anchor="ctr"/>
          <a:lstStyle>
            <a:lvl1pPr algn="l" eaLnBrk="1" fontAlgn="auto" hangingPunct="1">
              <a:spcBef>
                <a:spcPts val="0"/>
              </a:spcBef>
              <a:spcAft>
                <a:spcPts val="0"/>
              </a:spcAft>
              <a:defRPr sz="950" cap="all" baseline="0">
                <a:solidFill>
                  <a:prstClr val="black">
                    <a:alpha val="75000"/>
                  </a:prstClr>
                </a:solidFill>
                <a:latin typeface="Calibri"/>
                <a:ea typeface="+mn-ea"/>
                <a:cs typeface="+mn-cs"/>
              </a:defRPr>
            </a:lvl1pPr>
          </a:lstStyle>
          <a:p>
            <a:pPr>
              <a:defRPr/>
            </a:pPr>
            <a:endParaRPr lang="en-US"/>
          </a:p>
        </p:txBody>
      </p:sp>
      <p:sp>
        <p:nvSpPr>
          <p:cNvPr id="8" name="Slide Number Placeholder 7">
            <a:extLst>
              <a:ext uri="{FF2B5EF4-FFF2-40B4-BE49-F238E27FC236}">
                <a16:creationId xmlns:a16="http://schemas.microsoft.com/office/drawing/2014/main" id="{93930EBA-A110-5943-A601-3E892D3E69C4}"/>
              </a:ext>
            </a:extLst>
          </p:cNvPr>
          <p:cNvSpPr>
            <a:spLocks noGrp="1"/>
          </p:cNvSpPr>
          <p:nvPr>
            <p:ph type="sldNum" sz="quarter" idx="4"/>
          </p:nvPr>
        </p:nvSpPr>
        <p:spPr>
          <a:xfrm>
            <a:off x="6924675" y="6456363"/>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600">
                <a:solidFill>
                  <a:srgbClr val="000000"/>
                </a:solidFill>
                <a:latin typeface="Calibri" panose="020F0502020204030204" pitchFamily="34" charset="0"/>
              </a:defRPr>
            </a:lvl1pPr>
          </a:lstStyle>
          <a:p>
            <a:pPr>
              <a:defRPr/>
            </a:pPr>
            <a:fld id="{4F851AE3-B568-43D9-B940-365D9D7D999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849" r:id="rId1"/>
    <p:sldLayoutId id="2147485850" r:id="rId2"/>
    <p:sldLayoutId id="2147485851" r:id="rId3"/>
    <p:sldLayoutId id="2147485852" r:id="rId4"/>
    <p:sldLayoutId id="2147485853" r:id="rId5"/>
    <p:sldLayoutId id="2147485854" r:id="rId6"/>
    <p:sldLayoutId id="2147485855" r:id="rId7"/>
    <p:sldLayoutId id="2147485856" r:id="rId8"/>
    <p:sldLayoutId id="2147485857" r:id="rId9"/>
    <p:sldLayoutId id="2147485858" r:id="rId10"/>
    <p:sldLayoutId id="2147485859" r:id="rId11"/>
    <p:sldLayoutId id="2147485860" r:id="rId12"/>
  </p:sldLayoutIdLst>
  <p:hf hdr="0" ftr="0" dt="0"/>
  <p:txStyles>
    <p:titleStyle>
      <a:lvl1pPr algn="ctr" rtl="0" eaLnBrk="0" fontAlgn="base" hangingPunct="0">
        <a:lnSpc>
          <a:spcPct val="90000"/>
        </a:lnSpc>
        <a:spcBef>
          <a:spcPct val="0"/>
        </a:spcBef>
        <a:spcAft>
          <a:spcPct val="0"/>
        </a:spcAft>
        <a:defRPr sz="4800" kern="1200" spc="-120">
          <a:solidFill>
            <a:schemeClr val="bg1"/>
          </a:solidFill>
          <a:latin typeface="+mj-lt"/>
          <a:ea typeface="ＭＳ Ｐゴシック" charset="0"/>
          <a:cs typeface="ＭＳ Ｐゴシック" charset="0"/>
        </a:defRPr>
      </a:lvl1pPr>
      <a:lvl2pPr algn="ctr" rtl="0" eaLnBrk="0" fontAlgn="base" hangingPunct="0">
        <a:lnSpc>
          <a:spcPct val="90000"/>
        </a:lnSpc>
        <a:spcBef>
          <a:spcPct val="0"/>
        </a:spcBef>
        <a:spcAft>
          <a:spcPct val="0"/>
        </a:spcAft>
        <a:defRPr sz="4800">
          <a:solidFill>
            <a:schemeClr val="bg1"/>
          </a:solidFill>
          <a:latin typeface="Calibri" charset="0"/>
          <a:ea typeface="ＭＳ Ｐゴシック" charset="0"/>
          <a:cs typeface="ＭＳ Ｐゴシック" charset="0"/>
        </a:defRPr>
      </a:lvl2pPr>
      <a:lvl3pPr algn="ctr" rtl="0" eaLnBrk="0" fontAlgn="base" hangingPunct="0">
        <a:lnSpc>
          <a:spcPct val="90000"/>
        </a:lnSpc>
        <a:spcBef>
          <a:spcPct val="0"/>
        </a:spcBef>
        <a:spcAft>
          <a:spcPct val="0"/>
        </a:spcAft>
        <a:defRPr sz="4800">
          <a:solidFill>
            <a:schemeClr val="bg1"/>
          </a:solidFill>
          <a:latin typeface="Calibri" charset="0"/>
          <a:ea typeface="ＭＳ Ｐゴシック" charset="0"/>
          <a:cs typeface="ＭＳ Ｐゴシック" charset="0"/>
        </a:defRPr>
      </a:lvl3pPr>
      <a:lvl4pPr algn="ctr" rtl="0" eaLnBrk="0" fontAlgn="base" hangingPunct="0">
        <a:lnSpc>
          <a:spcPct val="90000"/>
        </a:lnSpc>
        <a:spcBef>
          <a:spcPct val="0"/>
        </a:spcBef>
        <a:spcAft>
          <a:spcPct val="0"/>
        </a:spcAft>
        <a:defRPr sz="4800">
          <a:solidFill>
            <a:schemeClr val="bg1"/>
          </a:solidFill>
          <a:latin typeface="Calibri" charset="0"/>
          <a:ea typeface="ＭＳ Ｐゴシック" charset="0"/>
          <a:cs typeface="ＭＳ Ｐゴシック" charset="0"/>
        </a:defRPr>
      </a:lvl4pPr>
      <a:lvl5pPr algn="ctr" rtl="0" eaLnBrk="0" fontAlgn="base" hangingPunct="0">
        <a:lnSpc>
          <a:spcPct val="90000"/>
        </a:lnSpc>
        <a:spcBef>
          <a:spcPct val="0"/>
        </a:spcBef>
        <a:spcAft>
          <a:spcPct val="0"/>
        </a:spcAft>
        <a:defRPr sz="4800">
          <a:solidFill>
            <a:schemeClr val="bg1"/>
          </a:solidFill>
          <a:latin typeface="Calibri" charset="0"/>
          <a:ea typeface="ＭＳ Ｐゴシック" charset="0"/>
          <a:cs typeface="ＭＳ Ｐゴシック" charset="0"/>
        </a:defRPr>
      </a:lvl5pPr>
      <a:lvl6pPr marL="457200" algn="ctr" rtl="0" fontAlgn="base">
        <a:lnSpc>
          <a:spcPct val="90000"/>
        </a:lnSpc>
        <a:spcBef>
          <a:spcPct val="0"/>
        </a:spcBef>
        <a:spcAft>
          <a:spcPct val="0"/>
        </a:spcAft>
        <a:defRPr sz="4800">
          <a:solidFill>
            <a:schemeClr val="bg1"/>
          </a:solidFill>
          <a:latin typeface="Calibri" charset="0"/>
          <a:ea typeface="ＭＳ Ｐゴシック" charset="0"/>
          <a:cs typeface="ＭＳ Ｐゴシック" charset="0"/>
        </a:defRPr>
      </a:lvl6pPr>
      <a:lvl7pPr marL="914400" algn="ctr" rtl="0" fontAlgn="base">
        <a:lnSpc>
          <a:spcPct val="90000"/>
        </a:lnSpc>
        <a:spcBef>
          <a:spcPct val="0"/>
        </a:spcBef>
        <a:spcAft>
          <a:spcPct val="0"/>
        </a:spcAft>
        <a:defRPr sz="4800">
          <a:solidFill>
            <a:schemeClr val="bg1"/>
          </a:solidFill>
          <a:latin typeface="Calibri" charset="0"/>
          <a:ea typeface="ＭＳ Ｐゴシック" charset="0"/>
          <a:cs typeface="ＭＳ Ｐゴシック" charset="0"/>
        </a:defRPr>
      </a:lvl7pPr>
      <a:lvl8pPr marL="1371600" algn="ctr" rtl="0" fontAlgn="base">
        <a:lnSpc>
          <a:spcPct val="90000"/>
        </a:lnSpc>
        <a:spcBef>
          <a:spcPct val="0"/>
        </a:spcBef>
        <a:spcAft>
          <a:spcPct val="0"/>
        </a:spcAft>
        <a:defRPr sz="4800">
          <a:solidFill>
            <a:schemeClr val="bg1"/>
          </a:solidFill>
          <a:latin typeface="Calibri" charset="0"/>
          <a:ea typeface="ＭＳ Ｐゴシック" charset="0"/>
          <a:cs typeface="ＭＳ Ｐゴシック" charset="0"/>
        </a:defRPr>
      </a:lvl8pPr>
      <a:lvl9pPr marL="1828800" algn="ctr" rtl="0" fontAlgn="base">
        <a:lnSpc>
          <a:spcPct val="90000"/>
        </a:lnSpc>
        <a:spcBef>
          <a:spcPct val="0"/>
        </a:spcBef>
        <a:spcAft>
          <a:spcPct val="0"/>
        </a:spcAft>
        <a:defRPr sz="4800">
          <a:solidFill>
            <a:schemeClr val="bg1"/>
          </a:solidFill>
          <a:latin typeface="Calibri" charset="0"/>
          <a:ea typeface="ＭＳ Ｐゴシック" charset="0"/>
          <a:cs typeface="ＭＳ Ｐゴシック" charset="0"/>
        </a:defRPr>
      </a:lvl9pPr>
    </p:titleStyle>
    <p:bodyStyle>
      <a:lvl1pPr marL="182563" indent="-182563" algn="l" rtl="0" eaLnBrk="0" fontAlgn="base" hangingPunct="0">
        <a:lnSpc>
          <a:spcPct val="85000"/>
        </a:lnSpc>
        <a:spcBef>
          <a:spcPts val="1300"/>
        </a:spcBef>
        <a:spcAft>
          <a:spcPct val="0"/>
        </a:spcAft>
        <a:buFont typeface="Arial" panose="020B0604020202020204" pitchFamily="34" charset="0"/>
        <a:buChar char="•"/>
        <a:defRPr sz="2800" i="1" kern="1200">
          <a:solidFill>
            <a:schemeClr val="tx1"/>
          </a:solidFill>
          <a:latin typeface="+mn-lt"/>
          <a:ea typeface="ＭＳ Ｐゴシック" charset="0"/>
          <a:cs typeface="ＭＳ Ｐゴシック" charset="0"/>
        </a:defRPr>
      </a:lvl1pPr>
      <a:lvl2pPr marL="365125" indent="-182563" algn="l" rtl="0" eaLnBrk="0" fontAlgn="base" hangingPunct="0">
        <a:lnSpc>
          <a:spcPct val="85000"/>
        </a:lnSpc>
        <a:spcBef>
          <a:spcPts val="600"/>
        </a:spcBef>
        <a:spcAft>
          <a:spcPct val="0"/>
        </a:spcAft>
        <a:buFont typeface="Calibri" panose="020F0502020204030204" pitchFamily="34" charset="0"/>
        <a:buChar char="‐"/>
        <a:defRPr sz="2400" kern="1200">
          <a:solidFill>
            <a:schemeClr val="tx1"/>
          </a:solidFill>
          <a:latin typeface="+mn-lt"/>
          <a:ea typeface="ＭＳ Ｐゴシック" charset="0"/>
          <a:cs typeface="+mn-cs"/>
        </a:defRPr>
      </a:lvl2pPr>
      <a:lvl3pPr marL="547688" indent="-182563" algn="l" rtl="0" eaLnBrk="0" fontAlgn="base" hangingPunct="0">
        <a:lnSpc>
          <a:spcPct val="85000"/>
        </a:lnSpc>
        <a:spcBef>
          <a:spcPts val="600"/>
        </a:spcBef>
        <a:spcAft>
          <a:spcPct val="0"/>
        </a:spcAft>
        <a:buFont typeface="Arial" panose="020B0604020202020204" pitchFamily="34" charset="0"/>
        <a:buChar char="•"/>
        <a:defRPr sz="2000" i="1" kern="1200">
          <a:solidFill>
            <a:schemeClr val="tx1"/>
          </a:solidFill>
          <a:latin typeface="+mn-lt"/>
          <a:ea typeface="ＭＳ Ｐゴシック" charset="0"/>
          <a:cs typeface="+mn-cs"/>
        </a:defRPr>
      </a:lvl3pPr>
      <a:lvl4pPr marL="73025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0"/>
          <a:cs typeface="+mn-cs"/>
        </a:defRPr>
      </a:lvl4pPr>
      <a:lvl5pPr marL="91440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0"/>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3250" name="Rectangle 1026">
            <a:extLst>
              <a:ext uri="{FF2B5EF4-FFF2-40B4-BE49-F238E27FC236}">
                <a16:creationId xmlns:a16="http://schemas.microsoft.com/office/drawing/2014/main" id="{F5FF2F2C-E6A7-46EE-B486-49138C36D2EA}"/>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3251" name="Rectangle 1027">
            <a:extLst>
              <a:ext uri="{FF2B5EF4-FFF2-40B4-BE49-F238E27FC236}">
                <a16:creationId xmlns:a16="http://schemas.microsoft.com/office/drawing/2014/main" id="{95490A44-D814-49E1-A0D2-A7A03A201D73}"/>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DA5DE035-3F58-8243-BB65-70E157F4F733}"/>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52C86960-30F1-004A-BE4E-C032E351B4F0}"/>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panose="02020404030301010803" pitchFamily="18" charset="0"/>
              </a:defRPr>
            </a:lvl1pPr>
          </a:lstStyle>
          <a:p>
            <a:pPr>
              <a:defRPr/>
            </a:pPr>
            <a:fld id="{8F2C5DE5-C56A-43A1-A6ED-BD128C10C31E}" type="slidenum">
              <a:rPr lang="en-US" altLang="en-US"/>
              <a:pPr>
                <a:defRPr/>
              </a:pPr>
              <a:t>‹#›</a:t>
            </a:fld>
            <a:endParaRPr lang="en-US" altLang="en-US"/>
          </a:p>
        </p:txBody>
      </p:sp>
      <p:sp>
        <p:nvSpPr>
          <p:cNvPr id="53254" name="Line 1032">
            <a:extLst>
              <a:ext uri="{FF2B5EF4-FFF2-40B4-BE49-F238E27FC236}">
                <a16:creationId xmlns:a16="http://schemas.microsoft.com/office/drawing/2014/main" id="{DFFB3AD0-7300-46F3-B89E-8FF6060C1EDB}"/>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53255" name="Line 1033">
            <a:extLst>
              <a:ext uri="{FF2B5EF4-FFF2-40B4-BE49-F238E27FC236}">
                <a16:creationId xmlns:a16="http://schemas.microsoft.com/office/drawing/2014/main" id="{CA1AE4A1-FD32-48F3-8A17-A80E8C259401}"/>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pic>
        <p:nvPicPr>
          <p:cNvPr id="53256" name="Picture 7" descr="safari.png">
            <a:extLst>
              <a:ext uri="{FF2B5EF4-FFF2-40B4-BE49-F238E27FC236}">
                <a16:creationId xmlns:a16="http://schemas.microsoft.com/office/drawing/2014/main" id="{FC5ED626-D57C-4B54-9928-02DB78F3B98F}"/>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861" r:id="rId1"/>
    <p:sldLayoutId id="2147485862" r:id="rId2"/>
    <p:sldLayoutId id="2147485863" r:id="rId3"/>
    <p:sldLayoutId id="2147485864" r:id="rId4"/>
    <p:sldLayoutId id="2147485865" r:id="rId5"/>
    <p:sldLayoutId id="2147485866" r:id="rId6"/>
    <p:sldLayoutId id="2147485867" r:id="rId7"/>
    <p:sldLayoutId id="2147485868" r:id="rId8"/>
    <p:sldLayoutId id="2147485869" r:id="rId9"/>
    <p:sldLayoutId id="2147485870" r:id="rId10"/>
    <p:sldLayoutId id="2147485871"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anose="05000000000000000000"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5538" name="Rectangle 1026">
            <a:extLst>
              <a:ext uri="{FF2B5EF4-FFF2-40B4-BE49-F238E27FC236}">
                <a16:creationId xmlns:a16="http://schemas.microsoft.com/office/drawing/2014/main" id="{ACB5932F-F474-4A58-95EC-C3DA594F1857}"/>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65539" name="Rectangle 1027">
            <a:extLst>
              <a:ext uri="{FF2B5EF4-FFF2-40B4-BE49-F238E27FC236}">
                <a16:creationId xmlns:a16="http://schemas.microsoft.com/office/drawing/2014/main" id="{5D1CCB26-B5C1-4ED2-A508-56347928C7B5}"/>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A86275BE-EDAA-D741-BCB8-499952FF7346}"/>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Garamond" pitchFamily="18" charset="0"/>
              </a:defRPr>
            </a:lvl1pPr>
          </a:lstStyle>
          <a:p>
            <a:pPr>
              <a:defRPr/>
            </a:pPr>
            <a:endParaRPr lang="en-US" altLang="en-US"/>
          </a:p>
        </p:txBody>
      </p:sp>
      <p:sp>
        <p:nvSpPr>
          <p:cNvPr id="100358" name="Rectangle 1030">
            <a:extLst>
              <a:ext uri="{FF2B5EF4-FFF2-40B4-BE49-F238E27FC236}">
                <a16:creationId xmlns:a16="http://schemas.microsoft.com/office/drawing/2014/main" id="{F0EFDDA1-A506-734F-93A4-C095FE25E032}"/>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latin typeface="Garamond" pitchFamily="18" charset="0"/>
              </a:defRPr>
            </a:lvl1pPr>
          </a:lstStyle>
          <a:p>
            <a:pPr>
              <a:defRPr/>
            </a:pPr>
            <a:fld id="{E74D5A7C-213B-4BBB-BAC0-E17BF422EE7A}" type="slidenum">
              <a:rPr lang="en-US" altLang="en-US"/>
              <a:pPr>
                <a:defRPr/>
              </a:pPr>
              <a:t>‹#›</a:t>
            </a:fld>
            <a:endParaRPr lang="en-US" altLang="en-US"/>
          </a:p>
        </p:txBody>
      </p:sp>
      <p:sp>
        <p:nvSpPr>
          <p:cNvPr id="65542" name="Line 1032">
            <a:extLst>
              <a:ext uri="{FF2B5EF4-FFF2-40B4-BE49-F238E27FC236}">
                <a16:creationId xmlns:a16="http://schemas.microsoft.com/office/drawing/2014/main" id="{CC70C7F8-B3A9-4B76-9B28-7CB01C753BDE}"/>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65543" name="Line 1033">
            <a:extLst>
              <a:ext uri="{FF2B5EF4-FFF2-40B4-BE49-F238E27FC236}">
                <a16:creationId xmlns:a16="http://schemas.microsoft.com/office/drawing/2014/main" id="{21D032C8-4617-48CA-91C9-83DDFC7B6F50}"/>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pic>
        <p:nvPicPr>
          <p:cNvPr id="65544" name="Picture 7" descr="safari.png">
            <a:extLst>
              <a:ext uri="{FF2B5EF4-FFF2-40B4-BE49-F238E27FC236}">
                <a16:creationId xmlns:a16="http://schemas.microsoft.com/office/drawing/2014/main" id="{9E0390EF-AED9-4EE2-90BE-663C23B68A1F}"/>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872" r:id="rId1"/>
    <p:sldLayoutId id="2147485815" r:id="rId2"/>
    <p:sldLayoutId id="2147485816" r:id="rId3"/>
    <p:sldLayoutId id="2147485817" r:id="rId4"/>
    <p:sldLayoutId id="2147485818" r:id="rId5"/>
    <p:sldLayoutId id="2147485819" r:id="rId6"/>
    <p:sldLayoutId id="2147485820" r:id="rId7"/>
    <p:sldLayoutId id="2147485821" r:id="rId8"/>
    <p:sldLayoutId id="2147485822" r:id="rId9"/>
    <p:sldLayoutId id="2147485823" r:id="rId10"/>
    <p:sldLayoutId id="2147485824"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anose="05000000000000000000"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7826" name="Rectangle 1026">
            <a:extLst>
              <a:ext uri="{FF2B5EF4-FFF2-40B4-BE49-F238E27FC236}">
                <a16:creationId xmlns:a16="http://schemas.microsoft.com/office/drawing/2014/main" id="{917B0F15-21C4-43B5-B91C-F30A334A14FE}"/>
              </a:ext>
            </a:extLst>
          </p:cNvPr>
          <p:cNvSpPr>
            <a:spLocks noGrp="1" noChangeArrowheads="1"/>
          </p:cNvSpPr>
          <p:nvPr>
            <p:ph type="title"/>
          </p:nvPr>
        </p:nvSpPr>
        <p:spPr bwMode="auto">
          <a:xfrm>
            <a:off x="228600" y="152400"/>
            <a:ext cx="86106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77827" name="Rectangle 1027">
            <a:extLst>
              <a:ext uri="{FF2B5EF4-FFF2-40B4-BE49-F238E27FC236}">
                <a16:creationId xmlns:a16="http://schemas.microsoft.com/office/drawing/2014/main" id="{B42044F3-19A8-49DF-A6C2-4E15BDA7BD0E}"/>
              </a:ext>
            </a:extLst>
          </p:cNvPr>
          <p:cNvSpPr>
            <a:spLocks noGrp="1" noChangeArrowheads="1"/>
          </p:cNvSpPr>
          <p:nvPr>
            <p:ph type="body" idx="1"/>
          </p:nvPr>
        </p:nvSpPr>
        <p:spPr bwMode="auto">
          <a:xfrm>
            <a:off x="228600" y="1095375"/>
            <a:ext cx="86106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E005010D-8881-E842-9FB3-66D00624A682}"/>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charset="0"/>
                <a:ea typeface="ＭＳ Ｐゴシック" charset="0"/>
                <a:cs typeface="ＭＳ Ｐゴシック" charset="0"/>
              </a:defRPr>
            </a:lvl1pPr>
          </a:lstStyle>
          <a:p>
            <a:pPr>
              <a:defRPr/>
            </a:pPr>
            <a:endParaRPr lang="en-US"/>
          </a:p>
        </p:txBody>
      </p:sp>
      <p:sp>
        <p:nvSpPr>
          <p:cNvPr id="100358" name="Rectangle 1030">
            <a:extLst>
              <a:ext uri="{FF2B5EF4-FFF2-40B4-BE49-F238E27FC236}">
                <a16:creationId xmlns:a16="http://schemas.microsoft.com/office/drawing/2014/main" id="{8CB5A692-781F-D848-941D-83CEF499892C}"/>
              </a:ext>
            </a:extLst>
          </p:cNvPr>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panose="02020404030301010803" pitchFamily="18" charset="0"/>
              </a:defRPr>
            </a:lvl1pPr>
          </a:lstStyle>
          <a:p>
            <a:pPr>
              <a:defRPr/>
            </a:pPr>
            <a:fld id="{855EE8B7-E803-4E67-8558-E8ED62A77CBB}" type="slidenum">
              <a:rPr lang="en-US" altLang="en-US"/>
              <a:pPr>
                <a:defRPr/>
              </a:pPr>
              <a:t>‹#›</a:t>
            </a:fld>
            <a:endParaRPr lang="en-US" altLang="en-US"/>
          </a:p>
        </p:txBody>
      </p:sp>
      <p:sp>
        <p:nvSpPr>
          <p:cNvPr id="77830" name="Line 1032">
            <a:extLst>
              <a:ext uri="{FF2B5EF4-FFF2-40B4-BE49-F238E27FC236}">
                <a16:creationId xmlns:a16="http://schemas.microsoft.com/office/drawing/2014/main" id="{B13BBCCB-CE37-4B3B-AD29-779421B6A73B}"/>
              </a:ext>
            </a:extLst>
          </p:cNvPr>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77831" name="Line 1033">
            <a:extLst>
              <a:ext uri="{FF2B5EF4-FFF2-40B4-BE49-F238E27FC236}">
                <a16:creationId xmlns:a16="http://schemas.microsoft.com/office/drawing/2014/main" id="{191754E7-82B0-413E-A53E-AAF17D6A478C}"/>
              </a:ext>
            </a:extLst>
          </p:cNvPr>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pic>
        <p:nvPicPr>
          <p:cNvPr id="77832" name="Picture 7" descr="safari.png">
            <a:extLst>
              <a:ext uri="{FF2B5EF4-FFF2-40B4-BE49-F238E27FC236}">
                <a16:creationId xmlns:a16="http://schemas.microsoft.com/office/drawing/2014/main" id="{7221237E-2058-440A-B41B-5973FCE43FB1}"/>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873" r:id="rId1"/>
    <p:sldLayoutId id="2147485825" r:id="rId2"/>
    <p:sldLayoutId id="2147485826" r:id="rId3"/>
    <p:sldLayoutId id="2147485827" r:id="rId4"/>
    <p:sldLayoutId id="2147485828" r:id="rId5"/>
    <p:sldLayoutId id="2147485829" r:id="rId6"/>
    <p:sldLayoutId id="2147485830" r:id="rId7"/>
    <p:sldLayoutId id="2147485831" r:id="rId8"/>
    <p:sldLayoutId id="2147485832" r:id="rId9"/>
    <p:sldLayoutId id="2147485833" r:id="rId10"/>
    <p:sldLayoutId id="2147485834" r:id="rId11"/>
    <p:sldLayoutId id="2147485835"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anose="05000000000000000000"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1138" name="Rectangle 1026">
            <a:extLst>
              <a:ext uri="{FF2B5EF4-FFF2-40B4-BE49-F238E27FC236}">
                <a16:creationId xmlns:a16="http://schemas.microsoft.com/office/drawing/2014/main" id="{46776464-857C-4209-A297-901A6C00A3B7}"/>
              </a:ext>
            </a:extLst>
          </p:cNvPr>
          <p:cNvSpPr>
            <a:spLocks noGrp="1" noChangeArrowheads="1"/>
          </p:cNvSpPr>
          <p:nvPr>
            <p:ph type="title"/>
          </p:nvPr>
        </p:nvSpPr>
        <p:spPr bwMode="auto">
          <a:xfrm>
            <a:off x="228600" y="152400"/>
            <a:ext cx="86106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91139" name="Rectangle 1027">
            <a:extLst>
              <a:ext uri="{FF2B5EF4-FFF2-40B4-BE49-F238E27FC236}">
                <a16:creationId xmlns:a16="http://schemas.microsoft.com/office/drawing/2014/main" id="{3510CEE1-5FC5-4BAA-8FEB-5289FDC26E14}"/>
              </a:ext>
            </a:extLst>
          </p:cNvPr>
          <p:cNvSpPr>
            <a:spLocks noGrp="1" noChangeArrowheads="1"/>
          </p:cNvSpPr>
          <p:nvPr>
            <p:ph type="body" idx="1"/>
          </p:nvPr>
        </p:nvSpPr>
        <p:spPr bwMode="auto">
          <a:xfrm>
            <a:off x="228600" y="1095375"/>
            <a:ext cx="86106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C52D9B52-C611-F944-9FA0-113B7A0A212A}"/>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charset="0"/>
                <a:ea typeface="ＭＳ Ｐゴシック" charset="0"/>
                <a:cs typeface="ＭＳ Ｐゴシック" charset="0"/>
              </a:defRPr>
            </a:lvl1pPr>
          </a:lstStyle>
          <a:p>
            <a:pPr>
              <a:defRPr/>
            </a:pPr>
            <a:endParaRPr lang="en-US"/>
          </a:p>
        </p:txBody>
      </p:sp>
      <p:sp>
        <p:nvSpPr>
          <p:cNvPr id="100358" name="Rectangle 1030">
            <a:extLst>
              <a:ext uri="{FF2B5EF4-FFF2-40B4-BE49-F238E27FC236}">
                <a16:creationId xmlns:a16="http://schemas.microsoft.com/office/drawing/2014/main" id="{CDCC37D8-1E53-6F44-9641-E60CAB0CFEE5}"/>
              </a:ext>
            </a:extLst>
          </p:cNvPr>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0"/>
                <a:cs typeface="ＭＳ Ｐゴシック" charset="0"/>
              </a:defRPr>
            </a:lvl1pPr>
          </a:lstStyle>
          <a:p>
            <a:pPr>
              <a:defRPr/>
            </a:pPr>
            <a:fld id="{22EC244C-D273-471A-9F3C-CC3DF34BBBB7}" type="slidenum">
              <a:rPr lang="en-US"/>
              <a:pPr>
                <a:defRPr/>
              </a:pPr>
              <a:t>‹#›</a:t>
            </a:fld>
            <a:endParaRPr lang="en-US"/>
          </a:p>
        </p:txBody>
      </p:sp>
      <p:sp>
        <p:nvSpPr>
          <p:cNvPr id="91142" name="Line 1032">
            <a:extLst>
              <a:ext uri="{FF2B5EF4-FFF2-40B4-BE49-F238E27FC236}">
                <a16:creationId xmlns:a16="http://schemas.microsoft.com/office/drawing/2014/main" id="{4A76BED5-FDF0-4953-B518-FE6EDB14DDCD}"/>
              </a:ext>
            </a:extLst>
          </p:cNvPr>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91143" name="Line 1033">
            <a:extLst>
              <a:ext uri="{FF2B5EF4-FFF2-40B4-BE49-F238E27FC236}">
                <a16:creationId xmlns:a16="http://schemas.microsoft.com/office/drawing/2014/main" id="{3BD65383-5837-49D4-A01E-2BBC71F9F177}"/>
              </a:ext>
            </a:extLst>
          </p:cNvPr>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pic>
        <p:nvPicPr>
          <p:cNvPr id="91144" name="Picture 7" descr="safari.png">
            <a:extLst>
              <a:ext uri="{FF2B5EF4-FFF2-40B4-BE49-F238E27FC236}">
                <a16:creationId xmlns:a16="http://schemas.microsoft.com/office/drawing/2014/main" id="{65CA8A35-17A1-459D-862D-556784A8F267}"/>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874" r:id="rId1"/>
    <p:sldLayoutId id="2147485875" r:id="rId2"/>
    <p:sldLayoutId id="2147485876" r:id="rId3"/>
    <p:sldLayoutId id="2147485877" r:id="rId4"/>
    <p:sldLayoutId id="2147485878" r:id="rId5"/>
    <p:sldLayoutId id="2147485879" r:id="rId6"/>
    <p:sldLayoutId id="2147485880" r:id="rId7"/>
    <p:sldLayoutId id="2147485881" r:id="rId8"/>
    <p:sldLayoutId id="2147485882" r:id="rId9"/>
    <p:sldLayoutId id="2147485883" r:id="rId10"/>
    <p:sldLayoutId id="2147485884" r:id="rId11"/>
    <p:sldLayoutId id="2147485885"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anose="05000000000000000000"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4450" name="Rectangle 1026">
            <a:extLst>
              <a:ext uri="{FF2B5EF4-FFF2-40B4-BE49-F238E27FC236}">
                <a16:creationId xmlns:a16="http://schemas.microsoft.com/office/drawing/2014/main" id="{249215D7-91D2-48DA-B01C-8AB5792260A4}"/>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4451" name="Rectangle 1027">
            <a:extLst>
              <a:ext uri="{FF2B5EF4-FFF2-40B4-BE49-F238E27FC236}">
                <a16:creationId xmlns:a16="http://schemas.microsoft.com/office/drawing/2014/main" id="{DB7CB1FA-CD96-43DF-B3F6-1D856A85E632}"/>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28BB64C7-BC04-0845-BB89-18968FA3BBFB}"/>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E8E5E69A-B874-2D4E-B0E7-BFD5A274869A}"/>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600">
                <a:solidFill>
                  <a:srgbClr val="000000"/>
                </a:solidFill>
                <a:latin typeface="Garamond" pitchFamily="18" charset="0"/>
                <a:ea typeface="+mn-ea"/>
                <a:cs typeface="+mn-cs"/>
              </a:defRPr>
            </a:lvl1pPr>
          </a:lstStyle>
          <a:p>
            <a:pPr>
              <a:defRPr/>
            </a:pPr>
            <a:fld id="{2937E668-3678-4817-A8DD-4966AB66A309}" type="slidenum">
              <a:rPr lang="en-US" altLang="en-US"/>
              <a:pPr>
                <a:defRPr/>
              </a:pPr>
              <a:t>‹#›</a:t>
            </a:fld>
            <a:endParaRPr lang="en-US" altLang="en-US"/>
          </a:p>
        </p:txBody>
      </p:sp>
      <p:sp>
        <p:nvSpPr>
          <p:cNvPr id="104454" name="Line 1032">
            <a:extLst>
              <a:ext uri="{FF2B5EF4-FFF2-40B4-BE49-F238E27FC236}">
                <a16:creationId xmlns:a16="http://schemas.microsoft.com/office/drawing/2014/main" id="{02B87BC4-C99D-49D4-8F62-989FECC854A0}"/>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104455" name="Line 1033">
            <a:extLst>
              <a:ext uri="{FF2B5EF4-FFF2-40B4-BE49-F238E27FC236}">
                <a16:creationId xmlns:a16="http://schemas.microsoft.com/office/drawing/2014/main" id="{0EA83527-4601-4353-89BC-4CE7B5B7A4E6}"/>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ro-RO"/>
          </a:p>
        </p:txBody>
      </p:sp>
    </p:spTree>
  </p:cSld>
  <p:clrMap bg1="lt1" tx1="dk1" bg2="lt2" tx2="dk2" accent1="accent1" accent2="accent2" accent3="accent3" accent4="accent4" accent5="accent5" accent6="accent6" hlink="hlink" folHlink="folHlink"/>
  <p:sldLayoutIdLst>
    <p:sldLayoutId id="2147485886" r:id="rId1"/>
    <p:sldLayoutId id="2147485887" r:id="rId2"/>
    <p:sldLayoutId id="2147485888" r:id="rId3"/>
    <p:sldLayoutId id="2147485889" r:id="rId4"/>
    <p:sldLayoutId id="2147485890" r:id="rId5"/>
    <p:sldLayoutId id="2147485891" r:id="rId6"/>
    <p:sldLayoutId id="2147485892" r:id="rId7"/>
    <p:sldLayoutId id="2147485893" r:id="rId8"/>
    <p:sldLayoutId id="2147485894" r:id="rId9"/>
    <p:sldLayoutId id="2147485895" r:id="rId10"/>
    <p:sldLayoutId id="2147485896"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anose="05000000000000000000"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googleprojectzero.blogspot.ch/2018/01/reading-privileged-memory-with-side.html" TargetMode="External"/><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xkcd.com/1938/" TargetMode="External"/><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youtube.com/watch?v=mgAN4w7LH2o" TargetMode="External"/><Relationship Id="rId2" Type="http://schemas.openxmlformats.org/officeDocument/2006/relationships/hyperlink" Target="https://www.youtube.com/watch?v=syAdX44pokE"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users.ece.cmu.edu/~omutlu/pub/dram-row-hammer_isca14.pdf" TargetMode="External"/><Relationship Id="rId2" Type="http://schemas.openxmlformats.org/officeDocument/2006/relationships/notesSlide" Target="../notesSlides/notesSlide2.xml"/><Relationship Id="rId1" Type="http://schemas.openxmlformats.org/officeDocument/2006/relationships/slideLayout" Target="../slideLayouts/slideLayout106.xml"/></Relationships>
</file>

<file path=ppt/slides/_rels/slide27.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hyperlink" Target="http://users.ece.cmu.edu/~omutlu/pub/dram-row-hammer_isca14.pdf" TargetMode="External"/><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s://github.com/CMU-SAFARI/rowhammer" TargetMode="External"/><Relationship Id="rId4" Type="http://schemas.openxmlformats.org/officeDocument/2006/relationships/image" Target="../media/image21.jpeg"/></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s://github.com/CMU-SAFARI/rowhammer" TargetMode="External"/><Relationship Id="rId4" Type="http://schemas.openxmlformats.org/officeDocument/2006/relationships/image" Target="../media/image21.jpeg"/></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hyperlink" Target="https://github.com/CMU-SAFARI/rowhammer" TargetMode="External"/><Relationship Id="rId4" Type="http://schemas.openxmlformats.org/officeDocument/2006/relationships/image" Target="../media/image21.jpeg"/></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s://github.com/CMU-SAFARI/rowhammer" TargetMode="External"/><Relationship Id="rId4" Type="http://schemas.openxmlformats.org/officeDocument/2006/relationships/image" Target="../media/image21.jpeg"/></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hyperlink" Target="https://github.com/CMU-SAFARI/rowhammer" TargetMode="External"/><Relationship Id="rId4" Type="http://schemas.openxmlformats.org/officeDocument/2006/relationships/image" Target="../media/image21.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7.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hyperlink" Target="http://users.ece.cmu.edu/~omutlu/pub/dram-row-hammer_isca14.pdf" TargetMode="External"/><Relationship Id="rId5" Type="http://schemas.openxmlformats.org/officeDocument/2006/relationships/hyperlink" Target="http://googleprojectzero.blogspot.com/2015/03/exploiting-dram-rowhammer-bug-to-gain.html" TargetMode="External"/><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googleprojectzero.blogspot.com/2015/03/exploiting-dram-rowhammer-bug-to-gain.html" TargetMode="External"/><Relationship Id="rId2" Type="http://schemas.openxmlformats.org/officeDocument/2006/relationships/hyperlink" Target="http://users.ece.cmu.edu/~omutlu/pub/dram-row-hammer_isca14.pdf"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4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lab.dsst.io/32c3-slides/7197.html"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support.apple.com/en-gb/HT204934"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hyperlink" Target="https://github.com/CMU-SAFARI/rowhammer" TargetMode="External"/><Relationship Id="rId3" Type="http://schemas.openxmlformats.org/officeDocument/2006/relationships/hyperlink" Target="http://cag.engr.uconn.edu/isca2014/" TargetMode="External"/><Relationship Id="rId7" Type="http://schemas.openxmlformats.org/officeDocument/2006/relationships/hyperlink" Target="http://users.ece.cmu.edu/~omutlu/pub/dram-row-hammer_kim_lightning-talk_isca14.pdf" TargetMode="External"/><Relationship Id="rId2" Type="http://schemas.openxmlformats.org/officeDocument/2006/relationships/hyperlink" Target="http://users.ece.cmu.edu/~omutlu/pub/dram-row-hammer_isca14.pdf" TargetMode="External"/><Relationship Id="rId1" Type="http://schemas.openxmlformats.org/officeDocument/2006/relationships/slideLayout" Target="../slideLayouts/slideLayout2.xml"/><Relationship Id="rId6" Type="http://schemas.openxmlformats.org/officeDocument/2006/relationships/hyperlink" Target="http://users.ece.cmu.edu/~omutlu/pub/dram-row-hammer_kim_lightning-talk_isca14.pptx" TargetMode="External"/><Relationship Id="rId5" Type="http://schemas.openxmlformats.org/officeDocument/2006/relationships/hyperlink" Target="http://users.ece.cmu.edu/~omutlu/pub/dram-row-hammer_kim_talk_isca14.pdf" TargetMode="External"/><Relationship Id="rId10" Type="http://schemas.openxmlformats.org/officeDocument/2006/relationships/hyperlink" Target="https://github.com/google/rowhammer-test" TargetMode="External"/><Relationship Id="rId4" Type="http://schemas.openxmlformats.org/officeDocument/2006/relationships/hyperlink" Target="http://users.ece.cmu.edu/~omutlu/pub/dram-row-hammer_kim_talk_isca14.pptx" TargetMode="External"/><Relationship Id="rId9" Type="http://schemas.openxmlformats.org/officeDocument/2006/relationships/hyperlink" Target="http://googleprojectzero.blogspot.com/2015/03/exploiting-dram-rowhammer-bug-to-gain.html" TargetMode="External"/></Relationships>
</file>

<file path=ppt/slides/_rels/slide52.xml.rels><?xml version="1.0" encoding="UTF-8" standalone="yes"?>
<Relationships xmlns="http://schemas.openxmlformats.org/package/2006/relationships"><Relationship Id="rId8" Type="http://schemas.openxmlformats.org/officeDocument/2006/relationships/hyperlink" Target="https://people.inf.ethz.ch/omutlu/pub/dram-row-hammer_kim_lightning-talk_isca14.pdf" TargetMode="External"/><Relationship Id="rId3" Type="http://schemas.openxmlformats.org/officeDocument/2006/relationships/hyperlink" Target="https://people.inf.ethz.ch/omutlu/pub/dram-row-hammer_isca14.pdf" TargetMode="External"/><Relationship Id="rId7" Type="http://schemas.openxmlformats.org/officeDocument/2006/relationships/hyperlink" Target="https://people.inf.ethz.ch/omutlu/pub/dram-row-hammer_kim_lightning-talk_isca14.pptx" TargetMode="External"/><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hyperlink" Target="https://people.inf.ethz.ch/omutlu/pub/dram-row-hammer_kim_talk_isca14.pdf" TargetMode="External"/><Relationship Id="rId5" Type="http://schemas.openxmlformats.org/officeDocument/2006/relationships/hyperlink" Target="https://people.inf.ethz.ch/omutlu/pub/dram-row-hammer_kim_talk_isca14.pptx" TargetMode="External"/><Relationship Id="rId4" Type="http://schemas.openxmlformats.org/officeDocument/2006/relationships/hyperlink" Target="http://cag.engr.uconn.edu/isca2014/" TargetMode="External"/><Relationship Id="rId9" Type="http://schemas.openxmlformats.org/officeDocument/2006/relationships/hyperlink" Target="https://github.com/CMU-SAFARI/rowhammer"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people.inf.ethz.ch/omutlu/pub/rowhammer-and-other-memory-issues_date17.pdf" TargetMode="External"/><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hyperlink" Target="https://people.inf.ethz.ch/omutlu/pub/onur-Rowhammer-Memory-Security_date17-invited-talk.pdf" TargetMode="External"/><Relationship Id="rId5" Type="http://schemas.openxmlformats.org/officeDocument/2006/relationships/hyperlink" Target="https://people.inf.ethz.ch/omutlu/pub/onur-Rowhammer-Memory-Security_date17-invited-talk.pptx" TargetMode="External"/><Relationship Id="rId4" Type="http://schemas.openxmlformats.org/officeDocument/2006/relationships/hyperlink" Target="http://www.date-conference.com/"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57.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 Id="rId9" Type="http://schemas.openxmlformats.org/officeDocument/2006/relationships/image" Target="../media/image43.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4.png"/><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http://www.usenix.org/events/sec07/" TargetMode="External"/><Relationship Id="rId2" Type="http://schemas.openxmlformats.org/officeDocument/2006/relationships/hyperlink" Target="http://users.ece.cmu.edu/~omutlu/pub/mph_usenix_security07.pdf" TargetMode="Externa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hyperlink" Target="http://users.ece.cmu.edu/~omutlu/pub/mutlu_usenix-security07_talk.ppt" TargetMode="External"/></Relationships>
</file>

<file path=ppt/slides/_rels/slide72.xml.rels><?xml version="1.0" encoding="UTF-8" standalone="yes"?>
<Relationships xmlns="http://schemas.openxmlformats.org/package/2006/relationships"><Relationship Id="rId8" Type="http://schemas.openxmlformats.org/officeDocument/2006/relationships/hyperlink" Target="http://users.ece.cmu.edu/~omutlu/pub/memory-channel-partitioning-micro11.pdf" TargetMode="External"/><Relationship Id="rId3" Type="http://schemas.openxmlformats.org/officeDocument/2006/relationships/hyperlink" Target="http://www.microarch.org/micro40/" TargetMode="External"/><Relationship Id="rId7" Type="http://schemas.openxmlformats.org/officeDocument/2006/relationships/hyperlink" Target="https://people.inf.ethz.ch/omutlu/pub/mutlu_isca08_talk.ppt" TargetMode="External"/><Relationship Id="rId2" Type="http://schemas.openxmlformats.org/officeDocument/2006/relationships/hyperlink" Target="http://users.ece.cmu.edu/~omutlu/pub/stfm_micro07.pdf" TargetMode="External"/><Relationship Id="rId1" Type="http://schemas.openxmlformats.org/officeDocument/2006/relationships/slideLayout" Target="../slideLayouts/slideLayout2.xml"/><Relationship Id="rId6" Type="http://schemas.openxmlformats.org/officeDocument/2006/relationships/hyperlink" Target="http://isca2008.cs.princeton.edu/" TargetMode="External"/><Relationship Id="rId5" Type="http://schemas.openxmlformats.org/officeDocument/2006/relationships/hyperlink" Target="https://people.inf.ethz.ch/omutlu/pub/parbs_isca08.pdf" TargetMode="External"/><Relationship Id="rId10" Type="http://schemas.openxmlformats.org/officeDocument/2006/relationships/hyperlink" Target="http://users.ece.cmu.edu/~omutlu/pub/subramanian_micro11_talk.pptx" TargetMode="External"/><Relationship Id="rId4" Type="http://schemas.openxmlformats.org/officeDocument/2006/relationships/hyperlink" Target="http://users.ece.cmu.edu/~omutlu/pub/mutlu_micro07_talk.ppt" TargetMode="External"/><Relationship Id="rId9" Type="http://schemas.openxmlformats.org/officeDocument/2006/relationships/hyperlink" Target="http://www.microarch.org/micro44/" TargetMode="Externa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hyperlink" Target="http://users.ece.cmu.edu/~omutlu/pub/raidr-dram-refresh_isca12.pdf" TargetMode="Externa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hyperlink" Target="http://isca2012.ittc.ku.edu/" TargetMode="External"/><Relationship Id="rId2" Type="http://schemas.openxmlformats.org/officeDocument/2006/relationships/hyperlink" Target="http://users.ece.cmu.edu/~omutlu/pub/raidr-dram-refresh_isca12.pdf" TargetMode="Externa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hyperlink" Target="http://users.ece.cmu.edu/~omutlu/pub/liu_isca12_talk.pdf"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8" Type="http://schemas.openxmlformats.org/officeDocument/2006/relationships/hyperlink" Target="http://hpca20.ece.ufl.edu/" TargetMode="External"/><Relationship Id="rId3" Type="http://schemas.openxmlformats.org/officeDocument/2006/relationships/hyperlink" Target="http://www.memcon.com/" TargetMode="External"/><Relationship Id="rId7" Type="http://schemas.openxmlformats.org/officeDocument/2006/relationships/hyperlink" Target="http://users.ece.cmu.edu/~omutlu/pub/dram-access-refresh-parallelization_hpca14.pdf" TargetMode="External"/><Relationship Id="rId2" Type="http://schemas.openxmlformats.org/officeDocument/2006/relationships/hyperlink" Target="http://users.ece.cmu.edu/~omutlu/pub/memory-scaling_memcon13.pdf" TargetMode="External"/><Relationship Id="rId1" Type="http://schemas.openxmlformats.org/officeDocument/2006/relationships/slideLayout" Target="../slideLayouts/slideLayout2.xml"/><Relationship Id="rId6" Type="http://schemas.openxmlformats.org/officeDocument/2006/relationships/hyperlink" Target="http://www.memcon.com/video1.aspx?vfile=2708052590001&amp;federated_f9=61773537001&amp;videoPlayer=999&amp;playerID=61773537001&amp;w=520&amp;h=442&amp;oheight=550" TargetMode="External"/><Relationship Id="rId5" Type="http://schemas.openxmlformats.org/officeDocument/2006/relationships/hyperlink" Target="http://users.ece.cmu.edu/~omutlu/pub/mutlu_memory-scaling_memcon13_talk.pdf" TargetMode="External"/><Relationship Id="rId10" Type="http://schemas.openxmlformats.org/officeDocument/2006/relationships/hyperlink" Target="http://users.ece.cmu.edu/~omutlu/pub/dram-access-refresh-parallelization_chang_hpca14-talk.pdf" TargetMode="External"/><Relationship Id="rId4" Type="http://schemas.openxmlformats.org/officeDocument/2006/relationships/hyperlink" Target="http://users.ece.cmu.edu/~omutlu/pub/mutlu_memory-scaling_memcon13_talk.pptx" TargetMode="External"/><Relationship Id="rId9" Type="http://schemas.openxmlformats.org/officeDocument/2006/relationships/hyperlink" Target="http://users.ece.cmu.edu/~omutlu/pub/dram-access-refresh-parallelization_chang_hpca14-talk.pptx" TargetMode="Externa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4">
            <a:extLst>
              <a:ext uri="{FF2B5EF4-FFF2-40B4-BE49-F238E27FC236}">
                <a16:creationId xmlns:a16="http://schemas.microsoft.com/office/drawing/2014/main" id="{7EA43A70-0F03-4E22-BB01-BA6F1E3DE87C}"/>
              </a:ext>
            </a:extLst>
          </p:cNvPr>
          <p:cNvSpPr>
            <a:spLocks noGrp="1" noChangeArrowheads="1"/>
          </p:cNvSpPr>
          <p:nvPr>
            <p:ph type="ctrTitle"/>
          </p:nvPr>
        </p:nvSpPr>
        <p:spPr>
          <a:xfrm>
            <a:off x="228600" y="641350"/>
            <a:ext cx="8534400" cy="1720850"/>
          </a:xfrm>
        </p:spPr>
        <p:txBody>
          <a:bodyPr/>
          <a:lstStyle/>
          <a:p>
            <a:pPr algn="ctr" eaLnBrk="1" hangingPunct="1"/>
            <a:br>
              <a:rPr lang="en-US" altLang="en-US">
                <a:ea typeface="ＭＳ Ｐゴシック" panose="020B0600070205080204" pitchFamily="34" charset="-128"/>
              </a:rPr>
            </a:br>
            <a:r>
              <a:rPr lang="en-US" altLang="en-US">
                <a:ea typeface="ＭＳ Ｐゴシック" panose="020B0600070205080204" pitchFamily="34" charset="-128"/>
              </a:rPr>
              <a:t>Design of Digital Circuits</a:t>
            </a:r>
            <a:br>
              <a:rPr lang="en-US" altLang="en-US">
                <a:ea typeface="ＭＳ Ｐゴシック" panose="020B0600070205080204" pitchFamily="34" charset="-128"/>
              </a:rPr>
            </a:br>
            <a:r>
              <a:rPr lang="en-US" altLang="en-US">
                <a:ea typeface="ＭＳ Ｐゴシック" panose="020B0600070205080204" pitchFamily="34" charset="-128"/>
              </a:rPr>
              <a:t>Lecture 2: Mysteries in Comp Arch</a:t>
            </a:r>
          </a:p>
        </p:txBody>
      </p:sp>
      <p:sp>
        <p:nvSpPr>
          <p:cNvPr id="117762" name="Rectangle 5">
            <a:extLst>
              <a:ext uri="{FF2B5EF4-FFF2-40B4-BE49-F238E27FC236}">
                <a16:creationId xmlns:a16="http://schemas.microsoft.com/office/drawing/2014/main" id="{817732F5-7281-4A9A-8EEB-ABEC3C5FA5C5}"/>
              </a:ext>
            </a:extLst>
          </p:cNvPr>
          <p:cNvSpPr>
            <a:spLocks noGrp="1" noChangeArrowheads="1"/>
          </p:cNvSpPr>
          <p:nvPr>
            <p:ph type="subTitle" idx="1"/>
          </p:nvPr>
        </p:nvSpPr>
        <p:spPr>
          <a:xfrm>
            <a:off x="685800" y="3581400"/>
            <a:ext cx="7848600" cy="2900363"/>
          </a:xfrm>
        </p:spPr>
        <p:txBody>
          <a:bodyPr/>
          <a:lstStyle/>
          <a:p>
            <a:pPr eaLnBrk="1" hangingPunct="1"/>
            <a:endParaRPr lang="en-US" altLang="en-US" i="1">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r>
              <a:rPr lang="en-US" altLang="en-US">
                <a:solidFill>
                  <a:srgbClr val="003399"/>
                </a:solidFill>
                <a:ea typeface="ＭＳ Ｐゴシック" panose="020B0600070205080204" pitchFamily="34" charset="-128"/>
              </a:rPr>
              <a:t>Prof. Onur Mutlu</a:t>
            </a:r>
          </a:p>
          <a:p>
            <a:pPr eaLnBrk="1" hangingPunct="1"/>
            <a:r>
              <a:rPr lang="en-US" altLang="en-US">
                <a:ea typeface="ＭＳ Ｐゴシック" panose="020B0600070205080204" pitchFamily="34" charset="-128"/>
              </a:rPr>
              <a:t>ETH Zurich</a:t>
            </a:r>
          </a:p>
          <a:p>
            <a:pPr eaLnBrk="1" hangingPunct="1"/>
            <a:r>
              <a:rPr lang="en-US" altLang="en-US">
                <a:ea typeface="ＭＳ Ｐゴシック" panose="020B0600070205080204" pitchFamily="34" charset="-128"/>
              </a:rPr>
              <a:t>Spring 2019</a:t>
            </a:r>
          </a:p>
          <a:p>
            <a:pPr eaLnBrk="1" hangingPunct="1"/>
            <a:r>
              <a:rPr lang="en-US" altLang="en-US">
                <a:ea typeface="ＭＳ Ｐゴシック" panose="020B0600070205080204" pitchFamily="34" charset="-128"/>
              </a:rPr>
              <a:t>22 February 2019</a:t>
            </a: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itle 1">
            <a:extLst>
              <a:ext uri="{FF2B5EF4-FFF2-40B4-BE49-F238E27FC236}">
                <a16:creationId xmlns:a16="http://schemas.microsoft.com/office/drawing/2014/main" id="{BA41ED48-220D-42D8-B175-73B398FD1332}"/>
              </a:ext>
            </a:extLst>
          </p:cNvPr>
          <p:cNvSpPr>
            <a:spLocks noGrp="1" noChangeArrowheads="1"/>
          </p:cNvSpPr>
          <p:nvPr>
            <p:ph type="title"/>
          </p:nvPr>
        </p:nvSpPr>
        <p:spPr/>
        <p:txBody>
          <a:bodyPr/>
          <a:lstStyle/>
          <a:p>
            <a:r>
              <a:rPr lang="en-US" altLang="en-US">
                <a:ea typeface="ＭＳ Ｐゴシック" panose="020B0600070205080204" pitchFamily="34" charset="-128"/>
              </a:rPr>
              <a:t>Meltdown and Spectre</a:t>
            </a:r>
          </a:p>
        </p:txBody>
      </p:sp>
      <p:sp>
        <p:nvSpPr>
          <p:cNvPr id="3" name="Content Placeholder 2">
            <a:extLst>
              <a:ext uri="{FF2B5EF4-FFF2-40B4-BE49-F238E27FC236}">
                <a16:creationId xmlns:a16="http://schemas.microsoft.com/office/drawing/2014/main" id="{2E55D575-11E1-43E4-872C-9AEDC691D84A}"/>
              </a:ext>
            </a:extLst>
          </p:cNvPr>
          <p:cNvSpPr>
            <a:spLocks noGrp="1" noChangeArrowheads="1"/>
          </p:cNvSpPr>
          <p:nvPr>
            <p:ph idx="1"/>
          </p:nvPr>
        </p:nvSpPr>
        <p:spPr>
          <a:xfrm>
            <a:off x="0" y="996950"/>
            <a:ext cx="9144000" cy="5194300"/>
          </a:xfrm>
        </p:spPr>
        <p:txBody>
          <a:bodyPr/>
          <a:lstStyle/>
          <a:p>
            <a:r>
              <a:rPr lang="en-US" altLang="en-US">
                <a:ea typeface="ＭＳ Ｐゴシック" panose="020B0600070205080204" pitchFamily="34" charset="-128"/>
              </a:rPr>
              <a:t>Hardware security vulnerabilities that essentially effect almost all computer chips that were manufactured in the past two decades</a:t>
            </a:r>
          </a:p>
          <a:p>
            <a:endParaRPr lang="en-US" altLang="en-US">
              <a:ea typeface="ＭＳ Ｐゴシック" panose="020B0600070205080204" pitchFamily="34" charset="-128"/>
            </a:endParaRPr>
          </a:p>
          <a:p>
            <a:r>
              <a:rPr lang="en-US" altLang="en-US">
                <a:ea typeface="ＭＳ Ｐゴシック" panose="020B0600070205080204" pitchFamily="34" charset="-128"/>
              </a:rPr>
              <a:t>They exploit “speculative execution” </a:t>
            </a:r>
          </a:p>
          <a:p>
            <a:pPr lvl="1"/>
            <a:r>
              <a:rPr lang="en-US" altLang="en-US">
                <a:ea typeface="ＭＳ Ｐゴシック" panose="020B0600070205080204" pitchFamily="34" charset="-128"/>
              </a:rPr>
              <a:t>A technique employed in modern processors for high performance</a:t>
            </a:r>
          </a:p>
          <a:p>
            <a:endParaRPr lang="en-US" altLang="en-US">
              <a:ea typeface="ＭＳ Ｐゴシック" panose="020B0600070205080204" pitchFamily="34" charset="-128"/>
            </a:endParaRPr>
          </a:p>
          <a:p>
            <a:r>
              <a:rPr lang="en-US" altLang="en-US">
                <a:solidFill>
                  <a:srgbClr val="0432FF"/>
                </a:solidFill>
                <a:ea typeface="ＭＳ Ｐゴシック" panose="020B0600070205080204" pitchFamily="34" charset="-128"/>
              </a:rPr>
              <a:t>Speculative execution:</a:t>
            </a:r>
            <a:r>
              <a:rPr lang="en-US" altLang="en-US">
                <a:ea typeface="ＭＳ Ｐゴシック" panose="020B0600070205080204" pitchFamily="34" charset="-128"/>
              </a:rPr>
              <a:t> Doing something before you know that it is needed</a:t>
            </a:r>
          </a:p>
          <a:p>
            <a:pPr lvl="1"/>
            <a:r>
              <a:rPr lang="en-US" altLang="en-US">
                <a:ea typeface="ＭＳ Ｐゴシック" panose="020B0600070205080204" pitchFamily="34" charset="-128"/>
              </a:rPr>
              <a:t>We do it all the time in life, to save time</a:t>
            </a:r>
          </a:p>
          <a:p>
            <a:pPr lvl="2"/>
            <a:r>
              <a:rPr lang="en-US" altLang="en-US">
                <a:ea typeface="ＭＳ Ｐゴシック" panose="020B0600070205080204" pitchFamily="34" charset="-128"/>
              </a:rPr>
              <a:t>Guess what will happen and act based on that guess </a:t>
            </a:r>
          </a:p>
          <a:p>
            <a:pPr lvl="1"/>
            <a:r>
              <a:rPr lang="en-US" altLang="en-US">
                <a:ea typeface="ＭＳ Ｐゴシック" panose="020B0600070205080204" pitchFamily="34" charset="-128"/>
              </a:rPr>
              <a:t>Processors do it, too, to run programs fast </a:t>
            </a:r>
          </a:p>
          <a:p>
            <a:pPr lvl="2"/>
            <a:r>
              <a:rPr lang="en-US" altLang="en-US">
                <a:ea typeface="ＭＳ Ｐゴシック" panose="020B0600070205080204" pitchFamily="34" charset="-128"/>
              </a:rPr>
              <a:t>They guess and execute code before they know it should be executed</a:t>
            </a:r>
          </a:p>
        </p:txBody>
      </p:sp>
      <p:sp>
        <p:nvSpPr>
          <p:cNvPr id="128003" name="Slide Number Placeholder 3">
            <a:extLst>
              <a:ext uri="{FF2B5EF4-FFF2-40B4-BE49-F238E27FC236}">
                <a16:creationId xmlns:a16="http://schemas.microsoft.com/office/drawing/2014/main" id="{279604E3-C31A-4F5F-AA91-0796571735DA}"/>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9770C58-EE81-40D8-ADB8-2F611960E22A}" type="slidenum">
              <a:rPr lang="en-US" altLang="en-US" smtClean="0">
                <a:solidFill>
                  <a:srgbClr val="000000"/>
                </a:solidFill>
                <a:latin typeface="Garamond" panose="02020404030301010803" pitchFamily="18" charset="0"/>
              </a:rPr>
              <a:pPr/>
              <a:t>10</a:t>
            </a:fld>
            <a:endParaRPr lang="en-US" altLang="en-US">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Title 1">
            <a:extLst>
              <a:ext uri="{FF2B5EF4-FFF2-40B4-BE49-F238E27FC236}">
                <a16:creationId xmlns:a16="http://schemas.microsoft.com/office/drawing/2014/main" id="{4E7F0B9C-16F1-4ECE-8943-B075566316E8}"/>
              </a:ext>
            </a:extLst>
          </p:cNvPr>
          <p:cNvSpPr>
            <a:spLocks noGrp="1" noChangeArrowheads="1"/>
          </p:cNvSpPr>
          <p:nvPr>
            <p:ph type="title"/>
          </p:nvPr>
        </p:nvSpPr>
        <p:spPr/>
        <p:txBody>
          <a:bodyPr/>
          <a:lstStyle/>
          <a:p>
            <a:r>
              <a:rPr lang="en-US" altLang="en-US">
                <a:ea typeface="ＭＳ Ｐゴシック" panose="020B0600070205080204" pitchFamily="34" charset="-128"/>
              </a:rPr>
              <a:t>Speculative Execution (I)</a:t>
            </a:r>
          </a:p>
        </p:txBody>
      </p:sp>
      <p:sp>
        <p:nvSpPr>
          <p:cNvPr id="3" name="Content Placeholder 2">
            <a:extLst>
              <a:ext uri="{FF2B5EF4-FFF2-40B4-BE49-F238E27FC236}">
                <a16:creationId xmlns:a16="http://schemas.microsoft.com/office/drawing/2014/main" id="{133862E2-F860-B84F-9DD7-9DBB9E0D4F0E}"/>
              </a:ext>
            </a:extLst>
          </p:cNvPr>
          <p:cNvSpPr>
            <a:spLocks noGrp="1"/>
          </p:cNvSpPr>
          <p:nvPr>
            <p:ph idx="1"/>
          </p:nvPr>
        </p:nvSpPr>
        <p:spPr>
          <a:xfrm>
            <a:off x="228600" y="996950"/>
            <a:ext cx="8610600" cy="5194300"/>
          </a:xfrm>
        </p:spPr>
        <p:txBody>
          <a:bodyPr/>
          <a:lstStyle/>
          <a:p>
            <a:pPr>
              <a:defRPr/>
            </a:pPr>
            <a:r>
              <a:rPr lang="en-US" dirty="0"/>
              <a:t>Modern processors “speculatively execute” code to improve performance: </a:t>
            </a:r>
          </a:p>
          <a:p>
            <a:pPr>
              <a:defRPr/>
            </a:pPr>
            <a:endParaRPr lang="en-US" dirty="0"/>
          </a:p>
          <a:p>
            <a:pPr marL="0" indent="0">
              <a:buFont typeface="Wingdings" panose="05000000000000000000" pitchFamily="2" charset="2"/>
              <a:buNone/>
              <a:defRPr/>
            </a:pPr>
            <a:r>
              <a:rPr lang="en-US" dirty="0">
                <a:latin typeface="Consolas" panose="020B0609020204030204" pitchFamily="49" charset="0"/>
                <a:cs typeface="Consolas" panose="020B0609020204030204" pitchFamily="49" charset="0"/>
              </a:rPr>
              <a:t>if (account-balance &lt;= 0) { </a:t>
            </a:r>
          </a:p>
          <a:p>
            <a:pPr marL="0" indent="0">
              <a:buFont typeface="Wingdings" panose="05000000000000000000" pitchFamily="2" charset="2"/>
              <a:buNone/>
              <a:defRPr/>
            </a:pPr>
            <a:r>
              <a:rPr lang="en-US" dirty="0">
                <a:latin typeface="Consolas" panose="020B0609020204030204" pitchFamily="49" charset="0"/>
                <a:cs typeface="Consolas" panose="020B0609020204030204" pitchFamily="49" charset="0"/>
              </a:rPr>
              <a:t>    // do something</a:t>
            </a:r>
          </a:p>
          <a:p>
            <a:pPr marL="0" indent="0">
              <a:buFont typeface="Wingdings" panose="05000000000000000000" pitchFamily="2" charset="2"/>
              <a:buNone/>
              <a:defRPr/>
            </a:pPr>
            <a:r>
              <a:rPr lang="en-US" dirty="0">
                <a:latin typeface="Consolas" panose="020B0609020204030204" pitchFamily="49" charset="0"/>
                <a:cs typeface="Consolas" panose="020B0609020204030204" pitchFamily="49" charset="0"/>
              </a:rPr>
              <a:t>} else if (account-balance &lt; 1M) {</a:t>
            </a:r>
          </a:p>
          <a:p>
            <a:pPr marL="0" indent="0">
              <a:buFont typeface="Wingdings" panose="05000000000000000000" pitchFamily="2" charset="2"/>
              <a:buNone/>
              <a:defRPr/>
            </a:pPr>
            <a:r>
              <a:rPr lang="en-US" dirty="0">
                <a:latin typeface="Consolas" panose="020B0609020204030204" pitchFamily="49" charset="0"/>
                <a:cs typeface="Consolas" panose="020B0609020204030204" pitchFamily="49" charset="0"/>
              </a:rPr>
              <a:t>    // do something else</a:t>
            </a:r>
          </a:p>
          <a:p>
            <a:pPr marL="0" indent="0">
              <a:buFont typeface="Wingdings" panose="05000000000000000000" pitchFamily="2" charset="2"/>
              <a:buNone/>
              <a:defRPr/>
            </a:pPr>
            <a:r>
              <a:rPr lang="en-US" dirty="0">
                <a:latin typeface="Consolas" panose="020B0609020204030204" pitchFamily="49" charset="0"/>
                <a:cs typeface="Consolas" panose="020B0609020204030204" pitchFamily="49" charset="0"/>
              </a:rPr>
              <a:t>} else {</a:t>
            </a:r>
          </a:p>
          <a:p>
            <a:pPr marL="0" indent="0">
              <a:buFont typeface="Wingdings" panose="05000000000000000000" pitchFamily="2" charset="2"/>
              <a:buNone/>
              <a:defRPr/>
            </a:pPr>
            <a:r>
              <a:rPr lang="en-US" dirty="0">
                <a:latin typeface="Consolas" panose="020B0609020204030204" pitchFamily="49" charset="0"/>
                <a:cs typeface="Consolas" panose="020B0609020204030204" pitchFamily="49" charset="0"/>
              </a:rPr>
              <a:t>    // do something else</a:t>
            </a:r>
          </a:p>
          <a:p>
            <a:pPr marL="0" indent="0">
              <a:buFont typeface="Wingdings" panose="05000000000000000000" pitchFamily="2" charset="2"/>
              <a:buNone/>
              <a:defRPr/>
            </a:pPr>
            <a:r>
              <a:rPr lang="en-US" dirty="0">
                <a:latin typeface="Consolas" panose="020B0609020204030204" pitchFamily="49" charset="0"/>
                <a:cs typeface="Consolas" panose="020B0609020204030204" pitchFamily="49" charset="0"/>
              </a:rPr>
              <a:t>}</a:t>
            </a:r>
          </a:p>
        </p:txBody>
      </p:sp>
      <p:sp>
        <p:nvSpPr>
          <p:cNvPr id="129027" name="Slide Number Placeholder 3">
            <a:extLst>
              <a:ext uri="{FF2B5EF4-FFF2-40B4-BE49-F238E27FC236}">
                <a16:creationId xmlns:a16="http://schemas.microsoft.com/office/drawing/2014/main" id="{14501E00-1737-40A0-9983-D6E24901C145}"/>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EDC1418-6BD0-43AF-BFFD-E2152846C09D}" type="slidenum">
              <a:rPr lang="en-US" altLang="en-US" smtClean="0">
                <a:solidFill>
                  <a:srgbClr val="000000"/>
                </a:solidFill>
                <a:latin typeface="Garamond" panose="02020404030301010803" pitchFamily="18" charset="0"/>
              </a:rPr>
              <a:pPr/>
              <a:t>11</a:t>
            </a:fld>
            <a:endParaRPr lang="en-US" altLang="en-US">
              <a:solidFill>
                <a:srgbClr val="000000"/>
              </a:solidFill>
              <a:latin typeface="Garamond" panose="02020404030301010803" pitchFamily="18" charset="0"/>
            </a:endParaRPr>
          </a:p>
        </p:txBody>
      </p:sp>
      <p:sp>
        <p:nvSpPr>
          <p:cNvPr id="5" name="TextBox 4">
            <a:extLst>
              <a:ext uri="{FF2B5EF4-FFF2-40B4-BE49-F238E27FC236}">
                <a16:creationId xmlns:a16="http://schemas.microsoft.com/office/drawing/2014/main" id="{5CB341FA-C2E9-44F6-9A70-8A21BD55AB00}"/>
              </a:ext>
            </a:extLst>
          </p:cNvPr>
          <p:cNvSpPr txBox="1">
            <a:spLocks noChangeArrowheads="1"/>
          </p:cNvSpPr>
          <p:nvPr/>
        </p:nvSpPr>
        <p:spPr bwMode="auto">
          <a:xfrm>
            <a:off x="685800" y="5227638"/>
            <a:ext cx="8507413"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a:solidFill>
                  <a:srgbClr val="0432FF"/>
                </a:solidFill>
              </a:rPr>
              <a:t>Guess what code will be executed and execute it speculatively</a:t>
            </a:r>
          </a:p>
          <a:p>
            <a:pPr eaLnBrk="1" hangingPunct="1"/>
            <a:r>
              <a:rPr lang="en-US" altLang="en-US"/>
              <a:t>- Improves performance, if it takes a long time to access account-balance</a:t>
            </a:r>
          </a:p>
          <a:p>
            <a:pPr eaLnBrk="1" hangingPunct="1"/>
            <a:endParaRPr lang="en-US" altLang="en-US"/>
          </a:p>
          <a:p>
            <a:pPr eaLnBrk="1" hangingPunct="1"/>
            <a:r>
              <a:rPr lang="en-US" altLang="en-US">
                <a:solidFill>
                  <a:srgbClr val="0432FF"/>
                </a:solidFill>
              </a:rPr>
              <a:t>If the guess was wrong, flush the wrong instructions and execute the correct code </a:t>
            </a:r>
          </a:p>
          <a:p>
            <a:pPr eaLnBrk="1" hangingPunct="1"/>
            <a:endParaRPr lang="en-US"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1">
            <a:extLst>
              <a:ext uri="{FF2B5EF4-FFF2-40B4-BE49-F238E27FC236}">
                <a16:creationId xmlns:a16="http://schemas.microsoft.com/office/drawing/2014/main" id="{09A45C22-E0F4-46BA-8A36-38B5FDAA875C}"/>
              </a:ext>
            </a:extLst>
          </p:cNvPr>
          <p:cNvSpPr>
            <a:spLocks noGrp="1" noChangeArrowheads="1"/>
          </p:cNvSpPr>
          <p:nvPr>
            <p:ph type="title"/>
          </p:nvPr>
        </p:nvSpPr>
        <p:spPr/>
        <p:txBody>
          <a:bodyPr/>
          <a:lstStyle/>
          <a:p>
            <a:r>
              <a:rPr lang="en-US" altLang="en-US" sz="3600">
                <a:ea typeface="ＭＳ Ｐゴシック" panose="020B0600070205080204" pitchFamily="34" charset="-128"/>
              </a:rPr>
              <a:t>Speculative Execution is Invisible to the User</a:t>
            </a:r>
          </a:p>
        </p:txBody>
      </p:sp>
      <p:sp>
        <p:nvSpPr>
          <p:cNvPr id="130050" name="Content Placeholder 2">
            <a:extLst>
              <a:ext uri="{FF2B5EF4-FFF2-40B4-BE49-F238E27FC236}">
                <a16:creationId xmlns:a16="http://schemas.microsoft.com/office/drawing/2014/main" id="{5A99132A-37A5-48EF-A7F5-B089CDB659BB}"/>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30051" name="Slide Number Placeholder 3">
            <a:extLst>
              <a:ext uri="{FF2B5EF4-FFF2-40B4-BE49-F238E27FC236}">
                <a16:creationId xmlns:a16="http://schemas.microsoft.com/office/drawing/2014/main" id="{4DD3B53B-F0EF-474B-AF37-3195A145A4C8}"/>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607A88F-720D-4920-B9D6-F8BA2C7EA599}" type="slidenum">
              <a:rPr lang="en-US" altLang="en-US" smtClean="0">
                <a:solidFill>
                  <a:srgbClr val="000000"/>
                </a:solidFill>
                <a:latin typeface="Garamond" panose="02020404030301010803" pitchFamily="18" charset="0"/>
              </a:rPr>
              <a:pPr/>
              <a:t>12</a:t>
            </a:fld>
            <a:endParaRPr lang="en-US" altLang="en-US">
              <a:solidFill>
                <a:srgbClr val="000000"/>
              </a:solidFill>
              <a:latin typeface="Garamond" panose="02020404030301010803" pitchFamily="18" charset="0"/>
            </a:endParaRPr>
          </a:p>
        </p:txBody>
      </p:sp>
      <p:sp>
        <p:nvSpPr>
          <p:cNvPr id="130052" name="Text Box 17">
            <a:extLst>
              <a:ext uri="{FF2B5EF4-FFF2-40B4-BE49-F238E27FC236}">
                <a16:creationId xmlns:a16="http://schemas.microsoft.com/office/drawing/2014/main" id="{E57871A8-63F4-4101-B90F-CBCADD91A318}"/>
              </a:ext>
            </a:extLst>
          </p:cNvPr>
          <p:cNvSpPr txBox="1">
            <a:spLocks noChangeArrowheads="1"/>
          </p:cNvSpPr>
          <p:nvPr/>
        </p:nvSpPr>
        <p:spPr bwMode="auto">
          <a:xfrm>
            <a:off x="3248025" y="36909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Micro-architecture</a:t>
            </a:r>
          </a:p>
        </p:txBody>
      </p:sp>
      <p:sp>
        <p:nvSpPr>
          <p:cNvPr id="130053" name="Text Box 18">
            <a:extLst>
              <a:ext uri="{FF2B5EF4-FFF2-40B4-BE49-F238E27FC236}">
                <a16:creationId xmlns:a16="http://schemas.microsoft.com/office/drawing/2014/main" id="{965A1B45-25CA-44EE-82F5-C31AF006A642}"/>
              </a:ext>
            </a:extLst>
          </p:cNvPr>
          <p:cNvSpPr txBox="1">
            <a:spLocks noChangeAspect="1" noChangeArrowheads="1"/>
          </p:cNvSpPr>
          <p:nvPr/>
        </p:nvSpPr>
        <p:spPr bwMode="auto">
          <a:xfrm>
            <a:off x="3248025" y="33194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SW/HW Interface</a:t>
            </a:r>
          </a:p>
        </p:txBody>
      </p:sp>
      <p:sp>
        <p:nvSpPr>
          <p:cNvPr id="130054" name="Text Box 19">
            <a:extLst>
              <a:ext uri="{FF2B5EF4-FFF2-40B4-BE49-F238E27FC236}">
                <a16:creationId xmlns:a16="http://schemas.microsoft.com/office/drawing/2014/main" id="{C9401784-7D73-4F9F-952F-296E7D544DEE}"/>
              </a:ext>
            </a:extLst>
          </p:cNvPr>
          <p:cNvSpPr txBox="1">
            <a:spLocks noChangeAspect="1" noChangeArrowheads="1"/>
          </p:cNvSpPr>
          <p:nvPr/>
        </p:nvSpPr>
        <p:spPr bwMode="auto">
          <a:xfrm>
            <a:off x="3244850" y="2654300"/>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Program/Language</a:t>
            </a:r>
          </a:p>
        </p:txBody>
      </p:sp>
      <p:sp>
        <p:nvSpPr>
          <p:cNvPr id="130055" name="Text Box 20">
            <a:extLst>
              <a:ext uri="{FF2B5EF4-FFF2-40B4-BE49-F238E27FC236}">
                <a16:creationId xmlns:a16="http://schemas.microsoft.com/office/drawing/2014/main" id="{E4C4C58C-DF11-4AFC-8F92-188F3149D250}"/>
              </a:ext>
            </a:extLst>
          </p:cNvPr>
          <p:cNvSpPr txBox="1">
            <a:spLocks noChangeAspect="1" noChangeArrowheads="1"/>
          </p:cNvSpPr>
          <p:nvPr/>
        </p:nvSpPr>
        <p:spPr bwMode="auto">
          <a:xfrm>
            <a:off x="3244850" y="2282825"/>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Algorithm</a:t>
            </a:r>
          </a:p>
        </p:txBody>
      </p:sp>
      <p:sp>
        <p:nvSpPr>
          <p:cNvPr id="130056" name="Text Box 21">
            <a:extLst>
              <a:ext uri="{FF2B5EF4-FFF2-40B4-BE49-F238E27FC236}">
                <a16:creationId xmlns:a16="http://schemas.microsoft.com/office/drawing/2014/main" id="{F470D3A9-DFE2-4B47-8E2F-B1BEC4849334}"/>
              </a:ext>
            </a:extLst>
          </p:cNvPr>
          <p:cNvSpPr txBox="1">
            <a:spLocks noChangeAspect="1" noChangeArrowheads="1"/>
          </p:cNvSpPr>
          <p:nvPr/>
        </p:nvSpPr>
        <p:spPr bwMode="auto">
          <a:xfrm>
            <a:off x="3244850" y="1916113"/>
            <a:ext cx="2043113" cy="366712"/>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Problem</a:t>
            </a:r>
          </a:p>
        </p:txBody>
      </p:sp>
      <p:sp>
        <p:nvSpPr>
          <p:cNvPr id="10" name="Text Box 22">
            <a:extLst>
              <a:ext uri="{FF2B5EF4-FFF2-40B4-BE49-F238E27FC236}">
                <a16:creationId xmlns:a16="http://schemas.microsoft.com/office/drawing/2014/main" id="{5AD7A5FA-64CE-DF41-80C9-6F1FFAB7878E}"/>
              </a:ext>
            </a:extLst>
          </p:cNvPr>
          <p:cNvSpPr txBox="1">
            <a:spLocks noChangeAspect="1" noChangeArrowheads="1"/>
          </p:cNvSpPr>
          <p:nvPr/>
        </p:nvSpPr>
        <p:spPr bwMode="auto">
          <a:xfrm>
            <a:off x="3248025" y="4064000"/>
            <a:ext cx="2039938" cy="373063"/>
          </a:xfrm>
          <a:prstGeom prst="rect">
            <a:avLst/>
          </a:prstGeom>
          <a:solidFill>
            <a:srgbClr val="00FF00"/>
          </a:solidFill>
          <a:ln w="9525">
            <a:solidFill>
              <a:schemeClr val="tx1"/>
            </a:solidFill>
            <a:miter lim="800000"/>
            <a:headEnd/>
            <a:tailEnd/>
          </a:ln>
        </p:spPr>
        <p:txBody>
          <a:bodyPr wrap="none"/>
          <a:lstStyle/>
          <a:p>
            <a:pPr eaLnBrk="1" fontAlgn="auto" hangingPunct="1">
              <a:spcBef>
                <a:spcPts val="0"/>
              </a:spcBef>
              <a:spcAft>
                <a:spcPts val="0"/>
              </a:spcAft>
              <a:defRPr/>
            </a:pPr>
            <a:r>
              <a:rPr lang="en-US" sz="1750" dirty="0">
                <a:solidFill>
                  <a:srgbClr val="000000"/>
                </a:solidFill>
                <a:latin typeface="Tahoma" pitchFamily="34" charset="0"/>
                <a:ea typeface="+mn-ea"/>
                <a:cs typeface="Arial" charset="0"/>
              </a:rPr>
              <a:t>Logic</a:t>
            </a:r>
          </a:p>
          <a:p>
            <a:pPr eaLnBrk="1" fontAlgn="auto" hangingPunct="1">
              <a:spcBef>
                <a:spcPts val="0"/>
              </a:spcBef>
              <a:spcAft>
                <a:spcPts val="0"/>
              </a:spcAft>
              <a:defRPr/>
            </a:pPr>
            <a:endParaRPr lang="en-US" sz="1750" dirty="0">
              <a:solidFill>
                <a:srgbClr val="000000"/>
              </a:solidFill>
              <a:latin typeface="Tahoma" pitchFamily="34" charset="0"/>
              <a:ea typeface="+mn-ea"/>
              <a:cs typeface="Arial" charset="0"/>
            </a:endParaRPr>
          </a:p>
        </p:txBody>
      </p:sp>
      <p:sp>
        <p:nvSpPr>
          <p:cNvPr id="130058" name="Text Box 23">
            <a:extLst>
              <a:ext uri="{FF2B5EF4-FFF2-40B4-BE49-F238E27FC236}">
                <a16:creationId xmlns:a16="http://schemas.microsoft.com/office/drawing/2014/main" id="{CA811553-9D9B-427C-A84D-9350B1D42F0C}"/>
              </a:ext>
            </a:extLst>
          </p:cNvPr>
          <p:cNvSpPr txBox="1">
            <a:spLocks noChangeAspect="1" noChangeArrowheads="1"/>
          </p:cNvSpPr>
          <p:nvPr/>
        </p:nvSpPr>
        <p:spPr bwMode="auto">
          <a:xfrm>
            <a:off x="3248025" y="44354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Devices</a:t>
            </a:r>
          </a:p>
        </p:txBody>
      </p:sp>
      <p:sp>
        <p:nvSpPr>
          <p:cNvPr id="130059" name="Text Box 24">
            <a:extLst>
              <a:ext uri="{FF2B5EF4-FFF2-40B4-BE49-F238E27FC236}">
                <a16:creationId xmlns:a16="http://schemas.microsoft.com/office/drawing/2014/main" id="{3A577E7D-B8B5-4D46-B5D4-B29B698E4D06}"/>
              </a:ext>
            </a:extLst>
          </p:cNvPr>
          <p:cNvSpPr txBox="1">
            <a:spLocks noChangeAspect="1" noChangeArrowheads="1"/>
          </p:cNvSpPr>
          <p:nvPr/>
        </p:nvSpPr>
        <p:spPr bwMode="auto">
          <a:xfrm>
            <a:off x="3248025" y="2997200"/>
            <a:ext cx="2041525" cy="3270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System Software</a:t>
            </a:r>
          </a:p>
        </p:txBody>
      </p:sp>
      <p:sp>
        <p:nvSpPr>
          <p:cNvPr id="13" name="Rounded Rectangle 12">
            <a:extLst>
              <a:ext uri="{FF2B5EF4-FFF2-40B4-BE49-F238E27FC236}">
                <a16:creationId xmlns:a16="http://schemas.microsoft.com/office/drawing/2014/main" id="{7E1E9942-2F03-B243-B192-E34C7A7A00BC}"/>
              </a:ext>
            </a:extLst>
          </p:cNvPr>
          <p:cNvSpPr>
            <a:spLocks noChangeArrowheads="1"/>
          </p:cNvSpPr>
          <p:nvPr/>
        </p:nvSpPr>
        <p:spPr bwMode="auto">
          <a:xfrm rot="5400000">
            <a:off x="3864769" y="2537619"/>
            <a:ext cx="792162" cy="2286000"/>
          </a:xfrm>
          <a:prstGeom prst="roundRect">
            <a:avLst>
              <a:gd name="adj" fmla="val 16667"/>
            </a:avLst>
          </a:prstGeom>
          <a:noFill/>
          <a:ln w="44450">
            <a:solidFill>
              <a:srgbClr val="FF6600"/>
            </a:solidFill>
            <a:round/>
            <a:headEnd/>
            <a:tailEnd/>
          </a:ln>
        </p:spPr>
        <p:txBody>
          <a:bodyPr/>
          <a:lstStyle/>
          <a:p>
            <a:pPr eaLnBrk="1" fontAlgn="auto" hangingPunct="1">
              <a:spcBef>
                <a:spcPts val="0"/>
              </a:spcBef>
              <a:spcAft>
                <a:spcPts val="0"/>
              </a:spcAft>
              <a:defRPr/>
            </a:pPr>
            <a:endParaRPr lang="en-US">
              <a:solidFill>
                <a:srgbClr val="FF6600"/>
              </a:solidFill>
              <a:latin typeface="Tahoma"/>
              <a:ea typeface="+mn-ea"/>
            </a:endParaRPr>
          </a:p>
        </p:txBody>
      </p:sp>
      <p:sp>
        <p:nvSpPr>
          <p:cNvPr id="130061" name="Text Box 23">
            <a:extLst>
              <a:ext uri="{FF2B5EF4-FFF2-40B4-BE49-F238E27FC236}">
                <a16:creationId xmlns:a16="http://schemas.microsoft.com/office/drawing/2014/main" id="{3BC49927-0BC5-4DE7-BCCE-0598B1D6C86D}"/>
              </a:ext>
            </a:extLst>
          </p:cNvPr>
          <p:cNvSpPr txBox="1">
            <a:spLocks noChangeAspect="1" noChangeArrowheads="1"/>
          </p:cNvSpPr>
          <p:nvPr/>
        </p:nvSpPr>
        <p:spPr bwMode="auto">
          <a:xfrm>
            <a:off x="3249613" y="47910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Electrons</a:t>
            </a:r>
          </a:p>
        </p:txBody>
      </p:sp>
      <p:sp>
        <p:nvSpPr>
          <p:cNvPr id="17" name="TextBox 16">
            <a:extLst>
              <a:ext uri="{FF2B5EF4-FFF2-40B4-BE49-F238E27FC236}">
                <a16:creationId xmlns:a16="http://schemas.microsoft.com/office/drawing/2014/main" id="{AE1B0366-0CC1-4CF4-A956-6DC64DB8BD1F}"/>
              </a:ext>
            </a:extLst>
          </p:cNvPr>
          <p:cNvSpPr txBox="1">
            <a:spLocks noChangeArrowheads="1"/>
          </p:cNvSpPr>
          <p:nvPr/>
        </p:nvSpPr>
        <p:spPr bwMode="auto">
          <a:xfrm>
            <a:off x="5613400" y="1331913"/>
            <a:ext cx="3124200" cy="258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FF"/>
                </a:solidFill>
                <a:latin typeface="Arial" panose="020B0604020202020204" pitchFamily="34" charset="0"/>
              </a:rPr>
              <a:t>ISA</a:t>
            </a:r>
          </a:p>
          <a:p>
            <a:pPr eaLnBrk="1" hangingPunct="1">
              <a:spcBef>
                <a:spcPct val="0"/>
              </a:spcBef>
              <a:buClrTx/>
              <a:buSzTx/>
              <a:buFontTx/>
              <a:buNone/>
            </a:pPr>
            <a:r>
              <a:rPr lang="en-US" altLang="en-US" sz="1800">
                <a:solidFill>
                  <a:srgbClr val="0000FF"/>
                </a:solidFill>
                <a:latin typeface="Arial" panose="020B0604020202020204" pitchFamily="34" charset="0"/>
              </a:rPr>
              <a:t>(Instruction Set Architecture)</a:t>
            </a:r>
          </a:p>
          <a:p>
            <a:pPr eaLnBrk="1" hangingPunct="1">
              <a:spcBef>
                <a:spcPct val="0"/>
              </a:spcBef>
              <a:buClrTx/>
              <a:buSzTx/>
              <a:buFontTx/>
              <a:buNone/>
            </a:pPr>
            <a:endParaRPr lang="en-US" altLang="en-US" sz="1800">
              <a:latin typeface="Arial" panose="020B0604020202020204" pitchFamily="34" charset="0"/>
            </a:endParaRPr>
          </a:p>
          <a:p>
            <a:pPr eaLnBrk="1" hangingPunct="1">
              <a:spcBef>
                <a:spcPct val="0"/>
              </a:spcBef>
              <a:buClrTx/>
              <a:buSzTx/>
              <a:buFontTx/>
              <a:buNone/>
            </a:pPr>
            <a:r>
              <a:rPr lang="en-US" altLang="en-US" sz="1800">
                <a:latin typeface="Arial" panose="020B0604020202020204" pitchFamily="34" charset="0"/>
              </a:rPr>
              <a:t>Interface/contract between SW and HW.</a:t>
            </a:r>
          </a:p>
          <a:p>
            <a:pPr eaLnBrk="1" hangingPunct="1">
              <a:spcBef>
                <a:spcPct val="0"/>
              </a:spcBef>
              <a:buClrTx/>
              <a:buSzTx/>
              <a:buFontTx/>
              <a:buNone/>
            </a:pPr>
            <a:endParaRPr lang="en-US" altLang="en-US" sz="1800">
              <a:latin typeface="Arial" panose="020B0604020202020204" pitchFamily="34" charset="0"/>
            </a:endParaRPr>
          </a:p>
          <a:p>
            <a:pPr eaLnBrk="1" hangingPunct="1">
              <a:spcBef>
                <a:spcPct val="0"/>
              </a:spcBef>
              <a:buClrTx/>
              <a:buSzTx/>
              <a:buFontTx/>
              <a:buNone/>
            </a:pPr>
            <a:r>
              <a:rPr lang="en-US" altLang="en-US" sz="1800">
                <a:latin typeface="Arial" panose="020B0604020202020204" pitchFamily="34" charset="0"/>
              </a:rPr>
              <a:t>What the programmer assumes hardware will satisfy.</a:t>
            </a:r>
          </a:p>
        </p:txBody>
      </p:sp>
      <p:sp>
        <p:nvSpPr>
          <p:cNvPr id="18" name="TextBox 17">
            <a:extLst>
              <a:ext uri="{FF2B5EF4-FFF2-40B4-BE49-F238E27FC236}">
                <a16:creationId xmlns:a16="http://schemas.microsoft.com/office/drawing/2014/main" id="{6AE4BED5-3A69-4C92-84F0-431067C00AA0}"/>
              </a:ext>
            </a:extLst>
          </p:cNvPr>
          <p:cNvSpPr txBox="1">
            <a:spLocks noChangeArrowheads="1"/>
          </p:cNvSpPr>
          <p:nvPr/>
        </p:nvSpPr>
        <p:spPr bwMode="auto">
          <a:xfrm>
            <a:off x="19050" y="3730625"/>
            <a:ext cx="350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FF"/>
                </a:solidFill>
                <a:latin typeface="Arial" panose="020B0604020202020204" pitchFamily="34" charset="0"/>
              </a:rPr>
              <a:t>Microarchitecture</a:t>
            </a:r>
          </a:p>
          <a:p>
            <a:pPr eaLnBrk="1" hangingPunct="1">
              <a:spcBef>
                <a:spcPct val="0"/>
              </a:spcBef>
              <a:buClrTx/>
              <a:buSzTx/>
              <a:buFontTx/>
              <a:buNone/>
            </a:pPr>
            <a:r>
              <a:rPr lang="en-US" altLang="en-US" sz="1800">
                <a:latin typeface="Arial" panose="020B0604020202020204" pitchFamily="34" charset="0"/>
              </a:rPr>
              <a:t>An implementation of the ISA</a:t>
            </a:r>
          </a:p>
        </p:txBody>
      </p:sp>
      <p:sp>
        <p:nvSpPr>
          <p:cNvPr id="2" name="TextBox 1">
            <a:extLst>
              <a:ext uri="{FF2B5EF4-FFF2-40B4-BE49-F238E27FC236}">
                <a16:creationId xmlns:a16="http://schemas.microsoft.com/office/drawing/2014/main" id="{287FF08C-69DC-47D1-8E39-AB15C2B8BBA0}"/>
              </a:ext>
            </a:extLst>
          </p:cNvPr>
          <p:cNvSpPr txBox="1">
            <a:spLocks noChangeArrowheads="1"/>
          </p:cNvSpPr>
          <p:nvPr/>
        </p:nvSpPr>
        <p:spPr bwMode="auto">
          <a:xfrm>
            <a:off x="5432425" y="4270375"/>
            <a:ext cx="37877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a:solidFill>
                  <a:srgbClr val="FF0000"/>
                </a:solidFill>
              </a:rPr>
              <a:t>Programmer assumes their code </a:t>
            </a:r>
          </a:p>
          <a:p>
            <a:r>
              <a:rPr lang="en-US" altLang="en-US">
                <a:solidFill>
                  <a:srgbClr val="FF0000"/>
                </a:solidFill>
              </a:rPr>
              <a:t>will be executed in sequential order</a:t>
            </a:r>
          </a:p>
        </p:txBody>
      </p:sp>
      <p:sp>
        <p:nvSpPr>
          <p:cNvPr id="19" name="TextBox 18">
            <a:extLst>
              <a:ext uri="{FF2B5EF4-FFF2-40B4-BE49-F238E27FC236}">
                <a16:creationId xmlns:a16="http://schemas.microsoft.com/office/drawing/2014/main" id="{A27AF966-734E-474E-8F18-64EBE5B64ADC}"/>
              </a:ext>
            </a:extLst>
          </p:cNvPr>
          <p:cNvSpPr txBox="1">
            <a:spLocks noChangeArrowheads="1"/>
          </p:cNvSpPr>
          <p:nvPr/>
        </p:nvSpPr>
        <p:spPr bwMode="auto">
          <a:xfrm>
            <a:off x="19050" y="5257800"/>
            <a:ext cx="39941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a:solidFill>
                  <a:srgbClr val="FF0000"/>
                </a:solidFill>
              </a:rPr>
              <a:t>Microarchitecture executes </a:t>
            </a:r>
          </a:p>
          <a:p>
            <a:r>
              <a:rPr lang="en-US" altLang="en-US">
                <a:solidFill>
                  <a:srgbClr val="FF0000"/>
                </a:solidFill>
              </a:rPr>
              <a:t>instructions in a different order,</a:t>
            </a:r>
          </a:p>
          <a:p>
            <a:r>
              <a:rPr lang="en-US" altLang="en-US">
                <a:solidFill>
                  <a:srgbClr val="FF0000"/>
                </a:solidFill>
              </a:rPr>
              <a:t>speculatively – but reports the results</a:t>
            </a:r>
          </a:p>
          <a:p>
            <a:r>
              <a:rPr lang="en-US" altLang="en-US">
                <a:solidFill>
                  <a:srgbClr val="FF0000"/>
                </a:solidFill>
              </a:rPr>
              <a:t>as expected by the programmer</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Title 1">
            <a:extLst>
              <a:ext uri="{FF2B5EF4-FFF2-40B4-BE49-F238E27FC236}">
                <a16:creationId xmlns:a16="http://schemas.microsoft.com/office/drawing/2014/main" id="{E2578D41-F14E-471E-B755-12F5F2C5839F}"/>
              </a:ext>
            </a:extLst>
          </p:cNvPr>
          <p:cNvSpPr>
            <a:spLocks noGrp="1" noChangeArrowheads="1"/>
          </p:cNvSpPr>
          <p:nvPr>
            <p:ph type="title"/>
          </p:nvPr>
        </p:nvSpPr>
        <p:spPr/>
        <p:txBody>
          <a:bodyPr/>
          <a:lstStyle/>
          <a:p>
            <a:r>
              <a:rPr lang="en-US" altLang="en-US">
                <a:ea typeface="ＭＳ Ｐゴシック" panose="020B0600070205080204" pitchFamily="34" charset="-128"/>
              </a:rPr>
              <a:t>Meltdown and Spectre</a:t>
            </a:r>
          </a:p>
        </p:txBody>
      </p:sp>
      <p:sp>
        <p:nvSpPr>
          <p:cNvPr id="3" name="Content Placeholder 2">
            <a:extLst>
              <a:ext uri="{FF2B5EF4-FFF2-40B4-BE49-F238E27FC236}">
                <a16:creationId xmlns:a16="http://schemas.microsoft.com/office/drawing/2014/main" id="{D05FD6B0-04B1-214B-9BE5-FA9653A85939}"/>
              </a:ext>
            </a:extLst>
          </p:cNvPr>
          <p:cNvSpPr>
            <a:spLocks noGrp="1"/>
          </p:cNvSpPr>
          <p:nvPr>
            <p:ph idx="1"/>
          </p:nvPr>
        </p:nvSpPr>
        <p:spPr>
          <a:xfrm>
            <a:off x="228600" y="1130300"/>
            <a:ext cx="8763000" cy="5194300"/>
          </a:xfrm>
        </p:spPr>
        <p:txBody>
          <a:bodyPr/>
          <a:lstStyle/>
          <a:p>
            <a:pPr>
              <a:defRPr/>
            </a:pPr>
            <a:r>
              <a:rPr lang="en-US" dirty="0"/>
              <a:t>Someone can steal secret data from the system </a:t>
            </a:r>
            <a:r>
              <a:rPr lang="en-US" dirty="0">
                <a:solidFill>
                  <a:srgbClr val="0432FF"/>
                </a:solidFill>
              </a:rPr>
              <a:t>even though </a:t>
            </a:r>
          </a:p>
          <a:p>
            <a:pPr lvl="1">
              <a:defRPr/>
            </a:pPr>
            <a:r>
              <a:rPr lang="en-US" dirty="0">
                <a:solidFill>
                  <a:schemeClr val="accent6">
                    <a:lumMod val="75000"/>
                  </a:schemeClr>
                </a:solidFill>
              </a:rPr>
              <a:t>your program and data are perfectly correct </a:t>
            </a:r>
            <a:r>
              <a:rPr lang="en-US" dirty="0"/>
              <a:t>and </a:t>
            </a:r>
          </a:p>
          <a:p>
            <a:pPr lvl="1">
              <a:defRPr/>
            </a:pPr>
            <a:r>
              <a:rPr lang="en-US" dirty="0">
                <a:solidFill>
                  <a:schemeClr val="accent6">
                    <a:lumMod val="75000"/>
                  </a:schemeClr>
                </a:solidFill>
              </a:rPr>
              <a:t>your hardware behaves according to the specification </a:t>
            </a:r>
            <a:r>
              <a:rPr lang="en-US" dirty="0"/>
              <a:t>and</a:t>
            </a:r>
          </a:p>
          <a:p>
            <a:pPr lvl="1">
              <a:defRPr/>
            </a:pPr>
            <a:r>
              <a:rPr lang="en-US" dirty="0">
                <a:solidFill>
                  <a:schemeClr val="accent6">
                    <a:lumMod val="75000"/>
                  </a:schemeClr>
                </a:solidFill>
              </a:rPr>
              <a:t>there are no software vulnerabilities/bugs</a:t>
            </a:r>
          </a:p>
          <a:p>
            <a:pPr lvl="1">
              <a:defRPr/>
            </a:pPr>
            <a:endParaRPr lang="en-US" dirty="0"/>
          </a:p>
          <a:p>
            <a:pPr>
              <a:defRPr/>
            </a:pPr>
            <a:r>
              <a:rPr lang="en-US" dirty="0"/>
              <a:t>Why?</a:t>
            </a:r>
          </a:p>
          <a:p>
            <a:pPr lvl="1">
              <a:defRPr/>
            </a:pPr>
            <a:r>
              <a:rPr lang="en-US" dirty="0">
                <a:solidFill>
                  <a:srgbClr val="FF0000"/>
                </a:solidFill>
              </a:rPr>
              <a:t>Speculative execution leaves traces of secret data in the processor’s cache</a:t>
            </a:r>
            <a:r>
              <a:rPr lang="en-US" dirty="0"/>
              <a:t> (internal storage)</a:t>
            </a:r>
          </a:p>
          <a:p>
            <a:pPr lvl="2">
              <a:defRPr/>
            </a:pPr>
            <a:r>
              <a:rPr lang="en-US" dirty="0"/>
              <a:t>It brings data that is not supposed to be brought/accessed if there was no speculative execution</a:t>
            </a:r>
          </a:p>
          <a:p>
            <a:pPr lvl="1">
              <a:defRPr/>
            </a:pPr>
            <a:r>
              <a:rPr lang="en-US" dirty="0">
                <a:solidFill>
                  <a:srgbClr val="FF0000"/>
                </a:solidFill>
              </a:rPr>
              <a:t>A malicious program can inspect the contents of the cache to “infer” secret data</a:t>
            </a:r>
            <a:r>
              <a:rPr lang="en-US" dirty="0"/>
              <a:t> that it is not supposed to access</a:t>
            </a:r>
          </a:p>
          <a:p>
            <a:pPr lvl="1">
              <a:defRPr/>
            </a:pPr>
            <a:r>
              <a:rPr lang="en-US" dirty="0">
                <a:solidFill>
                  <a:srgbClr val="FF0000"/>
                </a:solidFill>
              </a:rPr>
              <a:t>A malicious program can actually force another program to speculatively execute code that leaves traces </a:t>
            </a:r>
            <a:r>
              <a:rPr lang="en-US" dirty="0"/>
              <a:t>of secret data</a:t>
            </a:r>
          </a:p>
          <a:p>
            <a:pPr>
              <a:defRPr/>
            </a:pPr>
            <a:endParaRPr lang="en-US" dirty="0"/>
          </a:p>
          <a:p>
            <a:pPr>
              <a:defRPr/>
            </a:pPr>
            <a:endParaRPr lang="en-US" dirty="0"/>
          </a:p>
          <a:p>
            <a:pPr>
              <a:defRPr/>
            </a:pPr>
            <a:endParaRPr lang="en-US" dirty="0"/>
          </a:p>
        </p:txBody>
      </p:sp>
      <p:sp>
        <p:nvSpPr>
          <p:cNvPr id="131075" name="Slide Number Placeholder 3">
            <a:extLst>
              <a:ext uri="{FF2B5EF4-FFF2-40B4-BE49-F238E27FC236}">
                <a16:creationId xmlns:a16="http://schemas.microsoft.com/office/drawing/2014/main" id="{F6559A80-2D1A-4812-A896-2D5ADB3B905B}"/>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C8BFE3E-4A47-47F6-AB0D-3CCA3E51B6FE}" type="slidenum">
              <a:rPr lang="en-US" altLang="en-US" smtClean="0">
                <a:solidFill>
                  <a:srgbClr val="000000"/>
                </a:solidFill>
                <a:latin typeface="Garamond" panose="02020404030301010803" pitchFamily="18" charset="0"/>
              </a:rPr>
              <a:pPr/>
              <a:t>13</a:t>
            </a:fld>
            <a:endParaRPr lang="en-US" altLang="en-US">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1">
            <a:extLst>
              <a:ext uri="{FF2B5EF4-FFF2-40B4-BE49-F238E27FC236}">
                <a16:creationId xmlns:a16="http://schemas.microsoft.com/office/drawing/2014/main" id="{F0D893A7-0CA8-41F0-81DA-2BD8032C3872}"/>
              </a:ext>
            </a:extLst>
          </p:cNvPr>
          <p:cNvSpPr>
            <a:spLocks noGrp="1" noChangeArrowheads="1"/>
          </p:cNvSpPr>
          <p:nvPr>
            <p:ph type="title"/>
          </p:nvPr>
        </p:nvSpPr>
        <p:spPr/>
        <p:txBody>
          <a:bodyPr/>
          <a:lstStyle/>
          <a:p>
            <a:r>
              <a:rPr lang="en-US" altLang="en-US">
                <a:ea typeface="ＭＳ Ｐゴシック" panose="020B0600070205080204" pitchFamily="34" charset="-128"/>
              </a:rPr>
              <a:t>Processor Cache as a Side Channel</a:t>
            </a:r>
          </a:p>
        </p:txBody>
      </p:sp>
      <p:sp>
        <p:nvSpPr>
          <p:cNvPr id="3" name="Content Placeholder 2">
            <a:extLst>
              <a:ext uri="{FF2B5EF4-FFF2-40B4-BE49-F238E27FC236}">
                <a16:creationId xmlns:a16="http://schemas.microsoft.com/office/drawing/2014/main" id="{BB873784-D0A3-9847-8B53-9B21B8FD6B17}"/>
              </a:ext>
            </a:extLst>
          </p:cNvPr>
          <p:cNvSpPr>
            <a:spLocks noGrp="1"/>
          </p:cNvSpPr>
          <p:nvPr>
            <p:ph idx="1"/>
          </p:nvPr>
        </p:nvSpPr>
        <p:spPr>
          <a:xfrm>
            <a:off x="152400" y="1206500"/>
            <a:ext cx="8915400" cy="5194300"/>
          </a:xfrm>
        </p:spPr>
        <p:txBody>
          <a:bodyPr/>
          <a:lstStyle/>
          <a:p>
            <a:pPr>
              <a:defRPr/>
            </a:pPr>
            <a:r>
              <a:rPr lang="en-US" dirty="0">
                <a:solidFill>
                  <a:srgbClr val="0432FF"/>
                </a:solidFill>
              </a:rPr>
              <a:t>Speculative execution leaves traces of data in processor cache</a:t>
            </a:r>
          </a:p>
          <a:p>
            <a:pPr lvl="1">
              <a:defRPr/>
            </a:pPr>
            <a:r>
              <a:rPr lang="en-US" b="1" dirty="0">
                <a:solidFill>
                  <a:schemeClr val="accent6">
                    <a:lumMod val="75000"/>
                  </a:schemeClr>
                </a:solidFill>
              </a:rPr>
              <a:t>Architecturally correct behavior </a:t>
            </a:r>
            <a:r>
              <a:rPr lang="en-US" b="1" dirty="0" err="1">
                <a:solidFill>
                  <a:schemeClr val="accent6">
                    <a:lumMod val="75000"/>
                  </a:schemeClr>
                </a:solidFill>
              </a:rPr>
              <a:t>w.r.t</a:t>
            </a:r>
            <a:r>
              <a:rPr lang="en-US" b="1" dirty="0">
                <a:solidFill>
                  <a:schemeClr val="accent6">
                    <a:lumMod val="75000"/>
                  </a:schemeClr>
                </a:solidFill>
              </a:rPr>
              <a:t>. specification</a:t>
            </a:r>
          </a:p>
          <a:p>
            <a:pPr lvl="1">
              <a:defRPr/>
            </a:pPr>
            <a:r>
              <a:rPr lang="en-US" dirty="0"/>
              <a:t>However, </a:t>
            </a:r>
            <a:r>
              <a:rPr lang="en-US" dirty="0">
                <a:solidFill>
                  <a:srgbClr val="FF0000"/>
                </a:solidFill>
              </a:rPr>
              <a:t>this leads to a side channel</a:t>
            </a:r>
            <a:r>
              <a:rPr lang="en-US" dirty="0"/>
              <a:t>: a channel through which someone sophisticated can extract information</a:t>
            </a:r>
          </a:p>
          <a:p>
            <a:pPr>
              <a:defRPr/>
            </a:pPr>
            <a:endParaRPr lang="en-US" dirty="0"/>
          </a:p>
          <a:p>
            <a:pPr>
              <a:defRPr/>
            </a:pPr>
            <a:endParaRPr lang="en-US" dirty="0"/>
          </a:p>
          <a:p>
            <a:pPr>
              <a:defRPr/>
            </a:pPr>
            <a:r>
              <a:rPr lang="en-US" dirty="0">
                <a:solidFill>
                  <a:srgbClr val="0432FF"/>
                </a:solidFill>
              </a:rPr>
              <a:t>Processor cache leaks information </a:t>
            </a:r>
            <a:r>
              <a:rPr lang="en-US" dirty="0"/>
              <a:t>by storing speculatively-accessed data</a:t>
            </a:r>
          </a:p>
          <a:p>
            <a:pPr lvl="1">
              <a:defRPr/>
            </a:pPr>
            <a:r>
              <a:rPr lang="en-US" dirty="0"/>
              <a:t>A clever attacker can probe the cache and infer the secret data values </a:t>
            </a:r>
          </a:p>
          <a:p>
            <a:pPr lvl="2">
              <a:defRPr/>
            </a:pPr>
            <a:r>
              <a:rPr lang="en-US" dirty="0"/>
              <a:t>by measuring how long it takes to access the data</a:t>
            </a:r>
          </a:p>
          <a:p>
            <a:pPr lvl="1">
              <a:defRPr/>
            </a:pPr>
            <a:r>
              <a:rPr lang="en-US" dirty="0"/>
              <a:t>A clever attacker can force a program to speculatively execute code and leave traces of secret data in the cache</a:t>
            </a:r>
          </a:p>
        </p:txBody>
      </p:sp>
      <p:sp>
        <p:nvSpPr>
          <p:cNvPr id="132099" name="Slide Number Placeholder 3">
            <a:extLst>
              <a:ext uri="{FF2B5EF4-FFF2-40B4-BE49-F238E27FC236}">
                <a16:creationId xmlns:a16="http://schemas.microsoft.com/office/drawing/2014/main" id="{4518CDB8-F7C7-4DD3-B2FA-676096ED5FDD}"/>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D1ECEAF-00EF-44A4-98FF-D59393194A29}" type="slidenum">
              <a:rPr lang="en-US" altLang="en-US" smtClean="0">
                <a:solidFill>
                  <a:srgbClr val="000000"/>
                </a:solidFill>
                <a:latin typeface="Garamond" panose="02020404030301010803" pitchFamily="18" charset="0"/>
              </a:rPr>
              <a:pPr/>
              <a:t>14</a:t>
            </a:fld>
            <a:endParaRPr lang="en-US" altLang="en-US">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Title 1">
            <a:extLst>
              <a:ext uri="{FF2B5EF4-FFF2-40B4-BE49-F238E27FC236}">
                <a16:creationId xmlns:a16="http://schemas.microsoft.com/office/drawing/2014/main" id="{229BD96D-9F4C-422E-892F-976F3460812E}"/>
              </a:ext>
            </a:extLst>
          </p:cNvPr>
          <p:cNvSpPr>
            <a:spLocks noGrp="1" noChangeArrowheads="1"/>
          </p:cNvSpPr>
          <p:nvPr>
            <p:ph type="title"/>
          </p:nvPr>
        </p:nvSpPr>
        <p:spPr>
          <a:xfrm>
            <a:off x="228600" y="152400"/>
            <a:ext cx="8915400" cy="1066800"/>
          </a:xfrm>
        </p:spPr>
        <p:txBody>
          <a:bodyPr/>
          <a:lstStyle/>
          <a:p>
            <a:r>
              <a:rPr lang="en-US" altLang="en-US">
                <a:ea typeface="ＭＳ Ｐゴシック" panose="020B0600070205080204" pitchFamily="34" charset="-128"/>
              </a:rPr>
              <a:t>More on Meltdown/Spectre Side Channels</a:t>
            </a:r>
          </a:p>
        </p:txBody>
      </p:sp>
      <p:sp>
        <p:nvSpPr>
          <p:cNvPr id="133122" name="Content Placeholder 2">
            <a:extLst>
              <a:ext uri="{FF2B5EF4-FFF2-40B4-BE49-F238E27FC236}">
                <a16:creationId xmlns:a16="http://schemas.microsoft.com/office/drawing/2014/main" id="{91ED41C9-3189-4A5D-B116-291FC2B82C1B}"/>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33123" name="Slide Number Placeholder 3">
            <a:extLst>
              <a:ext uri="{FF2B5EF4-FFF2-40B4-BE49-F238E27FC236}">
                <a16:creationId xmlns:a16="http://schemas.microsoft.com/office/drawing/2014/main" id="{71A2D0A5-76E6-4A57-93E7-CEF6AB4BA711}"/>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75DA5DB-85DA-4B9B-B136-9B5CFE42D00A}" type="slidenum">
              <a:rPr lang="en-US" altLang="en-US" smtClean="0">
                <a:solidFill>
                  <a:srgbClr val="000000"/>
                </a:solidFill>
                <a:latin typeface="Garamond" panose="02020404030301010803" pitchFamily="18" charset="0"/>
              </a:rPr>
              <a:pPr/>
              <a:t>15</a:t>
            </a:fld>
            <a:endParaRPr lang="en-US" altLang="en-US">
              <a:solidFill>
                <a:srgbClr val="000000"/>
              </a:solidFill>
              <a:latin typeface="Garamond" panose="02020404030301010803" pitchFamily="18" charset="0"/>
            </a:endParaRPr>
          </a:p>
        </p:txBody>
      </p:sp>
      <p:pic>
        <p:nvPicPr>
          <p:cNvPr id="133124" name="Picture 4">
            <a:extLst>
              <a:ext uri="{FF2B5EF4-FFF2-40B4-BE49-F238E27FC236}">
                <a16:creationId xmlns:a16="http://schemas.microsoft.com/office/drawing/2014/main" id="{C081D529-CD6B-41D7-9AE6-2CE2966E79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22363"/>
            <a:ext cx="9144000" cy="474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25" name="TextBox 5">
            <a:extLst>
              <a:ext uri="{FF2B5EF4-FFF2-40B4-BE49-F238E27FC236}">
                <a16:creationId xmlns:a16="http://schemas.microsoft.com/office/drawing/2014/main" id="{87FAE2ED-1687-4F05-914F-E8AADC9FF3E9}"/>
              </a:ext>
            </a:extLst>
          </p:cNvPr>
          <p:cNvSpPr txBox="1">
            <a:spLocks noChangeArrowheads="1"/>
          </p:cNvSpPr>
          <p:nvPr/>
        </p:nvSpPr>
        <p:spPr bwMode="auto">
          <a:xfrm>
            <a:off x="149225" y="6553200"/>
            <a:ext cx="7851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t>Source: </a:t>
            </a:r>
            <a:r>
              <a:rPr lang="en-US" altLang="en-US" sz="1400">
                <a:hlinkClick r:id="rId3"/>
              </a:rPr>
              <a:t>https://googleprojectzero.blogspot.ch/2018/01/reading-privileged-memory-with-side.html</a:t>
            </a:r>
            <a:r>
              <a:rPr lang="en-US" altLang="en-US" sz="1400"/>
              <a:t> </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itle 1">
            <a:extLst>
              <a:ext uri="{FF2B5EF4-FFF2-40B4-BE49-F238E27FC236}">
                <a16:creationId xmlns:a16="http://schemas.microsoft.com/office/drawing/2014/main" id="{647DC6B0-800B-431B-AC8D-C5DFA1C95A37}"/>
              </a:ext>
            </a:extLst>
          </p:cNvPr>
          <p:cNvSpPr>
            <a:spLocks noGrp="1" noChangeArrowheads="1"/>
          </p:cNvSpPr>
          <p:nvPr>
            <p:ph type="title"/>
          </p:nvPr>
        </p:nvSpPr>
        <p:spPr/>
        <p:txBody>
          <a:bodyPr/>
          <a:lstStyle/>
          <a:p>
            <a:r>
              <a:rPr lang="en-US" altLang="en-US">
                <a:ea typeface="ＭＳ Ｐゴシック" panose="020B0600070205080204" pitchFamily="34" charset="-128"/>
              </a:rPr>
              <a:t>Three Questions</a:t>
            </a:r>
          </a:p>
        </p:txBody>
      </p:sp>
      <p:sp>
        <p:nvSpPr>
          <p:cNvPr id="3" name="Content Placeholder 2">
            <a:extLst>
              <a:ext uri="{FF2B5EF4-FFF2-40B4-BE49-F238E27FC236}">
                <a16:creationId xmlns:a16="http://schemas.microsoft.com/office/drawing/2014/main" id="{98C45725-B066-44A4-A45E-E304B77EC8EB}"/>
              </a:ext>
            </a:extLst>
          </p:cNvPr>
          <p:cNvSpPr>
            <a:spLocks noGrp="1" noChangeArrowheads="1"/>
          </p:cNvSpPr>
          <p:nvPr>
            <p:ph idx="1"/>
          </p:nvPr>
        </p:nvSpPr>
        <p:spPr>
          <a:xfrm>
            <a:off x="228600" y="1358900"/>
            <a:ext cx="8610600" cy="5194300"/>
          </a:xfrm>
        </p:spPr>
        <p:txBody>
          <a:bodyPr/>
          <a:lstStyle/>
          <a:p>
            <a:r>
              <a:rPr lang="en-US" altLang="en-US">
                <a:ea typeface="ＭＳ Ｐゴシック" panose="020B0600070205080204" pitchFamily="34" charset="-128"/>
              </a:rPr>
              <a:t>Can you figure out </a:t>
            </a:r>
            <a:r>
              <a:rPr lang="en-US" altLang="en-US">
                <a:solidFill>
                  <a:srgbClr val="0000FF"/>
                </a:solidFill>
                <a:ea typeface="ＭＳ Ｐゴシック" panose="020B0600070205080204" pitchFamily="34" charset="-128"/>
              </a:rPr>
              <a:t>why someone stole your secret data </a:t>
            </a:r>
            <a:r>
              <a:rPr lang="en-US" altLang="en-US">
                <a:ea typeface="ＭＳ Ｐゴシック" panose="020B0600070205080204" pitchFamily="34" charset="-128"/>
              </a:rPr>
              <a:t>if you do not know how the processor executes a program?</a:t>
            </a:r>
          </a:p>
          <a:p>
            <a:endParaRPr lang="en-US" altLang="en-US">
              <a:ea typeface="ＭＳ Ｐゴシック" panose="020B0600070205080204" pitchFamily="34" charset="-128"/>
            </a:endParaRPr>
          </a:p>
          <a:p>
            <a:r>
              <a:rPr lang="en-US" altLang="en-US">
                <a:ea typeface="ＭＳ Ｐゴシック" panose="020B0600070205080204" pitchFamily="34" charset="-128"/>
              </a:rPr>
              <a:t>Can you </a:t>
            </a:r>
            <a:r>
              <a:rPr lang="en-US" altLang="en-US">
                <a:solidFill>
                  <a:srgbClr val="0000FF"/>
                </a:solidFill>
                <a:ea typeface="ＭＳ Ｐゴシック" panose="020B0600070205080204" pitchFamily="34" charset="-128"/>
              </a:rPr>
              <a:t>fix the problem </a:t>
            </a:r>
            <a:r>
              <a:rPr lang="en-US" altLang="en-US">
                <a:ea typeface="ＭＳ Ｐゴシック" panose="020B0600070205080204" pitchFamily="34" charset="-128"/>
              </a:rPr>
              <a:t>without knowing what is happening “underneath”, i.e., inside the microarchitecture?</a:t>
            </a:r>
          </a:p>
          <a:p>
            <a:endParaRPr lang="en-US" altLang="en-US">
              <a:ea typeface="ＭＳ Ｐゴシック" panose="020B0600070205080204" pitchFamily="34" charset="-128"/>
            </a:endParaRPr>
          </a:p>
          <a:p>
            <a:r>
              <a:rPr lang="en-US" altLang="en-US">
                <a:ea typeface="ＭＳ Ｐゴシック" panose="020B0600070205080204" pitchFamily="34" charset="-128"/>
              </a:rPr>
              <a:t>Can you </a:t>
            </a:r>
            <a:r>
              <a:rPr lang="en-US" altLang="en-US">
                <a:solidFill>
                  <a:srgbClr val="0432FF"/>
                </a:solidFill>
                <a:ea typeface="ＭＳ Ｐゴシック" panose="020B0600070205080204" pitchFamily="34" charset="-128"/>
              </a:rPr>
              <a:t>fix the problem well/fundamentally </a:t>
            </a:r>
            <a:r>
              <a:rPr lang="en-US" altLang="en-US">
                <a:ea typeface="ＭＳ Ｐゴシック" panose="020B0600070205080204" pitchFamily="34" charset="-128"/>
              </a:rPr>
              <a:t>without knowing both software and hardware design?</a:t>
            </a:r>
          </a:p>
          <a:p>
            <a:endParaRPr lang="en-US" altLang="en-US">
              <a:ea typeface="ＭＳ Ｐゴシック" panose="020B0600070205080204" pitchFamily="34" charset="-128"/>
            </a:endParaRPr>
          </a:p>
          <a:p>
            <a:r>
              <a:rPr lang="en-US" altLang="en-US">
                <a:ea typeface="ＭＳ Ｐゴシック" panose="020B0600070205080204" pitchFamily="34" charset="-128"/>
              </a:rPr>
              <a:t>Can you </a:t>
            </a:r>
            <a:r>
              <a:rPr lang="en-US" altLang="en-US">
                <a:solidFill>
                  <a:srgbClr val="0432FF"/>
                </a:solidFill>
                <a:ea typeface="ＭＳ Ｐゴシック" panose="020B0600070205080204" pitchFamily="34" charset="-128"/>
              </a:rPr>
              <a:t>construct this attack or similar attacks </a:t>
            </a:r>
            <a:r>
              <a:rPr lang="en-US" altLang="en-US">
                <a:ea typeface="ＭＳ Ｐゴシック" panose="020B0600070205080204" pitchFamily="34" charset="-128"/>
              </a:rPr>
              <a:t>without knowing what is happening underneath? </a:t>
            </a:r>
          </a:p>
        </p:txBody>
      </p:sp>
      <p:sp>
        <p:nvSpPr>
          <p:cNvPr id="134147" name="Slide Number Placeholder 3">
            <a:extLst>
              <a:ext uri="{FF2B5EF4-FFF2-40B4-BE49-F238E27FC236}">
                <a16:creationId xmlns:a16="http://schemas.microsoft.com/office/drawing/2014/main" id="{E4BF556A-4BB0-475E-8570-18206BF4325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BDD0F6A3-B77C-497B-A6DB-28C4FDCC4B7F}" type="slidenum">
              <a:rPr lang="en-US" altLang="en-US" sz="1600" smtClean="0">
                <a:solidFill>
                  <a:srgbClr val="000000"/>
                </a:solidFill>
                <a:latin typeface="Garamond" panose="02020404030301010803" pitchFamily="18" charset="0"/>
              </a:rPr>
              <a:pPr>
                <a:spcBef>
                  <a:spcPct val="0"/>
                </a:spcBef>
                <a:buClrTx/>
                <a:buSzTx/>
                <a:buFontTx/>
                <a:buNone/>
              </a:pPr>
              <a:t>16</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Title 1">
            <a:extLst>
              <a:ext uri="{FF2B5EF4-FFF2-40B4-BE49-F238E27FC236}">
                <a16:creationId xmlns:a16="http://schemas.microsoft.com/office/drawing/2014/main" id="{D56D56BD-EC53-496F-8861-80F6827FBAB2}"/>
              </a:ext>
            </a:extLst>
          </p:cNvPr>
          <p:cNvSpPr>
            <a:spLocks noGrp="1" noChangeArrowheads="1"/>
          </p:cNvSpPr>
          <p:nvPr>
            <p:ph type="title"/>
          </p:nvPr>
        </p:nvSpPr>
        <p:spPr/>
        <p:txBody>
          <a:bodyPr/>
          <a:lstStyle/>
          <a:p>
            <a:r>
              <a:rPr lang="en-US" altLang="en-US">
                <a:ea typeface="ＭＳ Ｐゴシック" panose="020B0600070205080204" pitchFamily="34" charset="-128"/>
              </a:rPr>
              <a:t>Three Other Questions</a:t>
            </a:r>
          </a:p>
        </p:txBody>
      </p:sp>
      <p:sp>
        <p:nvSpPr>
          <p:cNvPr id="171010" name="Content Placeholder 2">
            <a:extLst>
              <a:ext uri="{FF2B5EF4-FFF2-40B4-BE49-F238E27FC236}">
                <a16:creationId xmlns:a16="http://schemas.microsoft.com/office/drawing/2014/main" id="{E967966C-8350-9240-8A79-E36C697854F1}"/>
              </a:ext>
            </a:extLst>
          </p:cNvPr>
          <p:cNvSpPr>
            <a:spLocks noGrp="1"/>
          </p:cNvSpPr>
          <p:nvPr>
            <p:ph idx="1"/>
          </p:nvPr>
        </p:nvSpPr>
        <p:spPr>
          <a:xfrm>
            <a:off x="228600" y="996950"/>
            <a:ext cx="8610600" cy="5194300"/>
          </a:xfrm>
        </p:spPr>
        <p:txBody>
          <a:bodyPr/>
          <a:lstStyle/>
          <a:p>
            <a:pPr>
              <a:defRPr/>
            </a:pPr>
            <a:r>
              <a:rPr lang="en-US" altLang="en-US" dirty="0">
                <a:ea typeface="ＭＳ Ｐゴシック" panose="020B0600070205080204" pitchFamily="34" charset="-128"/>
              </a:rPr>
              <a:t>What are the causes of Meltdown and </a:t>
            </a:r>
            <a:r>
              <a:rPr lang="en-US" altLang="en-US" dirty="0" err="1">
                <a:ea typeface="ＭＳ Ｐゴシック" panose="020B0600070205080204" pitchFamily="34" charset="-128"/>
              </a:rPr>
              <a:t>Spectre</a:t>
            </a:r>
            <a:r>
              <a:rPr lang="en-US" altLang="en-US" dirty="0">
                <a:ea typeface="ＭＳ Ｐゴシック" panose="020B0600070205080204" pitchFamily="34" charset="-128"/>
              </a:rPr>
              <a:t>?</a:t>
            </a:r>
          </a:p>
          <a:p>
            <a:pPr marL="0" indent="0">
              <a:buFont typeface="Wingdings" panose="05000000000000000000" pitchFamily="2" charset="2"/>
              <a:buNone/>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How can we prevent them (while keeping the performance benefits of speculative execution)?</a:t>
            </a:r>
          </a:p>
          <a:p>
            <a:pPr lvl="1">
              <a:defRPr/>
            </a:pPr>
            <a:r>
              <a:rPr lang="en-US" altLang="en-US" dirty="0">
                <a:ea typeface="ＭＳ Ｐゴシック" panose="020B0600070205080204" pitchFamily="34" charset="-128"/>
              </a:rPr>
              <a:t>Software changes?</a:t>
            </a:r>
          </a:p>
          <a:p>
            <a:pPr lvl="1">
              <a:defRPr/>
            </a:pPr>
            <a:r>
              <a:rPr lang="en-US" altLang="en-US" dirty="0">
                <a:ea typeface="ＭＳ Ｐゴシック" panose="020B0600070205080204" pitchFamily="34" charset="-128"/>
              </a:rPr>
              <a:t>Operating system changes?</a:t>
            </a:r>
          </a:p>
          <a:p>
            <a:pPr lvl="1">
              <a:defRPr/>
            </a:pPr>
            <a:r>
              <a:rPr lang="en-US" altLang="en-US" dirty="0">
                <a:ea typeface="ＭＳ Ｐゴシック" panose="020B0600070205080204" pitchFamily="34" charset="-128"/>
              </a:rPr>
              <a:t>Instruction set architecture changes?</a:t>
            </a:r>
          </a:p>
          <a:p>
            <a:pPr lvl="1">
              <a:defRPr/>
            </a:pPr>
            <a:r>
              <a:rPr lang="en-US" altLang="en-US" dirty="0">
                <a:ea typeface="ＭＳ Ｐゴシック" panose="020B0600070205080204" pitchFamily="34" charset="-128"/>
              </a:rPr>
              <a:t>Microarchitecture/hardware changes?</a:t>
            </a:r>
          </a:p>
          <a:p>
            <a:pPr lvl="1">
              <a:defRPr/>
            </a:pPr>
            <a:r>
              <a:rPr lang="en-US" altLang="en-US" dirty="0">
                <a:ea typeface="ＭＳ Ｐゴシック" panose="020B0600070205080204" pitchFamily="34" charset="-128"/>
              </a:rPr>
              <a:t>Changes at multiple layers, done cooperatively?</a:t>
            </a:r>
          </a:p>
          <a:p>
            <a:pPr lvl="1">
              <a:defRPr/>
            </a:pPr>
            <a:r>
              <a:rPr lang="en-US" altLang="en-US" dirty="0">
                <a:ea typeface="ＭＳ Ｐゴシック" panose="020B0600070205080204" pitchFamily="34" charset="-128"/>
              </a:rPr>
              <a:t>…</a:t>
            </a:r>
          </a:p>
          <a:p>
            <a:pPr lvl="1">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How do we design high-performance processors that do not leak information via side channels?</a:t>
            </a:r>
          </a:p>
        </p:txBody>
      </p:sp>
      <p:sp>
        <p:nvSpPr>
          <p:cNvPr id="135171" name="Slide Number Placeholder 3">
            <a:extLst>
              <a:ext uri="{FF2B5EF4-FFF2-40B4-BE49-F238E27FC236}">
                <a16:creationId xmlns:a16="http://schemas.microsoft.com/office/drawing/2014/main" id="{8D18460C-888D-42BD-9BB7-ABF4832A419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9A5A78D8-A7B0-4F90-8CFE-9EBA432531A6}" type="slidenum">
              <a:rPr lang="en-US" altLang="en-US" sz="1600" smtClean="0">
                <a:solidFill>
                  <a:srgbClr val="000000"/>
                </a:solidFill>
                <a:latin typeface="Garamond" panose="02020404030301010803" pitchFamily="18" charset="0"/>
              </a:rPr>
              <a:pPr>
                <a:spcBef>
                  <a:spcPct val="0"/>
                </a:spcBef>
                <a:buClrTx/>
                <a:buSzTx/>
                <a:buFontTx/>
                <a:buNone/>
              </a:pPr>
              <a:t>17</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1010">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1010">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101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1010">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1010">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1010">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1010">
                                            <p:txEl>
                                              <p:pRg st="8" end="8"/>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71010">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Title 1">
            <a:extLst>
              <a:ext uri="{FF2B5EF4-FFF2-40B4-BE49-F238E27FC236}">
                <a16:creationId xmlns:a16="http://schemas.microsoft.com/office/drawing/2014/main" id="{3C85F3B6-BC64-453E-AD5F-9963FDA5E57F}"/>
              </a:ext>
            </a:extLst>
          </p:cNvPr>
          <p:cNvSpPr>
            <a:spLocks noGrp="1" noChangeArrowheads="1"/>
          </p:cNvSpPr>
          <p:nvPr>
            <p:ph type="title"/>
          </p:nvPr>
        </p:nvSpPr>
        <p:spPr/>
        <p:txBody>
          <a:bodyPr/>
          <a:lstStyle/>
          <a:p>
            <a:r>
              <a:rPr lang="en-US" altLang="en-US" sz="3600">
                <a:ea typeface="ＭＳ Ｐゴシック" panose="020B0600070205080204" pitchFamily="34" charset="-128"/>
              </a:rPr>
              <a:t>Meltdown/Spectre Span Across the Hierarchy</a:t>
            </a:r>
          </a:p>
        </p:txBody>
      </p:sp>
      <p:sp>
        <p:nvSpPr>
          <p:cNvPr id="136194" name="Content Placeholder 2">
            <a:extLst>
              <a:ext uri="{FF2B5EF4-FFF2-40B4-BE49-F238E27FC236}">
                <a16:creationId xmlns:a16="http://schemas.microsoft.com/office/drawing/2014/main" id="{58B0094D-2229-4B36-B8A6-42F3628F9C26}"/>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4" name="Slide Number Placeholder 3">
            <a:extLst>
              <a:ext uri="{FF2B5EF4-FFF2-40B4-BE49-F238E27FC236}">
                <a16:creationId xmlns:a16="http://schemas.microsoft.com/office/drawing/2014/main" id="{427456CD-5DD1-CF4B-A5E1-C95B8A390010}"/>
              </a:ext>
            </a:extLst>
          </p:cNvPr>
          <p:cNvSpPr>
            <a:spLocks noGrp="1"/>
          </p:cNvSpPr>
          <p:nvPr>
            <p:ph type="sldNum" sz="quarter" idx="11"/>
          </p:nvPr>
        </p:nvSpPr>
        <p:spPr/>
        <p:txBody>
          <a:bodyPr/>
          <a:lstStyle/>
          <a:p>
            <a:pPr fontAlgn="auto">
              <a:spcBef>
                <a:spcPts val="0"/>
              </a:spcBef>
              <a:spcAft>
                <a:spcPts val="0"/>
              </a:spcAft>
              <a:defRPr/>
            </a:pPr>
            <a:fld id="{000641EF-98D8-4DAE-8C95-76BC28C2483D}" type="slidenum">
              <a:rPr lang="en-US" altLang="en-US">
                <a:ea typeface="+mn-ea"/>
                <a:cs typeface="+mn-cs"/>
              </a:rPr>
              <a:pPr fontAlgn="auto">
                <a:spcBef>
                  <a:spcPts val="0"/>
                </a:spcBef>
                <a:spcAft>
                  <a:spcPts val="0"/>
                </a:spcAft>
                <a:defRPr/>
              </a:pPr>
              <a:t>18</a:t>
            </a:fld>
            <a:endParaRPr lang="en-US" altLang="en-US">
              <a:ea typeface="+mn-ea"/>
              <a:cs typeface="+mn-cs"/>
            </a:endParaRPr>
          </a:p>
        </p:txBody>
      </p:sp>
      <p:sp>
        <p:nvSpPr>
          <p:cNvPr id="136196" name="Text Box 17">
            <a:extLst>
              <a:ext uri="{FF2B5EF4-FFF2-40B4-BE49-F238E27FC236}">
                <a16:creationId xmlns:a16="http://schemas.microsoft.com/office/drawing/2014/main" id="{572E71BB-40F3-4F55-963D-64754FF2DC47}"/>
              </a:ext>
            </a:extLst>
          </p:cNvPr>
          <p:cNvSpPr txBox="1">
            <a:spLocks noChangeArrowheads="1"/>
          </p:cNvSpPr>
          <p:nvPr/>
        </p:nvSpPr>
        <p:spPr bwMode="auto">
          <a:xfrm>
            <a:off x="3248025" y="36909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Micro-architecture</a:t>
            </a:r>
          </a:p>
        </p:txBody>
      </p:sp>
      <p:sp>
        <p:nvSpPr>
          <p:cNvPr id="136197" name="Text Box 18">
            <a:extLst>
              <a:ext uri="{FF2B5EF4-FFF2-40B4-BE49-F238E27FC236}">
                <a16:creationId xmlns:a16="http://schemas.microsoft.com/office/drawing/2014/main" id="{162B7944-AB78-4DC1-B31E-7E198ECFD22D}"/>
              </a:ext>
            </a:extLst>
          </p:cNvPr>
          <p:cNvSpPr txBox="1">
            <a:spLocks noChangeAspect="1" noChangeArrowheads="1"/>
          </p:cNvSpPr>
          <p:nvPr/>
        </p:nvSpPr>
        <p:spPr bwMode="auto">
          <a:xfrm>
            <a:off x="3248025" y="33194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SW/HW Interface</a:t>
            </a:r>
          </a:p>
        </p:txBody>
      </p:sp>
      <p:sp>
        <p:nvSpPr>
          <p:cNvPr id="136198" name="Text Box 19">
            <a:extLst>
              <a:ext uri="{FF2B5EF4-FFF2-40B4-BE49-F238E27FC236}">
                <a16:creationId xmlns:a16="http://schemas.microsoft.com/office/drawing/2014/main" id="{10BBE59B-67BD-406E-9AB7-7FD1AB94031B}"/>
              </a:ext>
            </a:extLst>
          </p:cNvPr>
          <p:cNvSpPr txBox="1">
            <a:spLocks noChangeAspect="1" noChangeArrowheads="1"/>
          </p:cNvSpPr>
          <p:nvPr/>
        </p:nvSpPr>
        <p:spPr bwMode="auto">
          <a:xfrm>
            <a:off x="3244850" y="2654300"/>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Program/Language</a:t>
            </a:r>
          </a:p>
        </p:txBody>
      </p:sp>
      <p:sp>
        <p:nvSpPr>
          <p:cNvPr id="136199" name="Text Box 20">
            <a:extLst>
              <a:ext uri="{FF2B5EF4-FFF2-40B4-BE49-F238E27FC236}">
                <a16:creationId xmlns:a16="http://schemas.microsoft.com/office/drawing/2014/main" id="{EE167F2E-970E-4AE8-9207-9D2670385310}"/>
              </a:ext>
            </a:extLst>
          </p:cNvPr>
          <p:cNvSpPr txBox="1">
            <a:spLocks noChangeAspect="1" noChangeArrowheads="1"/>
          </p:cNvSpPr>
          <p:nvPr/>
        </p:nvSpPr>
        <p:spPr bwMode="auto">
          <a:xfrm>
            <a:off x="3244850" y="2282825"/>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Algorithm</a:t>
            </a:r>
          </a:p>
        </p:txBody>
      </p:sp>
      <p:sp>
        <p:nvSpPr>
          <p:cNvPr id="136200" name="Text Box 21">
            <a:extLst>
              <a:ext uri="{FF2B5EF4-FFF2-40B4-BE49-F238E27FC236}">
                <a16:creationId xmlns:a16="http://schemas.microsoft.com/office/drawing/2014/main" id="{BC1D72F8-EFE7-4350-9C93-61A937908082}"/>
              </a:ext>
            </a:extLst>
          </p:cNvPr>
          <p:cNvSpPr txBox="1">
            <a:spLocks noChangeAspect="1" noChangeArrowheads="1"/>
          </p:cNvSpPr>
          <p:nvPr/>
        </p:nvSpPr>
        <p:spPr bwMode="auto">
          <a:xfrm>
            <a:off x="3244850" y="1916113"/>
            <a:ext cx="2043113" cy="366712"/>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Problem</a:t>
            </a:r>
          </a:p>
        </p:txBody>
      </p:sp>
      <p:sp>
        <p:nvSpPr>
          <p:cNvPr id="10" name="Text Box 22">
            <a:extLst>
              <a:ext uri="{FF2B5EF4-FFF2-40B4-BE49-F238E27FC236}">
                <a16:creationId xmlns:a16="http://schemas.microsoft.com/office/drawing/2014/main" id="{9EDEC2A9-0063-9744-B5A5-31EB3410E433}"/>
              </a:ext>
            </a:extLst>
          </p:cNvPr>
          <p:cNvSpPr txBox="1">
            <a:spLocks noChangeAspect="1" noChangeArrowheads="1"/>
          </p:cNvSpPr>
          <p:nvPr/>
        </p:nvSpPr>
        <p:spPr bwMode="auto">
          <a:xfrm>
            <a:off x="3248025" y="4064000"/>
            <a:ext cx="2039938" cy="373063"/>
          </a:xfrm>
          <a:prstGeom prst="rect">
            <a:avLst/>
          </a:prstGeom>
          <a:solidFill>
            <a:srgbClr val="00FF00"/>
          </a:solidFill>
          <a:ln w="9525">
            <a:solidFill>
              <a:schemeClr val="tx1"/>
            </a:solidFill>
            <a:miter lim="800000"/>
            <a:headEnd/>
            <a:tailEnd/>
          </a:ln>
        </p:spPr>
        <p:txBody>
          <a:bodyPr wrap="none"/>
          <a:lstStyle/>
          <a:p>
            <a:pPr eaLnBrk="1" fontAlgn="auto" hangingPunct="1">
              <a:spcBef>
                <a:spcPts val="0"/>
              </a:spcBef>
              <a:spcAft>
                <a:spcPts val="0"/>
              </a:spcAft>
              <a:defRPr/>
            </a:pPr>
            <a:r>
              <a:rPr lang="en-US" sz="1750" dirty="0">
                <a:solidFill>
                  <a:srgbClr val="000000"/>
                </a:solidFill>
                <a:latin typeface="Tahoma" pitchFamily="34" charset="0"/>
                <a:ea typeface="+mn-ea"/>
                <a:cs typeface="Arial" charset="0"/>
              </a:rPr>
              <a:t>Logic</a:t>
            </a:r>
          </a:p>
          <a:p>
            <a:pPr eaLnBrk="1" fontAlgn="auto" hangingPunct="1">
              <a:spcBef>
                <a:spcPts val="0"/>
              </a:spcBef>
              <a:spcAft>
                <a:spcPts val="0"/>
              </a:spcAft>
              <a:defRPr/>
            </a:pPr>
            <a:endParaRPr lang="en-US" sz="1750" dirty="0">
              <a:solidFill>
                <a:srgbClr val="000000"/>
              </a:solidFill>
              <a:latin typeface="Tahoma" pitchFamily="34" charset="0"/>
              <a:ea typeface="+mn-ea"/>
              <a:cs typeface="Arial" charset="0"/>
            </a:endParaRPr>
          </a:p>
        </p:txBody>
      </p:sp>
      <p:sp>
        <p:nvSpPr>
          <p:cNvPr id="136202" name="Text Box 23">
            <a:extLst>
              <a:ext uri="{FF2B5EF4-FFF2-40B4-BE49-F238E27FC236}">
                <a16:creationId xmlns:a16="http://schemas.microsoft.com/office/drawing/2014/main" id="{C2425508-4EDE-448A-AB51-220C31665DC0}"/>
              </a:ext>
            </a:extLst>
          </p:cNvPr>
          <p:cNvSpPr txBox="1">
            <a:spLocks noChangeAspect="1" noChangeArrowheads="1"/>
          </p:cNvSpPr>
          <p:nvPr/>
        </p:nvSpPr>
        <p:spPr bwMode="auto">
          <a:xfrm>
            <a:off x="3248025" y="44354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Devices</a:t>
            </a:r>
          </a:p>
        </p:txBody>
      </p:sp>
      <p:sp>
        <p:nvSpPr>
          <p:cNvPr id="136203" name="Text Box 24">
            <a:extLst>
              <a:ext uri="{FF2B5EF4-FFF2-40B4-BE49-F238E27FC236}">
                <a16:creationId xmlns:a16="http://schemas.microsoft.com/office/drawing/2014/main" id="{4066D498-908B-4C5D-AB38-EB42C2D7FE06}"/>
              </a:ext>
            </a:extLst>
          </p:cNvPr>
          <p:cNvSpPr txBox="1">
            <a:spLocks noChangeAspect="1" noChangeArrowheads="1"/>
          </p:cNvSpPr>
          <p:nvPr/>
        </p:nvSpPr>
        <p:spPr bwMode="auto">
          <a:xfrm>
            <a:off x="3248025" y="2997200"/>
            <a:ext cx="2041525" cy="3270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System Software</a:t>
            </a:r>
          </a:p>
        </p:txBody>
      </p:sp>
      <p:sp>
        <p:nvSpPr>
          <p:cNvPr id="13" name="Rounded Rectangle 12">
            <a:extLst>
              <a:ext uri="{FF2B5EF4-FFF2-40B4-BE49-F238E27FC236}">
                <a16:creationId xmlns:a16="http://schemas.microsoft.com/office/drawing/2014/main" id="{F1FAB67C-BD16-3841-ADC1-94DE4FED4887}"/>
              </a:ext>
            </a:extLst>
          </p:cNvPr>
          <p:cNvSpPr>
            <a:spLocks noChangeArrowheads="1"/>
          </p:cNvSpPr>
          <p:nvPr/>
        </p:nvSpPr>
        <p:spPr bwMode="auto">
          <a:xfrm rot="5400000">
            <a:off x="3864769" y="2537619"/>
            <a:ext cx="792162" cy="2286000"/>
          </a:xfrm>
          <a:prstGeom prst="roundRect">
            <a:avLst>
              <a:gd name="adj" fmla="val 16667"/>
            </a:avLst>
          </a:prstGeom>
          <a:noFill/>
          <a:ln w="44450">
            <a:solidFill>
              <a:srgbClr val="FF6600"/>
            </a:solidFill>
            <a:round/>
            <a:headEnd/>
            <a:tailEnd/>
          </a:ln>
        </p:spPr>
        <p:txBody>
          <a:bodyPr/>
          <a:lstStyle/>
          <a:p>
            <a:pPr eaLnBrk="1" fontAlgn="auto" hangingPunct="1">
              <a:spcBef>
                <a:spcPts val="0"/>
              </a:spcBef>
              <a:spcAft>
                <a:spcPts val="0"/>
              </a:spcAft>
              <a:defRPr/>
            </a:pPr>
            <a:endParaRPr lang="en-US">
              <a:solidFill>
                <a:srgbClr val="FF6600"/>
              </a:solidFill>
              <a:latin typeface="Tahoma"/>
              <a:ea typeface="+mn-ea"/>
            </a:endParaRPr>
          </a:p>
        </p:txBody>
      </p:sp>
      <p:sp>
        <p:nvSpPr>
          <p:cNvPr id="136205" name="Text Box 23">
            <a:extLst>
              <a:ext uri="{FF2B5EF4-FFF2-40B4-BE49-F238E27FC236}">
                <a16:creationId xmlns:a16="http://schemas.microsoft.com/office/drawing/2014/main" id="{DDB8E106-A402-498C-9C54-ABC4EA627887}"/>
              </a:ext>
            </a:extLst>
          </p:cNvPr>
          <p:cNvSpPr txBox="1">
            <a:spLocks noChangeAspect="1" noChangeArrowheads="1"/>
          </p:cNvSpPr>
          <p:nvPr/>
        </p:nvSpPr>
        <p:spPr bwMode="auto">
          <a:xfrm>
            <a:off x="3249613" y="47910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Electrons</a:t>
            </a:r>
          </a:p>
        </p:txBody>
      </p:sp>
      <p:sp>
        <p:nvSpPr>
          <p:cNvPr id="136206" name="TextBox 14">
            <a:extLst>
              <a:ext uri="{FF2B5EF4-FFF2-40B4-BE49-F238E27FC236}">
                <a16:creationId xmlns:a16="http://schemas.microsoft.com/office/drawing/2014/main" id="{AC92D558-B374-474A-9266-77BE0701843C}"/>
              </a:ext>
            </a:extLst>
          </p:cNvPr>
          <p:cNvSpPr txBox="1">
            <a:spLocks noChangeArrowheads="1"/>
          </p:cNvSpPr>
          <p:nvPr/>
        </p:nvSpPr>
        <p:spPr bwMode="auto">
          <a:xfrm>
            <a:off x="5508625" y="3357563"/>
            <a:ext cx="3124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1800" b="1">
                <a:solidFill>
                  <a:srgbClr val="FF6600"/>
                </a:solidFill>
                <a:latin typeface="Arial" panose="020B0604020202020204" pitchFamily="34" charset="0"/>
              </a:rPr>
              <a:t>Computer Architecture (narrow view)</a:t>
            </a:r>
          </a:p>
        </p:txBody>
      </p:sp>
      <p:sp>
        <p:nvSpPr>
          <p:cNvPr id="16" name="Rounded Rectangle 15">
            <a:extLst>
              <a:ext uri="{FF2B5EF4-FFF2-40B4-BE49-F238E27FC236}">
                <a16:creationId xmlns:a16="http://schemas.microsoft.com/office/drawing/2014/main" id="{B3E920F1-5632-A24F-B6F7-7444D3BCD911}"/>
              </a:ext>
            </a:extLst>
          </p:cNvPr>
          <p:cNvSpPr>
            <a:spLocks noChangeArrowheads="1"/>
          </p:cNvSpPr>
          <p:nvPr/>
        </p:nvSpPr>
        <p:spPr bwMode="auto">
          <a:xfrm rot="5400000">
            <a:off x="3332957" y="2201069"/>
            <a:ext cx="1846262" cy="2286000"/>
          </a:xfrm>
          <a:prstGeom prst="roundRect">
            <a:avLst>
              <a:gd name="adj" fmla="val 16667"/>
            </a:avLst>
          </a:prstGeom>
          <a:noFill/>
          <a:ln w="44450">
            <a:solidFill>
              <a:srgbClr val="0000FF"/>
            </a:solidFill>
            <a:round/>
            <a:headEnd/>
            <a:tailEnd/>
          </a:ln>
          <a:extLst>
            <a:ext uri="{909E8E84-426E-40dd-AFC4-6F175D3DCCD1}"/>
          </a:extLst>
        </p:spPr>
        <p:txBody>
          <a:bodyPr/>
          <a:lstStyle/>
          <a:p>
            <a:pPr eaLnBrk="1" fontAlgn="auto" hangingPunct="1">
              <a:spcBef>
                <a:spcPts val="0"/>
              </a:spcBef>
              <a:spcAft>
                <a:spcPts val="0"/>
              </a:spcAft>
              <a:defRPr/>
            </a:pPr>
            <a:endParaRPr lang="en-US">
              <a:solidFill>
                <a:srgbClr val="0000FF"/>
              </a:solidFill>
              <a:latin typeface="Tahoma"/>
              <a:ea typeface="+mn-ea"/>
            </a:endParaRPr>
          </a:p>
        </p:txBody>
      </p:sp>
      <p:sp>
        <p:nvSpPr>
          <p:cNvPr id="136208" name="TextBox 16">
            <a:extLst>
              <a:ext uri="{FF2B5EF4-FFF2-40B4-BE49-F238E27FC236}">
                <a16:creationId xmlns:a16="http://schemas.microsoft.com/office/drawing/2014/main" id="{826DD9DB-10C7-4711-BEB9-38967E7B0B7E}"/>
              </a:ext>
            </a:extLst>
          </p:cNvPr>
          <p:cNvSpPr txBox="1">
            <a:spLocks noChangeArrowheads="1"/>
          </p:cNvSpPr>
          <p:nvPr/>
        </p:nvSpPr>
        <p:spPr bwMode="auto">
          <a:xfrm>
            <a:off x="-31750" y="3284538"/>
            <a:ext cx="312420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1800" b="1">
                <a:solidFill>
                  <a:srgbClr val="0000FF"/>
                </a:solidFill>
                <a:latin typeface="Arial" panose="020B0604020202020204" pitchFamily="34" charset="0"/>
              </a:rPr>
              <a:t>Computer Architecture (expanded view)</a:t>
            </a:r>
          </a:p>
          <a:p>
            <a:pPr algn="ctr" eaLnBrk="1" hangingPunct="1">
              <a:spcBef>
                <a:spcPct val="0"/>
              </a:spcBef>
              <a:buClrTx/>
              <a:buSzTx/>
              <a:buFontTx/>
              <a:buNone/>
            </a:pPr>
            <a:endParaRPr lang="en-US" altLang="en-US" sz="1800" b="1">
              <a:solidFill>
                <a:srgbClr val="0000FF"/>
              </a:solidFill>
              <a:latin typeface="Arial" panose="020B0604020202020204" pitchFamily="34" charset="0"/>
            </a:endParaRPr>
          </a:p>
          <a:p>
            <a:pPr algn="ctr" eaLnBrk="1" hangingPunct="1">
              <a:spcBef>
                <a:spcPct val="0"/>
              </a:spcBef>
              <a:buClrTx/>
              <a:buSzTx/>
              <a:buFontTx/>
              <a:buNone/>
            </a:pPr>
            <a:r>
              <a:rPr lang="en-US" altLang="en-US" sz="1800" b="1">
                <a:solidFill>
                  <a:srgbClr val="0000FF"/>
                </a:solidFill>
                <a:latin typeface="Arial" panose="020B0604020202020204" pitchFamily="34" charset="0"/>
              </a:rPr>
              <a:t>Meltdown/Spectre problem and solution space</a:t>
            </a:r>
            <a:endParaRPr lang="en-US" altLang="en-US" sz="1800" b="1">
              <a:solidFill>
                <a:srgbClr val="000000"/>
              </a:solidFill>
              <a:latin typeface="Arial" panose="020B0604020202020204" pitchFamily="34"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Title 1">
            <a:extLst>
              <a:ext uri="{FF2B5EF4-FFF2-40B4-BE49-F238E27FC236}">
                <a16:creationId xmlns:a16="http://schemas.microsoft.com/office/drawing/2014/main" id="{B2401E0E-B631-464F-AA82-7356B3D7EEB3}"/>
              </a:ext>
            </a:extLst>
          </p:cNvPr>
          <p:cNvSpPr>
            <a:spLocks noGrp="1" noChangeArrowheads="1"/>
          </p:cNvSpPr>
          <p:nvPr>
            <p:ph type="title"/>
          </p:nvPr>
        </p:nvSpPr>
        <p:spPr/>
        <p:txBody>
          <a:bodyPr/>
          <a:lstStyle/>
          <a:p>
            <a:r>
              <a:rPr lang="en-US" altLang="en-US">
                <a:ea typeface="ＭＳ Ｐゴシック" panose="020B0600070205080204" pitchFamily="34" charset="-128"/>
              </a:rPr>
              <a:t>Takeaway</a:t>
            </a:r>
          </a:p>
        </p:txBody>
      </p:sp>
      <p:sp>
        <p:nvSpPr>
          <p:cNvPr id="310274" name="Content Placeholder 2">
            <a:extLst>
              <a:ext uri="{FF2B5EF4-FFF2-40B4-BE49-F238E27FC236}">
                <a16:creationId xmlns:a16="http://schemas.microsoft.com/office/drawing/2014/main" id="{0F9803CC-05E2-4014-86F9-AE7E1D0CBDB1}"/>
              </a:ext>
            </a:extLst>
          </p:cNvPr>
          <p:cNvSpPr>
            <a:spLocks noGrp="1" noChangeArrowheads="1"/>
          </p:cNvSpPr>
          <p:nvPr>
            <p:ph idx="1"/>
          </p:nvPr>
        </p:nvSpPr>
        <p:spPr>
          <a:xfrm>
            <a:off x="533400" y="1143000"/>
            <a:ext cx="8610600" cy="5194300"/>
          </a:xfrm>
        </p:spPr>
        <p:txBody>
          <a:bodyPr/>
          <a:lstStyle/>
          <a:p>
            <a:pPr marL="0" indent="0">
              <a:buFont typeface="Wingdings" panose="05000000000000000000" pitchFamily="2" charset="2"/>
              <a:buNone/>
            </a:pPr>
            <a:r>
              <a:rPr lang="en-US" altLang="en-US" sz="4200">
                <a:solidFill>
                  <a:srgbClr val="FF0000"/>
                </a:solidFill>
                <a:ea typeface="ＭＳ Ｐゴシック" panose="020B0600070205080204" pitchFamily="34" charset="-128"/>
              </a:rPr>
              <a:t>Breaking the abstraction layers </a:t>
            </a:r>
            <a:r>
              <a:rPr lang="en-US" altLang="en-US" sz="4200">
                <a:ea typeface="ＭＳ Ｐゴシック" panose="020B0600070205080204" pitchFamily="34" charset="-128"/>
              </a:rPr>
              <a:t>(between components and transformation hierarchy levels) </a:t>
            </a:r>
          </a:p>
          <a:p>
            <a:pPr marL="0" indent="0">
              <a:buFont typeface="Wingdings" panose="05000000000000000000" pitchFamily="2" charset="2"/>
              <a:buNone/>
            </a:pPr>
            <a:endParaRPr lang="en-US" altLang="en-US" sz="2200">
              <a:ea typeface="ＭＳ Ｐゴシック" panose="020B0600070205080204" pitchFamily="34" charset="-128"/>
            </a:endParaRPr>
          </a:p>
          <a:p>
            <a:pPr marL="0" indent="0">
              <a:buFont typeface="Wingdings" panose="05000000000000000000" pitchFamily="2" charset="2"/>
              <a:buNone/>
            </a:pPr>
            <a:r>
              <a:rPr lang="en-US" altLang="en-US" sz="4200">
                <a:ea typeface="ＭＳ Ｐゴシック" panose="020B0600070205080204" pitchFamily="34" charset="-128"/>
              </a:rPr>
              <a:t>and </a:t>
            </a:r>
            <a:r>
              <a:rPr lang="en-US" altLang="en-US" sz="4200">
                <a:solidFill>
                  <a:srgbClr val="FF0000"/>
                </a:solidFill>
                <a:ea typeface="ＭＳ Ｐゴシック" panose="020B0600070205080204" pitchFamily="34" charset="-128"/>
              </a:rPr>
              <a:t>knowing what is underneath</a:t>
            </a:r>
            <a:r>
              <a:rPr lang="en-US" altLang="en-US" sz="4200">
                <a:ea typeface="ＭＳ Ｐゴシック" panose="020B0600070205080204" pitchFamily="34" charset="-128"/>
              </a:rPr>
              <a:t> </a:t>
            </a:r>
          </a:p>
          <a:p>
            <a:pPr marL="0" indent="0">
              <a:buFont typeface="Wingdings" panose="05000000000000000000" pitchFamily="2" charset="2"/>
              <a:buNone/>
            </a:pPr>
            <a:endParaRPr lang="en-US" altLang="en-US" sz="2200">
              <a:solidFill>
                <a:srgbClr val="0000FF"/>
              </a:solidFill>
              <a:ea typeface="ＭＳ Ｐゴシック" panose="020B0600070205080204" pitchFamily="34" charset="-128"/>
            </a:endParaRPr>
          </a:p>
          <a:p>
            <a:pPr marL="0" indent="0">
              <a:buFont typeface="Wingdings" panose="05000000000000000000" pitchFamily="2" charset="2"/>
              <a:buNone/>
            </a:pPr>
            <a:r>
              <a:rPr lang="en-US" altLang="en-US" sz="4200">
                <a:solidFill>
                  <a:srgbClr val="0000FF"/>
                </a:solidFill>
                <a:ea typeface="ＭＳ Ｐゴシック" panose="020B0600070205080204" pitchFamily="34" charset="-128"/>
              </a:rPr>
              <a:t>enables you to </a:t>
            </a:r>
            <a:r>
              <a:rPr lang="en-US" altLang="en-US" sz="4200" b="1">
                <a:solidFill>
                  <a:srgbClr val="0000FF"/>
                </a:solidFill>
                <a:ea typeface="ＭＳ Ｐゴシック" panose="020B0600070205080204" pitchFamily="34" charset="-128"/>
              </a:rPr>
              <a:t>understand</a:t>
            </a:r>
            <a:r>
              <a:rPr lang="en-US" altLang="en-US" sz="4200">
                <a:solidFill>
                  <a:srgbClr val="0000FF"/>
                </a:solidFill>
                <a:ea typeface="ＭＳ Ｐゴシック" panose="020B0600070205080204" pitchFamily="34" charset="-128"/>
              </a:rPr>
              <a:t> and </a:t>
            </a:r>
            <a:r>
              <a:rPr lang="en-US" altLang="en-US" sz="4200" b="1">
                <a:solidFill>
                  <a:srgbClr val="0000FF"/>
                </a:solidFill>
                <a:ea typeface="ＭＳ Ｐゴシック" panose="020B0600070205080204" pitchFamily="34" charset="-128"/>
              </a:rPr>
              <a:t>solve</a:t>
            </a:r>
            <a:r>
              <a:rPr lang="en-US" altLang="en-US" sz="4200">
                <a:solidFill>
                  <a:srgbClr val="0000FF"/>
                </a:solidFill>
                <a:ea typeface="ＭＳ Ｐゴシック" panose="020B0600070205080204" pitchFamily="34" charset="-128"/>
              </a:rPr>
              <a:t> problems</a:t>
            </a:r>
          </a:p>
        </p:txBody>
      </p:sp>
      <p:sp>
        <p:nvSpPr>
          <p:cNvPr id="137219" name="Slide Number Placeholder 3">
            <a:extLst>
              <a:ext uri="{FF2B5EF4-FFF2-40B4-BE49-F238E27FC236}">
                <a16:creationId xmlns:a16="http://schemas.microsoft.com/office/drawing/2014/main" id="{C44C54E9-5FD2-4957-B0E9-899F5924978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3A309118-A389-40AB-BE3A-785F4190A85A}" type="slidenum">
              <a:rPr lang="en-US" altLang="en-US" sz="1600" smtClean="0">
                <a:solidFill>
                  <a:srgbClr val="000000"/>
                </a:solidFill>
                <a:latin typeface="Garamond" panose="02020404030301010803" pitchFamily="18" charset="0"/>
              </a:rPr>
              <a:pPr>
                <a:spcBef>
                  <a:spcPct val="0"/>
                </a:spcBef>
                <a:buClrTx/>
                <a:buSzTx/>
                <a:buFontTx/>
                <a:buNone/>
              </a:pPr>
              <a:t>19</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10274">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1027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itle 1">
            <a:extLst>
              <a:ext uri="{FF2B5EF4-FFF2-40B4-BE49-F238E27FC236}">
                <a16:creationId xmlns:a16="http://schemas.microsoft.com/office/drawing/2014/main" id="{47850417-A889-45BB-AE44-1004A2AD99CB}"/>
              </a:ext>
            </a:extLst>
          </p:cNvPr>
          <p:cNvSpPr>
            <a:spLocks noGrp="1" noChangeArrowheads="1"/>
          </p:cNvSpPr>
          <p:nvPr>
            <p:ph type="ctrTitle"/>
          </p:nvPr>
        </p:nvSpPr>
        <p:spPr>
          <a:xfrm>
            <a:off x="685800" y="1412875"/>
            <a:ext cx="7924800" cy="1752600"/>
          </a:xfrm>
        </p:spPr>
        <p:txBody>
          <a:bodyPr/>
          <a:lstStyle/>
          <a:p>
            <a:r>
              <a:rPr lang="en-US" altLang="en-US">
                <a:ea typeface="ＭＳ Ｐゴシック" panose="020B0600070205080204" pitchFamily="34" charset="-128"/>
              </a:rPr>
              <a:t>How Do Problems </a:t>
            </a:r>
            <a:br>
              <a:rPr lang="en-US" altLang="en-US">
                <a:ea typeface="ＭＳ Ｐゴシック" panose="020B0600070205080204" pitchFamily="34" charset="-128"/>
              </a:rPr>
            </a:br>
            <a:r>
              <a:rPr lang="en-US" altLang="en-US">
                <a:ea typeface="ＭＳ Ｐゴシック" panose="020B0600070205080204" pitchFamily="34" charset="-128"/>
              </a:rPr>
              <a:t>	Get Solved by Electrons?</a:t>
            </a:r>
          </a:p>
        </p:txBody>
      </p:sp>
      <p:sp>
        <p:nvSpPr>
          <p:cNvPr id="119810" name="Subtitle 2">
            <a:extLst>
              <a:ext uri="{FF2B5EF4-FFF2-40B4-BE49-F238E27FC236}">
                <a16:creationId xmlns:a16="http://schemas.microsoft.com/office/drawing/2014/main" id="{471895B0-CD4B-495D-85B5-2B75F5DD1C67}"/>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119811" name="Slide Number Placeholder 3">
            <a:extLst>
              <a:ext uri="{FF2B5EF4-FFF2-40B4-BE49-F238E27FC236}">
                <a16:creationId xmlns:a16="http://schemas.microsoft.com/office/drawing/2014/main" id="{89B9C26D-B3F4-4BFA-91F8-23F497FA2D02}"/>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6C7B73EE-10DC-4DCB-8729-7D3351F2061A}" type="slidenum">
              <a:rPr lang="en-US" altLang="en-US" sz="1200" smtClean="0">
                <a:solidFill>
                  <a:srgbClr val="000000"/>
                </a:solidFill>
                <a:latin typeface="Garamond" panose="02020404030301010803" pitchFamily="18" charset="0"/>
              </a:rPr>
              <a:pPr>
                <a:spcBef>
                  <a:spcPct val="0"/>
                </a:spcBef>
                <a:buClrTx/>
                <a:buSzTx/>
                <a:buFontTx/>
                <a:buNone/>
              </a:pPr>
              <a:t>2</a:t>
            </a:fld>
            <a:endParaRPr lang="en-US" altLang="en-US" sz="1200">
              <a:solidFill>
                <a:srgbClr val="000000"/>
              </a:solidFill>
              <a:latin typeface="Garamond" panose="02020404030301010803" pitchFamily="18" charset="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Title 1">
            <a:extLst>
              <a:ext uri="{FF2B5EF4-FFF2-40B4-BE49-F238E27FC236}">
                <a16:creationId xmlns:a16="http://schemas.microsoft.com/office/drawing/2014/main" id="{DB2C0F26-CDDC-49E2-B411-3E2D86E39469}"/>
              </a:ext>
            </a:extLst>
          </p:cNvPr>
          <p:cNvSpPr>
            <a:spLocks noGrp="1" noChangeArrowheads="1"/>
          </p:cNvSpPr>
          <p:nvPr>
            <p:ph type="title"/>
          </p:nvPr>
        </p:nvSpPr>
        <p:spPr>
          <a:xfrm>
            <a:off x="228600" y="152400"/>
            <a:ext cx="8915400" cy="1066800"/>
          </a:xfrm>
        </p:spPr>
        <p:txBody>
          <a:bodyPr/>
          <a:lstStyle/>
          <a:p>
            <a:r>
              <a:rPr lang="en-US" altLang="en-US">
                <a:ea typeface="ＭＳ Ｐゴシック" panose="020B0600070205080204" pitchFamily="34" charset="-128"/>
              </a:rPr>
              <a:t>… and Also Understand/Critique Cartoons!</a:t>
            </a:r>
          </a:p>
        </p:txBody>
      </p:sp>
      <p:sp>
        <p:nvSpPr>
          <p:cNvPr id="138242" name="Content Placeholder 2">
            <a:extLst>
              <a:ext uri="{FF2B5EF4-FFF2-40B4-BE49-F238E27FC236}">
                <a16:creationId xmlns:a16="http://schemas.microsoft.com/office/drawing/2014/main" id="{B3A68A2A-70FC-4741-86F5-9CCA4FA2B3A2}"/>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38243" name="Slide Number Placeholder 3">
            <a:extLst>
              <a:ext uri="{FF2B5EF4-FFF2-40B4-BE49-F238E27FC236}">
                <a16:creationId xmlns:a16="http://schemas.microsoft.com/office/drawing/2014/main" id="{CF8C7C25-2843-467D-B992-11C87F1D2DB9}"/>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DB55695-FE02-421C-8DDA-8837134D3B1F}" type="slidenum">
              <a:rPr lang="en-US" altLang="en-US" smtClean="0">
                <a:solidFill>
                  <a:srgbClr val="000000"/>
                </a:solidFill>
                <a:latin typeface="Garamond" panose="02020404030301010803" pitchFamily="18" charset="0"/>
              </a:rPr>
              <a:pPr/>
              <a:t>20</a:t>
            </a:fld>
            <a:endParaRPr lang="en-US" altLang="en-US">
              <a:solidFill>
                <a:srgbClr val="000000"/>
              </a:solidFill>
              <a:latin typeface="Garamond" panose="02020404030301010803" pitchFamily="18" charset="0"/>
            </a:endParaRPr>
          </a:p>
        </p:txBody>
      </p:sp>
      <p:pic>
        <p:nvPicPr>
          <p:cNvPr id="138244" name="Picture 4">
            <a:extLst>
              <a:ext uri="{FF2B5EF4-FFF2-40B4-BE49-F238E27FC236}">
                <a16:creationId xmlns:a16="http://schemas.microsoft.com/office/drawing/2014/main" id="{7D26DEB7-D6AA-4712-AB3A-5887617EE6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5763" y="931863"/>
            <a:ext cx="5756275" cy="554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45" name="TextBox 5">
            <a:extLst>
              <a:ext uri="{FF2B5EF4-FFF2-40B4-BE49-F238E27FC236}">
                <a16:creationId xmlns:a16="http://schemas.microsoft.com/office/drawing/2014/main" id="{A02DCBBC-24F7-4D21-9CCF-CC4E4DA88310}"/>
              </a:ext>
            </a:extLst>
          </p:cNvPr>
          <p:cNvSpPr txBox="1">
            <a:spLocks noChangeArrowheads="1"/>
          </p:cNvSpPr>
          <p:nvPr/>
        </p:nvSpPr>
        <p:spPr bwMode="auto">
          <a:xfrm>
            <a:off x="3187700" y="6543675"/>
            <a:ext cx="2692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t>Source: </a:t>
            </a:r>
            <a:r>
              <a:rPr lang="en-US" altLang="en-US" sz="1400">
                <a:hlinkClick r:id="rId3"/>
              </a:rPr>
              <a:t>https://xkcd.com/1938/</a:t>
            </a:r>
            <a:r>
              <a:rPr lang="en-US" altLang="en-US" sz="1400"/>
              <a:t> </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Title 1">
            <a:extLst>
              <a:ext uri="{FF2B5EF4-FFF2-40B4-BE49-F238E27FC236}">
                <a16:creationId xmlns:a16="http://schemas.microsoft.com/office/drawing/2014/main" id="{A2A078DD-8C92-4ED0-A3FE-C79A0C0CC027}"/>
              </a:ext>
            </a:extLst>
          </p:cNvPr>
          <p:cNvSpPr>
            <a:spLocks noGrp="1" noChangeArrowheads="1"/>
          </p:cNvSpPr>
          <p:nvPr>
            <p:ph type="title"/>
          </p:nvPr>
        </p:nvSpPr>
        <p:spPr>
          <a:xfrm>
            <a:off x="152400" y="152400"/>
            <a:ext cx="9144000" cy="1066800"/>
          </a:xfrm>
        </p:spPr>
        <p:txBody>
          <a:bodyPr/>
          <a:lstStyle/>
          <a:p>
            <a:r>
              <a:rPr lang="en-US" altLang="en-US" sz="3800">
                <a:ea typeface="ＭＳ Ｐゴシック" panose="020B0600070205080204" pitchFamily="34" charset="-128"/>
              </a:rPr>
              <a:t>An Important Note: Design Goal and Mindset</a:t>
            </a:r>
          </a:p>
        </p:txBody>
      </p:sp>
      <p:sp>
        <p:nvSpPr>
          <p:cNvPr id="3" name="Content Placeholder 2">
            <a:extLst>
              <a:ext uri="{FF2B5EF4-FFF2-40B4-BE49-F238E27FC236}">
                <a16:creationId xmlns:a16="http://schemas.microsoft.com/office/drawing/2014/main" id="{797A4350-88A1-4EE5-9F11-33949EBCDB1E}"/>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Design goal of a system determines the design mindset and evaluation metrics</a:t>
            </a:r>
          </a:p>
          <a:p>
            <a:endParaRPr lang="en-US" altLang="en-US">
              <a:ea typeface="ＭＳ Ｐゴシック" panose="020B0600070205080204" pitchFamily="34" charset="-128"/>
            </a:endParaRPr>
          </a:p>
          <a:p>
            <a:r>
              <a:rPr lang="en-US" altLang="en-US">
                <a:ea typeface="ＭＳ Ｐゴシック" panose="020B0600070205080204" pitchFamily="34" charset="-128"/>
              </a:rPr>
              <a:t>Meltdown and Spectre are there because the design goal of cutting-edge processors (employed everywhere in our lives)</a:t>
            </a:r>
          </a:p>
          <a:p>
            <a:pPr lvl="1"/>
            <a:r>
              <a:rPr lang="en-US" altLang="en-US">
                <a:ea typeface="ＭＳ Ｐゴシック" panose="020B0600070205080204" pitchFamily="34" charset="-128"/>
              </a:rPr>
              <a:t>has mainly been focused on </a:t>
            </a:r>
            <a:r>
              <a:rPr lang="en-US" altLang="en-US">
                <a:solidFill>
                  <a:srgbClr val="0432FF"/>
                </a:solidFill>
                <a:ea typeface="ＭＳ Ｐゴシック" panose="020B0600070205080204" pitchFamily="34" charset="-128"/>
              </a:rPr>
              <a:t>high performance and low energy </a:t>
            </a:r>
            <a:r>
              <a:rPr lang="en-US" altLang="en-US">
                <a:ea typeface="ＭＳ Ｐゴシック" panose="020B0600070205080204" pitchFamily="34" charset="-128"/>
              </a:rPr>
              <a:t>(relatively recently)</a:t>
            </a:r>
          </a:p>
          <a:p>
            <a:pPr lvl="1"/>
            <a:r>
              <a:rPr lang="en-US" altLang="en-US">
                <a:ea typeface="ＭＳ Ｐゴシック" panose="020B0600070205080204" pitchFamily="34" charset="-128"/>
              </a:rPr>
              <a:t>has </a:t>
            </a:r>
            <a:r>
              <a:rPr lang="en-US" altLang="en-US">
                <a:solidFill>
                  <a:srgbClr val="0432FF"/>
                </a:solidFill>
                <a:ea typeface="ＭＳ Ｐゴシック" panose="020B0600070205080204" pitchFamily="34" charset="-128"/>
              </a:rPr>
              <a:t>not included security </a:t>
            </a:r>
            <a:r>
              <a:rPr lang="en-US" altLang="en-US">
                <a:ea typeface="ＭＳ Ｐゴシック" panose="020B0600070205080204" pitchFamily="34" charset="-128"/>
              </a:rPr>
              <a:t>(or information leakage) as an important constraint</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Incorporating security as a first-class constraint and “metric” into (hardware) design and education is critical in today’s world</a:t>
            </a:r>
          </a:p>
          <a:p>
            <a:pPr lvl="1"/>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139267" name="Slide Number Placeholder 3">
            <a:extLst>
              <a:ext uri="{FF2B5EF4-FFF2-40B4-BE49-F238E27FC236}">
                <a16:creationId xmlns:a16="http://schemas.microsoft.com/office/drawing/2014/main" id="{3003781C-FF04-4266-A223-B2C39F2275B8}"/>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32AE7A2-C504-4E2B-9B8E-40DA9F995C47}" type="slidenum">
              <a:rPr lang="en-US" altLang="en-US" smtClean="0">
                <a:solidFill>
                  <a:srgbClr val="000000"/>
                </a:solidFill>
                <a:latin typeface="Garamond" panose="02020404030301010803" pitchFamily="18" charset="0"/>
              </a:rPr>
              <a:pPr/>
              <a:t>21</a:t>
            </a:fld>
            <a:endParaRPr lang="en-US" altLang="en-US">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Title 1">
            <a:extLst>
              <a:ext uri="{FF2B5EF4-FFF2-40B4-BE49-F238E27FC236}">
                <a16:creationId xmlns:a16="http://schemas.microsoft.com/office/drawing/2014/main" id="{7D149D7C-4492-48E8-89D7-328C5F0E064A}"/>
              </a:ext>
            </a:extLst>
          </p:cNvPr>
          <p:cNvSpPr>
            <a:spLocks noGrp="1" noChangeArrowheads="1"/>
          </p:cNvSpPr>
          <p:nvPr>
            <p:ph type="title"/>
          </p:nvPr>
        </p:nvSpPr>
        <p:spPr/>
        <p:txBody>
          <a:bodyPr/>
          <a:lstStyle/>
          <a:p>
            <a:r>
              <a:rPr lang="en-US" altLang="en-US">
                <a:ea typeface="ＭＳ Ｐゴシック" panose="020B0600070205080204" pitchFamily="34" charset="-128"/>
              </a:rPr>
              <a:t>Two Other Goals of This Course</a:t>
            </a:r>
          </a:p>
        </p:txBody>
      </p:sp>
      <p:sp>
        <p:nvSpPr>
          <p:cNvPr id="3" name="Content Placeholder 2">
            <a:extLst>
              <a:ext uri="{FF2B5EF4-FFF2-40B4-BE49-F238E27FC236}">
                <a16:creationId xmlns:a16="http://schemas.microsoft.com/office/drawing/2014/main" id="{D261FF45-4292-4553-8145-929FF5AC4DBD}"/>
              </a:ext>
            </a:extLst>
          </p:cNvPr>
          <p:cNvSpPr>
            <a:spLocks noGrp="1" noChangeArrowheads="1"/>
          </p:cNvSpPr>
          <p:nvPr>
            <p:ph idx="1"/>
          </p:nvPr>
        </p:nvSpPr>
        <p:spPr>
          <a:xfrm>
            <a:off x="228600" y="996950"/>
            <a:ext cx="8610600" cy="5194300"/>
          </a:xfrm>
        </p:spPr>
        <p:txBody>
          <a:bodyPr/>
          <a:lstStyle/>
          <a:p>
            <a:pPr>
              <a:buFont typeface="Wingdings" panose="05000000000000000000" pitchFamily="2" charset="2"/>
              <a:buChar char="q"/>
            </a:pPr>
            <a:endParaRPr lang="en-US" altLang="en-US">
              <a:ea typeface="ＭＳ Ｐゴシック" panose="020B0600070205080204" pitchFamily="34" charset="-128"/>
            </a:endParaRPr>
          </a:p>
          <a:p>
            <a:pPr>
              <a:buFont typeface="Wingdings" panose="05000000000000000000" pitchFamily="2" charset="2"/>
              <a:buChar char="q"/>
            </a:pPr>
            <a:r>
              <a:rPr lang="en-US" altLang="en-US">
                <a:ea typeface="ＭＳ Ｐゴシック" panose="020B0600070205080204" pitchFamily="34" charset="-128"/>
              </a:rPr>
              <a:t>Enable you to </a:t>
            </a:r>
            <a:r>
              <a:rPr lang="en-US" altLang="en-US">
                <a:solidFill>
                  <a:srgbClr val="FF0000"/>
                </a:solidFill>
                <a:ea typeface="ＭＳ Ｐゴシック" panose="020B0600070205080204" pitchFamily="34" charset="-128"/>
              </a:rPr>
              <a:t>think critically</a:t>
            </a:r>
          </a:p>
          <a:p>
            <a:pPr>
              <a:buFont typeface="Wingdings" panose="05000000000000000000" pitchFamily="2" charset="2"/>
              <a:buChar char="q"/>
            </a:pPr>
            <a:endParaRPr lang="en-US" altLang="en-US">
              <a:ea typeface="ＭＳ Ｐゴシック" panose="020B0600070205080204" pitchFamily="34" charset="-128"/>
            </a:endParaRPr>
          </a:p>
          <a:p>
            <a:pPr>
              <a:buFont typeface="Wingdings" panose="05000000000000000000" pitchFamily="2" charset="2"/>
              <a:buChar char="q"/>
            </a:pPr>
            <a:endParaRPr lang="en-US" altLang="en-US">
              <a:ea typeface="ＭＳ Ｐゴシック" panose="020B0600070205080204" pitchFamily="34" charset="-128"/>
            </a:endParaRPr>
          </a:p>
          <a:p>
            <a:pPr>
              <a:buFont typeface="Wingdings" panose="05000000000000000000" pitchFamily="2" charset="2"/>
              <a:buChar char="q"/>
            </a:pPr>
            <a:r>
              <a:rPr lang="en-US" altLang="en-US">
                <a:ea typeface="ＭＳ Ｐゴシック" panose="020B0600070205080204" pitchFamily="34" charset="-128"/>
              </a:rPr>
              <a:t>Enable you to </a:t>
            </a:r>
            <a:r>
              <a:rPr lang="en-US" altLang="en-US">
                <a:solidFill>
                  <a:srgbClr val="FF0000"/>
                </a:solidFill>
                <a:ea typeface="ＭＳ Ｐゴシック" panose="020B0600070205080204" pitchFamily="34" charset="-128"/>
              </a:rPr>
              <a:t>think broadly</a:t>
            </a:r>
          </a:p>
          <a:p>
            <a:endParaRPr lang="en-US" altLang="en-US">
              <a:ea typeface="ＭＳ Ｐゴシック" panose="020B0600070205080204" pitchFamily="34" charset="-128"/>
            </a:endParaRPr>
          </a:p>
        </p:txBody>
      </p:sp>
      <p:sp>
        <p:nvSpPr>
          <p:cNvPr id="140291" name="Slide Number Placeholder 3">
            <a:extLst>
              <a:ext uri="{FF2B5EF4-FFF2-40B4-BE49-F238E27FC236}">
                <a16:creationId xmlns:a16="http://schemas.microsoft.com/office/drawing/2014/main" id="{95D71E26-4B30-48A8-A708-0935B3DBF058}"/>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30DB2F1-C2D7-4746-A06E-EB35B51B3520}" type="slidenum">
              <a:rPr lang="en-US" altLang="en-US" smtClean="0">
                <a:solidFill>
                  <a:srgbClr val="000000"/>
                </a:solidFill>
                <a:latin typeface="Garamond" panose="02020404030301010803" pitchFamily="18" charset="0"/>
              </a:rPr>
              <a:pPr/>
              <a:t>22</a:t>
            </a:fld>
            <a:endParaRPr lang="en-US" altLang="en-US">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
            <a:extLst>
              <a:ext uri="{FF2B5EF4-FFF2-40B4-BE49-F238E27FC236}">
                <a16:creationId xmlns:a16="http://schemas.microsoft.com/office/drawing/2014/main" id="{19959FB4-4542-4EDA-A0F9-346E5C91311C}"/>
              </a:ext>
            </a:extLst>
          </p:cNvPr>
          <p:cNvSpPr>
            <a:spLocks noGrp="1" noChangeArrowheads="1"/>
          </p:cNvSpPr>
          <p:nvPr>
            <p:ph type="title"/>
          </p:nvPr>
        </p:nvSpPr>
        <p:spPr/>
        <p:txBody>
          <a:bodyPr/>
          <a:lstStyle/>
          <a:p>
            <a:r>
              <a:rPr lang="en-US" altLang="en-US">
                <a:ea typeface="ＭＳ Ｐゴシック" panose="020B0600070205080204" pitchFamily="34" charset="-128"/>
              </a:rPr>
              <a:t>To Learn and Discover Further</a:t>
            </a:r>
          </a:p>
        </p:txBody>
      </p:sp>
      <p:sp>
        <p:nvSpPr>
          <p:cNvPr id="3" name="Content Placeholder 2">
            <a:extLst>
              <a:ext uri="{FF2B5EF4-FFF2-40B4-BE49-F238E27FC236}">
                <a16:creationId xmlns:a16="http://schemas.microsoft.com/office/drawing/2014/main" id="{1796208A-C1C1-449D-B968-9870F4CDE353}"/>
              </a:ext>
            </a:extLst>
          </p:cNvPr>
          <p:cNvSpPr>
            <a:spLocks noGrp="1" noChangeArrowheads="1"/>
          </p:cNvSpPr>
          <p:nvPr>
            <p:ph idx="1"/>
          </p:nvPr>
        </p:nvSpPr>
        <p:spPr>
          <a:xfrm>
            <a:off x="228600" y="1054100"/>
            <a:ext cx="8915400" cy="5194300"/>
          </a:xfrm>
        </p:spPr>
        <p:txBody>
          <a:bodyPr/>
          <a:lstStyle/>
          <a:p>
            <a:r>
              <a:rPr lang="en-US" altLang="en-US">
                <a:ea typeface="ＭＳ Ｐゴシック" panose="020B0600070205080204" pitchFamily="34" charset="-128"/>
              </a:rPr>
              <a:t>High-level Video by RedHat</a:t>
            </a:r>
          </a:p>
          <a:p>
            <a:pPr lvl="1"/>
            <a:r>
              <a:rPr lang="en-US" altLang="en-US">
                <a:ea typeface="ＭＳ Ｐゴシック" panose="020B0600070205080204" pitchFamily="34" charset="-128"/>
                <a:hlinkClick r:id="rId2"/>
              </a:rPr>
              <a:t>https://www.youtube.com/watch?v=syAdX44pokE</a:t>
            </a:r>
            <a:r>
              <a:rPr lang="en-US" altLang="en-US">
                <a:ea typeface="ＭＳ Ｐゴシック" panose="020B0600070205080204" pitchFamily="34" charset="-128"/>
              </a:rPr>
              <a:t> </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A bit lower-level, comprehensive explanation by Y. Vigfusson</a:t>
            </a:r>
          </a:p>
          <a:p>
            <a:pPr lvl="1"/>
            <a:r>
              <a:rPr lang="en-US" altLang="en-US">
                <a:ea typeface="ＭＳ Ｐゴシック" panose="020B0600070205080204" pitchFamily="34" charset="-128"/>
                <a:hlinkClick r:id="rId3"/>
              </a:rPr>
              <a:t>https://www.youtube.com/watch?v=mgAN4w7LH2o</a:t>
            </a:r>
            <a:r>
              <a:rPr lang="en-US" altLang="en-US">
                <a:ea typeface="ＭＳ Ｐゴシック" panose="020B0600070205080204" pitchFamily="34" charset="-128"/>
              </a:rPr>
              <a:t> </a:t>
            </a:r>
          </a:p>
          <a:p>
            <a:endParaRPr lang="en-US" altLang="en-US">
              <a:ea typeface="ＭＳ Ｐゴシック" panose="020B0600070205080204" pitchFamily="34" charset="-128"/>
            </a:endParaRPr>
          </a:p>
          <a:p>
            <a:r>
              <a:rPr lang="en-US" altLang="en-US">
                <a:ea typeface="ＭＳ Ｐゴシック" panose="020B0600070205080204" pitchFamily="34" charset="-128"/>
              </a:rPr>
              <a:t>Keep attending lectures and taking in all the material</a:t>
            </a:r>
          </a:p>
          <a:p>
            <a:endParaRPr lang="en-US" altLang="en-US">
              <a:ea typeface="ＭＳ Ｐゴシック" panose="020B0600070205080204" pitchFamily="34" charset="-128"/>
            </a:endParaRPr>
          </a:p>
          <a:p>
            <a:r>
              <a:rPr lang="en-US" altLang="en-US">
                <a:ea typeface="ＭＳ Ｐゴシック" panose="020B0600070205080204" pitchFamily="34" charset="-128"/>
              </a:rPr>
              <a:t>Go and talk with Prof. Mutlu in the future</a:t>
            </a:r>
          </a:p>
          <a:p>
            <a:pPr lvl="1"/>
            <a:r>
              <a:rPr lang="en-US" altLang="en-US">
                <a:ea typeface="ＭＳ Ｐゴシック" panose="020B0600070205080204" pitchFamily="34" charset="-128"/>
              </a:rPr>
              <a:t>He has many bachelor’s/master’s projects on hardware security</a:t>
            </a:r>
          </a:p>
          <a:p>
            <a:pPr lvl="1"/>
            <a:r>
              <a:rPr lang="en-US" altLang="en-US">
                <a:solidFill>
                  <a:srgbClr val="0432FF"/>
                </a:solidFill>
                <a:ea typeface="ＭＳ Ｐゴシック" panose="020B0600070205080204" pitchFamily="34" charset="-128"/>
              </a:rPr>
              <a:t>“Fundamentally secure computing architectures” </a:t>
            </a:r>
            <a:r>
              <a:rPr lang="en-US" altLang="en-US">
                <a:ea typeface="ＭＳ Ｐゴシック" panose="020B0600070205080204" pitchFamily="34" charset="-128"/>
              </a:rPr>
              <a:t>is a key direction of scientific investigation and design</a:t>
            </a:r>
          </a:p>
        </p:txBody>
      </p:sp>
      <p:sp>
        <p:nvSpPr>
          <p:cNvPr id="141315" name="Slide Number Placeholder 3">
            <a:extLst>
              <a:ext uri="{FF2B5EF4-FFF2-40B4-BE49-F238E27FC236}">
                <a16:creationId xmlns:a16="http://schemas.microsoft.com/office/drawing/2014/main" id="{E12272B1-A98D-47FC-A51F-ABC3A54BBF03}"/>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604CF8D-9EB3-43C2-9579-0DF39D4CF558}" type="slidenum">
              <a:rPr lang="en-US" altLang="en-US" smtClean="0">
                <a:solidFill>
                  <a:srgbClr val="000000"/>
                </a:solidFill>
                <a:latin typeface="Garamond" panose="02020404030301010803" pitchFamily="18" charset="0"/>
              </a:rPr>
              <a:pPr/>
              <a:t>23</a:t>
            </a:fld>
            <a:endParaRPr lang="en-US" altLang="en-US">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Title 1">
            <a:extLst>
              <a:ext uri="{FF2B5EF4-FFF2-40B4-BE49-F238E27FC236}">
                <a16:creationId xmlns:a16="http://schemas.microsoft.com/office/drawing/2014/main" id="{5DD39764-A343-40E6-8424-B60BE81C078C}"/>
              </a:ext>
            </a:extLst>
          </p:cNvPr>
          <p:cNvSpPr>
            <a:spLocks noGrp="1" noChangeArrowheads="1"/>
          </p:cNvSpPr>
          <p:nvPr>
            <p:ph type="ctrTitle"/>
          </p:nvPr>
        </p:nvSpPr>
        <p:spPr>
          <a:xfrm>
            <a:off x="914400" y="1828800"/>
            <a:ext cx="7924800" cy="1752600"/>
          </a:xfrm>
        </p:spPr>
        <p:txBody>
          <a:bodyPr/>
          <a:lstStyle/>
          <a:p>
            <a:r>
              <a:rPr lang="en-US" altLang="en-US">
                <a:ea typeface="ＭＳ Ｐゴシック" panose="020B0600070205080204" pitchFamily="34" charset="-128"/>
              </a:rPr>
              <a:t>Mystery #2:  RowHammer</a:t>
            </a:r>
          </a:p>
        </p:txBody>
      </p:sp>
      <p:sp>
        <p:nvSpPr>
          <p:cNvPr id="142338" name="Subtitle 2">
            <a:extLst>
              <a:ext uri="{FF2B5EF4-FFF2-40B4-BE49-F238E27FC236}">
                <a16:creationId xmlns:a16="http://schemas.microsoft.com/office/drawing/2014/main" id="{CD0B135A-D732-492A-B0F4-72CB93FF03D3}"/>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142339" name="Slide Number Placeholder 3">
            <a:extLst>
              <a:ext uri="{FF2B5EF4-FFF2-40B4-BE49-F238E27FC236}">
                <a16:creationId xmlns:a16="http://schemas.microsoft.com/office/drawing/2014/main" id="{FCF9B847-FEF3-4ED0-96D4-497BAF2A5A40}"/>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1B0D8474-4F20-4AF8-869D-25E1B13DF61A}" type="slidenum">
              <a:rPr lang="en-US" altLang="en-US" sz="1200" smtClean="0">
                <a:solidFill>
                  <a:srgbClr val="000000"/>
                </a:solidFill>
                <a:latin typeface="Garamond" panose="02020404030301010803" pitchFamily="18" charset="0"/>
              </a:rPr>
              <a:pPr>
                <a:spcBef>
                  <a:spcPct val="0"/>
                </a:spcBef>
                <a:buClrTx/>
                <a:buSzTx/>
                <a:buFontTx/>
                <a:buNone/>
              </a:pPr>
              <a:t>24</a:t>
            </a:fld>
            <a:endParaRPr lang="en-US" altLang="en-US" sz="1200">
              <a:solidFill>
                <a:srgbClr val="000000"/>
              </a:solidFill>
              <a:latin typeface="Garamond" panose="02020404030301010803" pitchFamily="18"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Title 1">
            <a:extLst>
              <a:ext uri="{FF2B5EF4-FFF2-40B4-BE49-F238E27FC236}">
                <a16:creationId xmlns:a16="http://schemas.microsoft.com/office/drawing/2014/main" id="{1F934418-E69B-4FC3-BD47-E3ED1399D265}"/>
              </a:ext>
            </a:extLst>
          </p:cNvPr>
          <p:cNvSpPr>
            <a:spLocks noGrp="1" noChangeArrowheads="1"/>
          </p:cNvSpPr>
          <p:nvPr>
            <p:ph type="title"/>
          </p:nvPr>
        </p:nvSpPr>
        <p:spPr/>
        <p:txBody>
          <a:bodyPr/>
          <a:lstStyle/>
          <a:p>
            <a:r>
              <a:rPr lang="en-US" altLang="en-US">
                <a:ea typeface="ＭＳ Ｐゴシック" panose="020B0600070205080204" pitchFamily="34" charset="-128"/>
              </a:rPr>
              <a:t>RowHammer: Another Mystery?</a:t>
            </a:r>
          </a:p>
        </p:txBody>
      </p:sp>
      <p:sp>
        <p:nvSpPr>
          <p:cNvPr id="231426" name="Content Placeholder 2">
            <a:extLst>
              <a:ext uri="{FF2B5EF4-FFF2-40B4-BE49-F238E27FC236}">
                <a16:creationId xmlns:a16="http://schemas.microsoft.com/office/drawing/2014/main" id="{113F817D-6B92-4FD7-9F63-FF7F35461A90}"/>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DRAM Row Hammer (or, DRAM Disturbance Errors)</a:t>
            </a:r>
          </a:p>
          <a:p>
            <a:endParaRPr lang="en-US" altLang="en-US">
              <a:ea typeface="ＭＳ Ｐゴシック" panose="020B0600070205080204" pitchFamily="34" charset="-128"/>
            </a:endParaRPr>
          </a:p>
          <a:p>
            <a:r>
              <a:rPr lang="en-US" altLang="en-US">
                <a:solidFill>
                  <a:srgbClr val="0000FF"/>
                </a:solidFill>
                <a:ea typeface="ＭＳ Ｐゴシック" panose="020B0600070205080204" pitchFamily="34" charset="-128"/>
              </a:rPr>
              <a:t>How a simple hardware failure mechanism can create a widespread system security vulnerability</a:t>
            </a:r>
          </a:p>
        </p:txBody>
      </p:sp>
      <p:sp>
        <p:nvSpPr>
          <p:cNvPr id="143363" name="Slide Number Placeholder 3">
            <a:extLst>
              <a:ext uri="{FF2B5EF4-FFF2-40B4-BE49-F238E27FC236}">
                <a16:creationId xmlns:a16="http://schemas.microsoft.com/office/drawing/2014/main" id="{1BF8520B-B714-4A23-9FC8-6FED0F5318C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09D010B2-6C3F-40FD-A5B3-2A06F5A4CC57}" type="slidenum">
              <a:rPr lang="en-US" altLang="en-US" sz="1600" smtClean="0">
                <a:solidFill>
                  <a:srgbClr val="000000"/>
                </a:solidFill>
                <a:latin typeface="Garamond" panose="02020404030301010803" pitchFamily="18" charset="0"/>
              </a:rPr>
              <a:pPr>
                <a:spcBef>
                  <a:spcPct val="0"/>
                </a:spcBef>
                <a:buClrTx/>
                <a:buSzTx/>
                <a:buFontTx/>
                <a:buNone/>
              </a:pPr>
              <a:t>25</a:t>
            </a:fld>
            <a:endParaRPr lang="en-US" altLang="en-US" sz="1600">
              <a:solidFill>
                <a:srgbClr val="000000"/>
              </a:solidFill>
              <a:latin typeface="Garamond" panose="02020404030301010803" pitchFamily="18" charset="0"/>
            </a:endParaRPr>
          </a:p>
        </p:txBody>
      </p:sp>
      <p:pic>
        <p:nvPicPr>
          <p:cNvPr id="2" name="Picture 1">
            <a:extLst>
              <a:ext uri="{FF2B5EF4-FFF2-40B4-BE49-F238E27FC236}">
                <a16:creationId xmlns:a16="http://schemas.microsoft.com/office/drawing/2014/main" id="{1EA53AC0-2BD5-4EC1-A0F7-1CB1E3126E5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3046413"/>
            <a:ext cx="9144000" cy="381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31426">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3AAFFA9F-61F8-5E49-A6AC-598BD33FD8E8}"/>
              </a:ext>
            </a:extLst>
          </p:cNvPr>
          <p:cNvSpPr/>
          <p:nvPr/>
        </p:nvSpPr>
        <p:spPr>
          <a:xfrm>
            <a:off x="914400" y="914400"/>
            <a:ext cx="7315200" cy="3962400"/>
          </a:xfrm>
          <a:prstGeom prst="roundRect">
            <a:avLst>
              <a:gd name="adj" fmla="val 11319"/>
            </a:avLst>
          </a:prstGeom>
          <a:solidFill>
            <a:schemeClr val="bg1">
              <a:lumMod val="85000"/>
            </a:schemeClr>
          </a:solidFill>
          <a:ln w="381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cxnSp>
        <p:nvCxnSpPr>
          <p:cNvPr id="9" name="Straight Connector 8">
            <a:extLst>
              <a:ext uri="{FF2B5EF4-FFF2-40B4-BE49-F238E27FC236}">
                <a16:creationId xmlns:a16="http://schemas.microsoft.com/office/drawing/2014/main" id="{CA31FBDD-4905-DE47-B971-6194EB362431}"/>
              </a:ext>
            </a:extLst>
          </p:cNvPr>
          <p:cNvCxnSpPr/>
          <p:nvPr/>
        </p:nvCxnSpPr>
        <p:spPr>
          <a:xfrm flipH="1" flipV="1">
            <a:off x="1371600" y="1676400"/>
            <a:ext cx="4572000" cy="0"/>
          </a:xfrm>
          <a:prstGeom prst="line">
            <a:avLst/>
          </a:prstGeom>
          <a:ln w="762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17AA4A6-E3C4-AE4A-B42B-77424F6B29F8}"/>
              </a:ext>
            </a:extLst>
          </p:cNvPr>
          <p:cNvCxnSpPr/>
          <p:nvPr/>
        </p:nvCxnSpPr>
        <p:spPr>
          <a:xfrm flipH="1">
            <a:off x="1371600" y="2286000"/>
            <a:ext cx="4572000" cy="0"/>
          </a:xfrm>
          <a:prstGeom prst="line">
            <a:avLst/>
          </a:prstGeom>
          <a:ln w="762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Wordline">
            <a:extLst>
              <a:ext uri="{FF2B5EF4-FFF2-40B4-BE49-F238E27FC236}">
                <a16:creationId xmlns:a16="http://schemas.microsoft.com/office/drawing/2014/main" id="{898ABD1C-0CE6-AC4D-94F4-F5988C203317}"/>
              </a:ext>
            </a:extLst>
          </p:cNvPr>
          <p:cNvCxnSpPr/>
          <p:nvPr/>
        </p:nvCxnSpPr>
        <p:spPr>
          <a:xfrm flipH="1">
            <a:off x="1371600" y="2895600"/>
            <a:ext cx="4572000" cy="0"/>
          </a:xfrm>
          <a:prstGeom prst="line">
            <a:avLst/>
          </a:prstGeom>
          <a:ln w="762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875CA00-67FB-4E4E-AA3C-36C5AEC346B7}"/>
              </a:ext>
            </a:extLst>
          </p:cNvPr>
          <p:cNvCxnSpPr/>
          <p:nvPr/>
        </p:nvCxnSpPr>
        <p:spPr>
          <a:xfrm flipH="1">
            <a:off x="1371600" y="3505200"/>
            <a:ext cx="4572000" cy="0"/>
          </a:xfrm>
          <a:prstGeom prst="line">
            <a:avLst/>
          </a:prstGeom>
          <a:ln w="762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0D55DF8-93BC-A84E-A7FB-74FC2237330C}"/>
              </a:ext>
            </a:extLst>
          </p:cNvPr>
          <p:cNvCxnSpPr/>
          <p:nvPr/>
        </p:nvCxnSpPr>
        <p:spPr>
          <a:xfrm flipH="1" flipV="1">
            <a:off x="1371600" y="4116388"/>
            <a:ext cx="4572000" cy="0"/>
          </a:xfrm>
          <a:prstGeom prst="line">
            <a:avLst/>
          </a:prstGeom>
          <a:ln w="762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C8C3F3ED-63B6-0644-9AAC-37442E59FF28}"/>
              </a:ext>
            </a:extLst>
          </p:cNvPr>
          <p:cNvSpPr/>
          <p:nvPr/>
        </p:nvSpPr>
        <p:spPr>
          <a:xfrm>
            <a:off x="1828800" y="1382713"/>
            <a:ext cx="3657600" cy="6096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fontAlgn="auto" hangingPunct="1">
              <a:spcBef>
                <a:spcPts val="0"/>
              </a:spcBef>
              <a:spcAft>
                <a:spcPts val="0"/>
              </a:spcAft>
              <a:defRPr/>
            </a:pPr>
            <a:r>
              <a:rPr lang="en-US" sz="3600" dirty="0">
                <a:solidFill>
                  <a:prstClr val="black"/>
                </a:solidFill>
                <a:latin typeface="Calibri Light"/>
              </a:rPr>
              <a:t> Row of Cells</a:t>
            </a:r>
          </a:p>
        </p:txBody>
      </p:sp>
      <p:sp>
        <p:nvSpPr>
          <p:cNvPr id="16" name="Rectangle 15">
            <a:extLst>
              <a:ext uri="{FF2B5EF4-FFF2-40B4-BE49-F238E27FC236}">
                <a16:creationId xmlns:a16="http://schemas.microsoft.com/office/drawing/2014/main" id="{41BF3640-EA0D-894D-8A74-15C5C7883C2D}"/>
              </a:ext>
            </a:extLst>
          </p:cNvPr>
          <p:cNvSpPr/>
          <p:nvPr/>
        </p:nvSpPr>
        <p:spPr>
          <a:xfrm>
            <a:off x="1828800" y="1981200"/>
            <a:ext cx="3657600" cy="6096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fontAlgn="auto" hangingPunct="1">
              <a:spcBef>
                <a:spcPts val="0"/>
              </a:spcBef>
              <a:spcAft>
                <a:spcPts val="0"/>
              </a:spcAft>
              <a:defRPr/>
            </a:pPr>
            <a:r>
              <a:rPr lang="en-US" sz="4000">
                <a:solidFill>
                  <a:prstClr val="black"/>
                </a:solidFill>
                <a:latin typeface="Calibri Light"/>
              </a:rPr>
              <a:t> Row</a:t>
            </a:r>
          </a:p>
        </p:txBody>
      </p:sp>
      <p:sp>
        <p:nvSpPr>
          <p:cNvPr id="17" name="Row">
            <a:extLst>
              <a:ext uri="{FF2B5EF4-FFF2-40B4-BE49-F238E27FC236}">
                <a16:creationId xmlns:a16="http://schemas.microsoft.com/office/drawing/2014/main" id="{C68DF752-5667-C440-AC5C-44EB798DBF6A}"/>
              </a:ext>
            </a:extLst>
          </p:cNvPr>
          <p:cNvSpPr/>
          <p:nvPr/>
        </p:nvSpPr>
        <p:spPr>
          <a:xfrm>
            <a:off x="1828800" y="2590800"/>
            <a:ext cx="3657600" cy="6096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fontAlgn="auto" hangingPunct="1">
              <a:spcBef>
                <a:spcPts val="0"/>
              </a:spcBef>
              <a:spcAft>
                <a:spcPts val="0"/>
              </a:spcAft>
              <a:defRPr/>
            </a:pPr>
            <a:r>
              <a:rPr lang="en-US" sz="4000">
                <a:solidFill>
                  <a:prstClr val="black"/>
                </a:solidFill>
                <a:latin typeface="Calibri Light"/>
              </a:rPr>
              <a:t> Row</a:t>
            </a:r>
          </a:p>
        </p:txBody>
      </p:sp>
      <p:sp>
        <p:nvSpPr>
          <p:cNvPr id="18" name="Rectangle 17">
            <a:extLst>
              <a:ext uri="{FF2B5EF4-FFF2-40B4-BE49-F238E27FC236}">
                <a16:creationId xmlns:a16="http://schemas.microsoft.com/office/drawing/2014/main" id="{ADC2FF16-6C0F-234B-9F00-1492E6D0FD43}"/>
              </a:ext>
            </a:extLst>
          </p:cNvPr>
          <p:cNvSpPr/>
          <p:nvPr/>
        </p:nvSpPr>
        <p:spPr>
          <a:xfrm>
            <a:off x="1828800" y="3200400"/>
            <a:ext cx="3657600" cy="6096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fontAlgn="auto" hangingPunct="1">
              <a:spcBef>
                <a:spcPts val="0"/>
              </a:spcBef>
              <a:spcAft>
                <a:spcPts val="0"/>
              </a:spcAft>
              <a:defRPr/>
            </a:pPr>
            <a:r>
              <a:rPr lang="en-US" sz="4000">
                <a:solidFill>
                  <a:prstClr val="black"/>
                </a:solidFill>
                <a:latin typeface="Calibri Light"/>
              </a:rPr>
              <a:t> Row</a:t>
            </a:r>
          </a:p>
        </p:txBody>
      </p:sp>
      <p:sp>
        <p:nvSpPr>
          <p:cNvPr id="19" name="Rectangle 18">
            <a:extLst>
              <a:ext uri="{FF2B5EF4-FFF2-40B4-BE49-F238E27FC236}">
                <a16:creationId xmlns:a16="http://schemas.microsoft.com/office/drawing/2014/main" id="{27BE123F-5B42-E043-82B7-E11B609FD5E3}"/>
              </a:ext>
            </a:extLst>
          </p:cNvPr>
          <p:cNvSpPr/>
          <p:nvPr/>
        </p:nvSpPr>
        <p:spPr>
          <a:xfrm>
            <a:off x="1828800" y="3810000"/>
            <a:ext cx="3657600" cy="6096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fontAlgn="auto" hangingPunct="1">
              <a:spcBef>
                <a:spcPts val="0"/>
              </a:spcBef>
              <a:spcAft>
                <a:spcPts val="0"/>
              </a:spcAft>
              <a:defRPr/>
            </a:pPr>
            <a:r>
              <a:rPr lang="en-US" sz="3600" dirty="0">
                <a:solidFill>
                  <a:prstClr val="black"/>
                </a:solidFill>
                <a:latin typeface="Calibri Light"/>
              </a:rPr>
              <a:t> Row</a:t>
            </a:r>
          </a:p>
        </p:txBody>
      </p:sp>
      <p:sp>
        <p:nvSpPr>
          <p:cNvPr id="228364" name="TextBox 19">
            <a:extLst>
              <a:ext uri="{FF2B5EF4-FFF2-40B4-BE49-F238E27FC236}">
                <a16:creationId xmlns:a16="http://schemas.microsoft.com/office/drawing/2014/main" id="{E849A863-1C01-4760-B2E9-3AF30F34A743}"/>
              </a:ext>
            </a:extLst>
          </p:cNvPr>
          <p:cNvSpPr txBox="1">
            <a:spLocks noChangeArrowheads="1"/>
          </p:cNvSpPr>
          <p:nvPr/>
        </p:nvSpPr>
        <p:spPr bwMode="auto">
          <a:xfrm>
            <a:off x="5943600" y="1447800"/>
            <a:ext cx="228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4000">
                <a:solidFill>
                  <a:srgbClr val="000000"/>
                </a:solidFill>
                <a:latin typeface="Calibri Light" panose="020F0302020204030204" pitchFamily="34" charset="0"/>
              </a:rPr>
              <a:t> Wordline</a:t>
            </a:r>
          </a:p>
        </p:txBody>
      </p:sp>
      <p:sp>
        <p:nvSpPr>
          <p:cNvPr id="21" name="Low Volt">
            <a:extLst>
              <a:ext uri="{FF2B5EF4-FFF2-40B4-BE49-F238E27FC236}">
                <a16:creationId xmlns:a16="http://schemas.microsoft.com/office/drawing/2014/main" id="{83247B01-89CC-4AF2-A3EC-694F92C3D852}"/>
              </a:ext>
            </a:extLst>
          </p:cNvPr>
          <p:cNvSpPr txBox="1">
            <a:spLocks noChangeArrowheads="1"/>
          </p:cNvSpPr>
          <p:nvPr/>
        </p:nvSpPr>
        <p:spPr bwMode="auto">
          <a:xfrm>
            <a:off x="5943600" y="2667000"/>
            <a:ext cx="228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4400" b="1" i="1">
                <a:solidFill>
                  <a:srgbClr val="595959"/>
                </a:solidFill>
                <a:latin typeface="Calibri Light" panose="020F0302020204030204" pitchFamily="34" charset="0"/>
              </a:rPr>
              <a:t> V</a:t>
            </a:r>
            <a:r>
              <a:rPr lang="en-US" altLang="en-US" sz="4800" b="1" i="1" baseline="-20000">
                <a:solidFill>
                  <a:srgbClr val="595959"/>
                </a:solidFill>
                <a:latin typeface="Calibri Light" panose="020F0302020204030204" pitchFamily="34" charset="0"/>
              </a:rPr>
              <a:t>LOW</a:t>
            </a:r>
            <a:endParaRPr lang="en-US" altLang="en-US" sz="4400" b="1" i="1" baseline="-20000">
              <a:solidFill>
                <a:srgbClr val="595959"/>
              </a:solidFill>
              <a:latin typeface="Calibri Light" panose="020F0302020204030204" pitchFamily="34" charset="0"/>
            </a:endParaRPr>
          </a:p>
        </p:txBody>
      </p:sp>
      <p:sp>
        <p:nvSpPr>
          <p:cNvPr id="22" name="High Volt">
            <a:extLst>
              <a:ext uri="{FF2B5EF4-FFF2-40B4-BE49-F238E27FC236}">
                <a16:creationId xmlns:a16="http://schemas.microsoft.com/office/drawing/2014/main" id="{1019EA8D-1052-4FF6-98ED-970F9B25DB20}"/>
              </a:ext>
            </a:extLst>
          </p:cNvPr>
          <p:cNvSpPr txBox="1">
            <a:spLocks noChangeArrowheads="1"/>
          </p:cNvSpPr>
          <p:nvPr/>
        </p:nvSpPr>
        <p:spPr bwMode="auto">
          <a:xfrm>
            <a:off x="5943600" y="2667000"/>
            <a:ext cx="228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4400" b="1">
                <a:solidFill>
                  <a:srgbClr val="FF0000"/>
                </a:solidFill>
                <a:latin typeface="Calibri Light" panose="020F0302020204030204" pitchFamily="34" charset="0"/>
              </a:rPr>
              <a:t> </a:t>
            </a:r>
            <a:r>
              <a:rPr lang="en-US" altLang="en-US" sz="4400" b="1" i="1">
                <a:solidFill>
                  <a:srgbClr val="FF0000"/>
                </a:solidFill>
                <a:latin typeface="Calibri Light" panose="020F0302020204030204" pitchFamily="34" charset="0"/>
              </a:rPr>
              <a:t>V</a:t>
            </a:r>
            <a:r>
              <a:rPr lang="en-US" altLang="en-US" sz="4800" b="1" i="1" baseline="-20000">
                <a:solidFill>
                  <a:srgbClr val="FF0000"/>
                </a:solidFill>
                <a:latin typeface="Calibri Light" panose="020F0302020204030204" pitchFamily="34" charset="0"/>
              </a:rPr>
              <a:t>HIGH</a:t>
            </a:r>
            <a:endParaRPr lang="en-US" altLang="en-US" sz="4400" b="1" i="1" baseline="-20000">
              <a:solidFill>
                <a:srgbClr val="FF0000"/>
              </a:solidFill>
              <a:latin typeface="Calibri Light" panose="020F0302020204030204" pitchFamily="34" charset="0"/>
            </a:endParaRPr>
          </a:p>
        </p:txBody>
      </p:sp>
      <p:sp>
        <p:nvSpPr>
          <p:cNvPr id="23" name="Error">
            <a:extLst>
              <a:ext uri="{FF2B5EF4-FFF2-40B4-BE49-F238E27FC236}">
                <a16:creationId xmlns:a16="http://schemas.microsoft.com/office/drawing/2014/main" id="{B286CB0F-C070-9E41-B8CD-E7BD8C0D67F0}"/>
              </a:ext>
            </a:extLst>
          </p:cNvPr>
          <p:cNvSpPr/>
          <p:nvPr/>
        </p:nvSpPr>
        <p:spPr>
          <a:xfrm>
            <a:off x="4876800" y="1976438"/>
            <a:ext cx="609600" cy="609600"/>
          </a:xfrm>
          <a:prstGeom prst="mathMultiply">
            <a:avLst/>
          </a:prstGeom>
          <a:solidFill>
            <a:srgbClr val="FFFF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4" name="Error">
            <a:extLst>
              <a:ext uri="{FF2B5EF4-FFF2-40B4-BE49-F238E27FC236}">
                <a16:creationId xmlns:a16="http://schemas.microsoft.com/office/drawing/2014/main" id="{17B9F6BA-AFF7-1C4D-85E1-6E390559E613}"/>
              </a:ext>
            </a:extLst>
          </p:cNvPr>
          <p:cNvSpPr/>
          <p:nvPr/>
        </p:nvSpPr>
        <p:spPr>
          <a:xfrm>
            <a:off x="4267200" y="3203575"/>
            <a:ext cx="609600" cy="609600"/>
          </a:xfrm>
          <a:prstGeom prst="mathMultiply">
            <a:avLst/>
          </a:prstGeom>
          <a:solidFill>
            <a:srgbClr val="FFFF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5" name="Error">
            <a:extLst>
              <a:ext uri="{FF2B5EF4-FFF2-40B4-BE49-F238E27FC236}">
                <a16:creationId xmlns:a16="http://schemas.microsoft.com/office/drawing/2014/main" id="{9409F07E-40CF-B042-B081-EF6A1C70363D}"/>
              </a:ext>
            </a:extLst>
          </p:cNvPr>
          <p:cNvSpPr/>
          <p:nvPr/>
        </p:nvSpPr>
        <p:spPr>
          <a:xfrm>
            <a:off x="3657600" y="1976438"/>
            <a:ext cx="609600" cy="609600"/>
          </a:xfrm>
          <a:prstGeom prst="mathMultiply">
            <a:avLst/>
          </a:prstGeom>
          <a:solidFill>
            <a:srgbClr val="FFFF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6" name="Error">
            <a:extLst>
              <a:ext uri="{FF2B5EF4-FFF2-40B4-BE49-F238E27FC236}">
                <a16:creationId xmlns:a16="http://schemas.microsoft.com/office/drawing/2014/main" id="{FF56E4E2-B823-B545-9826-9BA804099FC1}"/>
              </a:ext>
            </a:extLst>
          </p:cNvPr>
          <p:cNvSpPr/>
          <p:nvPr/>
        </p:nvSpPr>
        <p:spPr>
          <a:xfrm>
            <a:off x="3657600" y="3197225"/>
            <a:ext cx="609600" cy="609600"/>
          </a:xfrm>
          <a:prstGeom prst="mathMultiply">
            <a:avLst/>
          </a:prstGeom>
          <a:solidFill>
            <a:srgbClr val="FFFF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7" name="Error">
            <a:extLst>
              <a:ext uri="{FF2B5EF4-FFF2-40B4-BE49-F238E27FC236}">
                <a16:creationId xmlns:a16="http://schemas.microsoft.com/office/drawing/2014/main" id="{A4D43317-46F9-2740-8228-53DAECACCE4A}"/>
              </a:ext>
            </a:extLst>
          </p:cNvPr>
          <p:cNvSpPr/>
          <p:nvPr/>
        </p:nvSpPr>
        <p:spPr>
          <a:xfrm>
            <a:off x="2419350" y="1976438"/>
            <a:ext cx="609600" cy="609600"/>
          </a:xfrm>
          <a:prstGeom prst="mathMultiply">
            <a:avLst/>
          </a:prstGeom>
          <a:solidFill>
            <a:srgbClr val="FFFF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31" name="Victim">
            <a:extLst>
              <a:ext uri="{FF2B5EF4-FFF2-40B4-BE49-F238E27FC236}">
                <a16:creationId xmlns:a16="http://schemas.microsoft.com/office/drawing/2014/main" id="{1E6F68B3-12A0-3A44-95FA-D805F0A3DD07}"/>
              </a:ext>
            </a:extLst>
          </p:cNvPr>
          <p:cNvSpPr/>
          <p:nvPr/>
        </p:nvSpPr>
        <p:spPr>
          <a:xfrm>
            <a:off x="1828800" y="3200400"/>
            <a:ext cx="3657600" cy="609600"/>
          </a:xfrm>
          <a:prstGeom prst="rect">
            <a:avLst/>
          </a:prstGeom>
          <a:solidFill>
            <a:schemeClr val="accent4"/>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fontAlgn="auto" hangingPunct="1">
              <a:spcBef>
                <a:spcPts val="0"/>
              </a:spcBef>
              <a:spcAft>
                <a:spcPts val="0"/>
              </a:spcAft>
              <a:defRPr/>
            </a:pPr>
            <a:r>
              <a:rPr lang="en-US" sz="3600" b="1" dirty="0">
                <a:solidFill>
                  <a:prstClr val="white"/>
                </a:solidFill>
                <a:latin typeface="Calibri Light"/>
              </a:rPr>
              <a:t> </a:t>
            </a:r>
            <a:r>
              <a:rPr lang="en-US" sz="3600" b="1" dirty="0">
                <a:solidFill>
                  <a:prstClr val="black"/>
                </a:solidFill>
                <a:latin typeface="Calibri Light"/>
              </a:rPr>
              <a:t>Victim Row</a:t>
            </a:r>
          </a:p>
        </p:txBody>
      </p:sp>
      <p:sp>
        <p:nvSpPr>
          <p:cNvPr id="32" name="Victim">
            <a:extLst>
              <a:ext uri="{FF2B5EF4-FFF2-40B4-BE49-F238E27FC236}">
                <a16:creationId xmlns:a16="http://schemas.microsoft.com/office/drawing/2014/main" id="{61793DDC-74D6-6F47-896B-2CBAFF4AA1A5}"/>
              </a:ext>
            </a:extLst>
          </p:cNvPr>
          <p:cNvSpPr/>
          <p:nvPr/>
        </p:nvSpPr>
        <p:spPr>
          <a:xfrm>
            <a:off x="1828800" y="1982788"/>
            <a:ext cx="3657600" cy="609600"/>
          </a:xfrm>
          <a:prstGeom prst="rect">
            <a:avLst/>
          </a:prstGeom>
          <a:solidFill>
            <a:schemeClr val="accent4"/>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fontAlgn="auto" hangingPunct="1">
              <a:spcBef>
                <a:spcPts val="0"/>
              </a:spcBef>
              <a:spcAft>
                <a:spcPts val="0"/>
              </a:spcAft>
              <a:defRPr/>
            </a:pPr>
            <a:r>
              <a:rPr lang="en-US" sz="3600" b="1" dirty="0">
                <a:solidFill>
                  <a:prstClr val="white"/>
                </a:solidFill>
                <a:latin typeface="Calibri Light"/>
              </a:rPr>
              <a:t> </a:t>
            </a:r>
            <a:r>
              <a:rPr lang="en-US" sz="3600" b="1" dirty="0">
                <a:solidFill>
                  <a:prstClr val="black"/>
                </a:solidFill>
                <a:latin typeface="Calibri Light"/>
              </a:rPr>
              <a:t>Victim Row</a:t>
            </a:r>
          </a:p>
        </p:txBody>
      </p:sp>
      <p:sp>
        <p:nvSpPr>
          <p:cNvPr id="33" name="Aggressor">
            <a:extLst>
              <a:ext uri="{FF2B5EF4-FFF2-40B4-BE49-F238E27FC236}">
                <a16:creationId xmlns:a16="http://schemas.microsoft.com/office/drawing/2014/main" id="{F813E48C-4DF5-5C42-85BD-67824B4CE4E4}"/>
              </a:ext>
            </a:extLst>
          </p:cNvPr>
          <p:cNvSpPr/>
          <p:nvPr/>
        </p:nvSpPr>
        <p:spPr>
          <a:xfrm>
            <a:off x="1828800" y="2590800"/>
            <a:ext cx="3657600" cy="609600"/>
          </a:xfrm>
          <a:prstGeom prst="rect">
            <a:avLst/>
          </a:prstGeom>
          <a:solidFill>
            <a:srgbClr val="FF0000"/>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fontAlgn="auto" hangingPunct="1">
              <a:spcBef>
                <a:spcPts val="0"/>
              </a:spcBef>
              <a:spcAft>
                <a:spcPts val="0"/>
              </a:spcAft>
              <a:defRPr/>
            </a:pPr>
            <a:r>
              <a:rPr lang="en-US" sz="3600" b="1" dirty="0">
                <a:solidFill>
                  <a:prstClr val="white"/>
                </a:solidFill>
                <a:latin typeface="Calibri Light"/>
              </a:rPr>
              <a:t> Hammered Row</a:t>
            </a:r>
          </a:p>
        </p:txBody>
      </p:sp>
      <p:sp>
        <p:nvSpPr>
          <p:cNvPr id="34" name="Punchline">
            <a:extLst>
              <a:ext uri="{FF2B5EF4-FFF2-40B4-BE49-F238E27FC236}">
                <a16:creationId xmlns:a16="http://schemas.microsoft.com/office/drawing/2014/main" id="{B8CB4678-8AB6-42EC-A2F7-C8CE17AEFE79}"/>
              </a:ext>
            </a:extLst>
          </p:cNvPr>
          <p:cNvSpPr txBox="1">
            <a:spLocks noChangeArrowheads="1"/>
          </p:cNvSpPr>
          <p:nvPr/>
        </p:nvSpPr>
        <p:spPr bwMode="auto">
          <a:xfrm>
            <a:off x="395288" y="4953000"/>
            <a:ext cx="83597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2600">
                <a:solidFill>
                  <a:srgbClr val="000000"/>
                </a:solidFill>
                <a:latin typeface="Calibri Light" panose="020F0302020204030204" pitchFamily="34" charset="0"/>
              </a:rPr>
              <a:t>Repeatedly opening and closing a row enough times within a refresh interval induces </a:t>
            </a:r>
            <a:r>
              <a:rPr lang="en-US" altLang="en-US" sz="2600" b="1">
                <a:solidFill>
                  <a:srgbClr val="FF0000"/>
                </a:solidFill>
                <a:latin typeface="Calibri Light" panose="020F0302020204030204" pitchFamily="34" charset="0"/>
              </a:rPr>
              <a:t>disturbance errors</a:t>
            </a:r>
            <a:r>
              <a:rPr lang="en-US" altLang="en-US" sz="2600">
                <a:solidFill>
                  <a:srgbClr val="FF0000"/>
                </a:solidFill>
                <a:latin typeface="Calibri Light" panose="020F0302020204030204" pitchFamily="34" charset="0"/>
              </a:rPr>
              <a:t> </a:t>
            </a:r>
            <a:r>
              <a:rPr lang="en-US" altLang="en-US" sz="2600">
                <a:solidFill>
                  <a:srgbClr val="000000"/>
                </a:solidFill>
                <a:latin typeface="Calibri Light" panose="020F0302020204030204" pitchFamily="34" charset="0"/>
              </a:rPr>
              <a:t>in adjacent rows in </a:t>
            </a:r>
            <a:r>
              <a:rPr lang="en-US" altLang="en-US" sz="2600" b="1">
                <a:solidFill>
                  <a:srgbClr val="FF0000"/>
                </a:solidFill>
                <a:latin typeface="Calibri Light" panose="020F0302020204030204" pitchFamily="34" charset="0"/>
              </a:rPr>
              <a:t>most real DRAM chips you can buy today</a:t>
            </a:r>
            <a:endParaRPr lang="en-US" altLang="en-US" sz="2600">
              <a:solidFill>
                <a:srgbClr val="000000"/>
              </a:solidFill>
              <a:latin typeface="Calibri Light" panose="020F0302020204030204" pitchFamily="34" charset="0"/>
            </a:endParaRPr>
          </a:p>
        </p:txBody>
      </p:sp>
      <p:sp>
        <p:nvSpPr>
          <p:cNvPr id="35" name="Opened">
            <a:extLst>
              <a:ext uri="{FF2B5EF4-FFF2-40B4-BE49-F238E27FC236}">
                <a16:creationId xmlns:a16="http://schemas.microsoft.com/office/drawing/2014/main" id="{F31357BE-363E-41DC-9F97-59C367EAB34B}"/>
              </a:ext>
            </a:extLst>
          </p:cNvPr>
          <p:cNvSpPr txBox="1">
            <a:spLocks noChangeArrowheads="1"/>
          </p:cNvSpPr>
          <p:nvPr/>
        </p:nvSpPr>
        <p:spPr bwMode="auto">
          <a:xfrm>
            <a:off x="3124200" y="2671763"/>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algn="r" eaLnBrk="1" hangingPunct="1">
              <a:lnSpc>
                <a:spcPct val="100000"/>
              </a:lnSpc>
              <a:spcBef>
                <a:spcPct val="0"/>
              </a:spcBef>
              <a:buFontTx/>
              <a:buNone/>
            </a:pPr>
            <a:r>
              <a:rPr lang="en-US" altLang="en-US" sz="4000" b="1" i="1">
                <a:solidFill>
                  <a:srgbClr val="000000"/>
                </a:solidFill>
                <a:latin typeface="Calibri Light" panose="020F0302020204030204" pitchFamily="34" charset="0"/>
              </a:rPr>
              <a:t>Opened</a:t>
            </a:r>
          </a:p>
        </p:txBody>
      </p:sp>
      <p:sp>
        <p:nvSpPr>
          <p:cNvPr id="28" name="Closed">
            <a:extLst>
              <a:ext uri="{FF2B5EF4-FFF2-40B4-BE49-F238E27FC236}">
                <a16:creationId xmlns:a16="http://schemas.microsoft.com/office/drawing/2014/main" id="{36217CE1-A7D1-484A-8782-EBA89C476548}"/>
              </a:ext>
            </a:extLst>
          </p:cNvPr>
          <p:cNvSpPr txBox="1">
            <a:spLocks noChangeArrowheads="1"/>
          </p:cNvSpPr>
          <p:nvPr/>
        </p:nvSpPr>
        <p:spPr bwMode="auto">
          <a:xfrm>
            <a:off x="3133725" y="2671763"/>
            <a:ext cx="22002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algn="r" eaLnBrk="1" hangingPunct="1">
              <a:lnSpc>
                <a:spcPct val="100000"/>
              </a:lnSpc>
              <a:spcBef>
                <a:spcPct val="0"/>
              </a:spcBef>
              <a:buFontTx/>
              <a:buNone/>
            </a:pPr>
            <a:r>
              <a:rPr lang="en-US" altLang="en-US" sz="4000" b="1" i="1">
                <a:solidFill>
                  <a:srgbClr val="000000"/>
                </a:solidFill>
                <a:latin typeface="Calibri Light" panose="020F0302020204030204" pitchFamily="34" charset="0"/>
              </a:rPr>
              <a:t>Closed</a:t>
            </a:r>
          </a:p>
        </p:txBody>
      </p:sp>
      <p:sp>
        <p:nvSpPr>
          <p:cNvPr id="228378" name="Slide Number Placeholder 2">
            <a:extLst>
              <a:ext uri="{FF2B5EF4-FFF2-40B4-BE49-F238E27FC236}">
                <a16:creationId xmlns:a16="http://schemas.microsoft.com/office/drawing/2014/main" id="{3EBF26B9-5F95-4933-8524-ECC24797E82B}"/>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a:lnSpc>
                <a:spcPct val="100000"/>
              </a:lnSpc>
              <a:spcBef>
                <a:spcPct val="0"/>
              </a:spcBef>
              <a:buFontTx/>
              <a:buNone/>
            </a:pPr>
            <a:fld id="{80A2D46B-A480-4340-B350-CDA6BAB85BFA}" type="slidenum">
              <a:rPr lang="en-US" altLang="en-US" sz="2000" smtClean="0">
                <a:solidFill>
                  <a:srgbClr val="898989"/>
                </a:solidFill>
                <a:latin typeface="Cambria Math" panose="02040503050406030204" pitchFamily="18" charset="0"/>
              </a:rPr>
              <a:pPr>
                <a:lnSpc>
                  <a:spcPct val="100000"/>
                </a:lnSpc>
                <a:spcBef>
                  <a:spcPct val="0"/>
                </a:spcBef>
                <a:buFontTx/>
                <a:buNone/>
              </a:pPr>
              <a:t>26</a:t>
            </a:fld>
            <a:endParaRPr lang="en-US" altLang="en-US" sz="2000">
              <a:solidFill>
                <a:srgbClr val="898989"/>
              </a:solidFill>
              <a:latin typeface="Cambria Math" panose="02040503050406030204" pitchFamily="18" charset="0"/>
            </a:endParaRPr>
          </a:p>
        </p:txBody>
      </p:sp>
      <p:sp>
        <p:nvSpPr>
          <p:cNvPr id="239643" name="Title 1">
            <a:extLst>
              <a:ext uri="{FF2B5EF4-FFF2-40B4-BE49-F238E27FC236}">
                <a16:creationId xmlns:a16="http://schemas.microsoft.com/office/drawing/2014/main" id="{9B5BBCC5-DD6D-9246-87CA-4172694F6DED}"/>
              </a:ext>
            </a:extLst>
          </p:cNvPr>
          <p:cNvSpPr>
            <a:spLocks noGrp="1"/>
          </p:cNvSpPr>
          <p:nvPr>
            <p:ph type="title"/>
          </p:nvPr>
        </p:nvSpPr>
        <p:spPr>
          <a:xfrm>
            <a:off x="228600" y="-14288"/>
            <a:ext cx="8915400" cy="1066801"/>
          </a:xfrm>
        </p:spPr>
        <p:txBody>
          <a:bodyPr/>
          <a:lstStyle/>
          <a:p>
            <a:pPr eaLnBrk="1" hangingPunct="1">
              <a:defRPr/>
            </a:pPr>
            <a:r>
              <a:rPr lang="en-US" sz="3600" b="0" dirty="0">
                <a:solidFill>
                  <a:schemeClr val="accent6">
                    <a:lumMod val="50000"/>
                  </a:schemeClr>
                </a:solidFill>
                <a:latin typeface="Garamond" charset="0"/>
              </a:rPr>
              <a:t>Modern DRAM is Prone to Disturbance Errors</a:t>
            </a:r>
          </a:p>
        </p:txBody>
      </p:sp>
      <p:sp>
        <p:nvSpPr>
          <p:cNvPr id="228380" name="Rectangle 29">
            <a:extLst>
              <a:ext uri="{FF2B5EF4-FFF2-40B4-BE49-F238E27FC236}">
                <a16:creationId xmlns:a16="http://schemas.microsoft.com/office/drawing/2014/main" id="{305DE3A8-9B87-4AFA-8A68-2980E220D1AE}"/>
              </a:ext>
            </a:extLst>
          </p:cNvPr>
          <p:cNvSpPr>
            <a:spLocks noChangeArrowheads="1"/>
          </p:cNvSpPr>
          <p:nvPr/>
        </p:nvSpPr>
        <p:spPr bwMode="auto">
          <a:xfrm>
            <a:off x="107950" y="6238875"/>
            <a:ext cx="8567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800">
                <a:solidFill>
                  <a:srgbClr val="0000FF"/>
                </a:solidFill>
                <a:hlinkClick r:id="rId3"/>
              </a:rPr>
              <a:t>Flipping Bits in Memory Without Accessing Them: An Experimental Study of DRAM Disturbance Errors</a:t>
            </a:r>
            <a:r>
              <a:rPr lang="en-US" altLang="en-US" sz="1800">
                <a:solidFill>
                  <a:srgbClr val="0000FF"/>
                </a:solidFill>
              </a:rPr>
              <a:t>,</a:t>
            </a:r>
            <a:r>
              <a:rPr lang="en-US" altLang="en-US" sz="1800">
                <a:solidFill>
                  <a:srgbClr val="000000"/>
                </a:solidFill>
                <a:latin typeface="Tahoma" panose="020B0604030504040204" pitchFamily="34" charset="0"/>
              </a:rPr>
              <a:t> </a:t>
            </a:r>
            <a:r>
              <a:rPr lang="en-US" altLang="en-US" sz="1800">
                <a:solidFill>
                  <a:srgbClr val="000000"/>
                </a:solidFill>
              </a:rPr>
              <a:t>(Kim et al., ISCA 2014)</a:t>
            </a:r>
          </a:p>
        </p:txBody>
      </p:sp>
    </p:spTree>
    <p:extLst>
      <p:ext uri="{BB962C8B-B14F-4D97-AF65-F5344CB8AC3E}">
        <p14:creationId xmlns:p14="http://schemas.microsoft.com/office/powerpoint/2010/main" val="37057830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50"/>
                                        <p:tgtEl>
                                          <p:spTgt spid="22"/>
                                        </p:tgtEl>
                                      </p:cBhvr>
                                    </p:animEffect>
                                  </p:childTnLst>
                                </p:cTn>
                              </p:par>
                              <p:par>
                                <p:cTn id="8" presetID="7" presetClass="emph" presetSubtype="2" fill="hold" nodeType="withEffect">
                                  <p:stCondLst>
                                    <p:cond delay="0"/>
                                  </p:stCondLst>
                                  <p:childTnLst>
                                    <p:animClr clrSpc="rgb" dir="cw">
                                      <p:cBhvr>
                                        <p:cTn id="9" dur="750" fill="hold"/>
                                        <p:tgtEl>
                                          <p:spTgt spid="11"/>
                                        </p:tgtEl>
                                        <p:attrNameLst>
                                          <p:attrName>stroke.color</p:attrName>
                                        </p:attrNameLst>
                                      </p:cBhvr>
                                      <p:to>
                                        <a:srgbClr val="FF0000"/>
                                      </p:to>
                                    </p:animClr>
                                    <p:set>
                                      <p:cBhvr>
                                        <p:cTn id="10" dur="750" fill="hold"/>
                                        <p:tgtEl>
                                          <p:spTgt spid="11"/>
                                        </p:tgtEl>
                                        <p:attrNameLst>
                                          <p:attrName>stroke.on</p:attrName>
                                        </p:attrNameLst>
                                      </p:cBhvr>
                                      <p:to>
                                        <p:strVal val="true"/>
                                      </p:to>
                                    </p:set>
                                  </p:childTnLst>
                                </p:cTn>
                              </p:par>
                              <p:par>
                                <p:cTn id="11" presetID="1" presetClass="emph" presetSubtype="2" fill="hold" nodeType="withEffect">
                                  <p:stCondLst>
                                    <p:cond delay="0"/>
                                  </p:stCondLst>
                                  <p:childTnLst>
                                    <p:animClr clrSpc="rgb" dir="cw">
                                      <p:cBhvr>
                                        <p:cTn id="12" dur="750" fill="hold"/>
                                        <p:tgtEl>
                                          <p:spTgt spid="17"/>
                                        </p:tgtEl>
                                        <p:attrNameLst>
                                          <p:attrName>fillcolor</p:attrName>
                                        </p:attrNameLst>
                                      </p:cBhvr>
                                      <p:to>
                                        <a:srgbClr val="FF0000"/>
                                      </p:to>
                                    </p:animClr>
                                    <p:set>
                                      <p:cBhvr>
                                        <p:cTn id="13" dur="750" fill="hold"/>
                                        <p:tgtEl>
                                          <p:spTgt spid="17"/>
                                        </p:tgtEl>
                                        <p:attrNameLst>
                                          <p:attrName>fill.type</p:attrName>
                                        </p:attrNameLst>
                                      </p:cBhvr>
                                      <p:to>
                                        <p:strVal val="solid"/>
                                      </p:to>
                                    </p:set>
                                    <p:set>
                                      <p:cBhvr>
                                        <p:cTn id="14" dur="750" fill="hold"/>
                                        <p:tgtEl>
                                          <p:spTgt spid="17"/>
                                        </p:tgtEl>
                                        <p:attrNameLst>
                                          <p:attrName>fill.on</p:attrName>
                                        </p:attrNameLst>
                                      </p:cBhvr>
                                      <p:to>
                                        <p:strVal val="true"/>
                                      </p:to>
                                    </p:set>
                                  </p:childTnLst>
                                </p:cTn>
                              </p:par>
                              <p:par>
                                <p:cTn id="15" presetID="10"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750"/>
                                        <p:tgtEl>
                                          <p:spTgt spid="3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22"/>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7" presetClass="emph" presetSubtype="2" fill="hold" nodeType="withEffect">
                                  <p:stCondLst>
                                    <p:cond delay="0"/>
                                  </p:stCondLst>
                                  <p:childTnLst>
                                    <p:animClr clrSpc="rgb" dir="cw">
                                      <p:cBhvr>
                                        <p:cTn id="26" dur="500" fill="hold"/>
                                        <p:tgtEl>
                                          <p:spTgt spid="11"/>
                                        </p:tgtEl>
                                        <p:attrNameLst>
                                          <p:attrName>stroke.color</p:attrName>
                                        </p:attrNameLst>
                                      </p:cBhvr>
                                      <p:to>
                                        <a:srgbClr val="595959"/>
                                      </p:to>
                                    </p:animClr>
                                    <p:set>
                                      <p:cBhvr>
                                        <p:cTn id="27" dur="500" fill="hold"/>
                                        <p:tgtEl>
                                          <p:spTgt spid="11"/>
                                        </p:tgtEl>
                                        <p:attrNameLst>
                                          <p:attrName>stroke.on</p:attrName>
                                        </p:attrNameLst>
                                      </p:cBhvr>
                                      <p:to>
                                        <p:strVal val="true"/>
                                      </p:to>
                                    </p:set>
                                  </p:childTnLst>
                                </p:cTn>
                              </p:par>
                              <p:par>
                                <p:cTn id="28" presetID="1" presetClass="emph" presetSubtype="2" fill="hold" nodeType="withEffect">
                                  <p:stCondLst>
                                    <p:cond delay="0"/>
                                  </p:stCondLst>
                                  <p:childTnLst>
                                    <p:animClr clrSpc="rgb" dir="cw">
                                      <p:cBhvr>
                                        <p:cTn id="29" dur="500" fill="hold"/>
                                        <p:tgtEl>
                                          <p:spTgt spid="17"/>
                                        </p:tgtEl>
                                        <p:attrNameLst>
                                          <p:attrName>fillcolor</p:attrName>
                                        </p:attrNameLst>
                                      </p:cBhvr>
                                      <p:to>
                                        <a:srgbClr val="FFFFFF"/>
                                      </p:to>
                                    </p:animClr>
                                    <p:set>
                                      <p:cBhvr>
                                        <p:cTn id="30" dur="500" fill="hold"/>
                                        <p:tgtEl>
                                          <p:spTgt spid="17"/>
                                        </p:tgtEl>
                                        <p:attrNameLst>
                                          <p:attrName>fill.type</p:attrName>
                                        </p:attrNameLst>
                                      </p:cBhvr>
                                      <p:to>
                                        <p:strVal val="solid"/>
                                      </p:to>
                                    </p:set>
                                    <p:set>
                                      <p:cBhvr>
                                        <p:cTn id="31" dur="500" fill="hold"/>
                                        <p:tgtEl>
                                          <p:spTgt spid="17"/>
                                        </p:tgtEl>
                                        <p:attrNameLst>
                                          <p:attrName>fill.on</p:attrName>
                                        </p:attrNameLst>
                                      </p:cBhvr>
                                      <p:to>
                                        <p:strVal val="true"/>
                                      </p:to>
                                    </p:set>
                                  </p:childTnLst>
                                </p:cTn>
                              </p:par>
                              <p:par>
                                <p:cTn id="32" presetID="1" presetClass="exit" presetSubtype="0" fill="hold" grpId="1" nodeType="withEffect">
                                  <p:stCondLst>
                                    <p:cond delay="0"/>
                                  </p:stCondLst>
                                  <p:childTnLst>
                                    <p:set>
                                      <p:cBhvr>
                                        <p:cTn id="33" dur="1" fill="hold">
                                          <p:stCondLst>
                                            <p:cond delay="0"/>
                                          </p:stCondLst>
                                        </p:cTn>
                                        <p:tgtEl>
                                          <p:spTgt spid="35"/>
                                        </p:tgtEl>
                                        <p:attrNameLst>
                                          <p:attrName>style.visibility</p:attrName>
                                        </p:attrNameLst>
                                      </p:cBhvr>
                                      <p:to>
                                        <p:strVal val="hidden"/>
                                      </p:to>
                                    </p:set>
                                  </p:childTnLst>
                                </p:cTn>
                              </p:par>
                              <p:par>
                                <p:cTn id="34" presetID="10" presetClass="entr" presetSubtype="0" fill="hold" grpId="0" nodeType="withEffect">
                                  <p:stCondLst>
                                    <p:cond delay="25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250"/>
                                        <p:tgtEl>
                                          <p:spTgt spid="28"/>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28"/>
                                        </p:tgtEl>
                                        <p:attrNameLst>
                                          <p:attrName>style.visibility</p:attrName>
                                        </p:attrNameLst>
                                      </p:cBhvr>
                                      <p:to>
                                        <p:strVal val="hidden"/>
                                      </p:to>
                                    </p:set>
                                  </p:childTnLst>
                                </p:cTn>
                              </p:par>
                              <p:par>
                                <p:cTn id="41" presetID="1" presetClass="entr" presetSubtype="0" fill="hold" grpId="2" nodeType="with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xit" presetSubtype="0" fill="hold" grpId="1" nodeType="withEffect">
                                  <p:stCondLst>
                                    <p:cond delay="0"/>
                                  </p:stCondLst>
                                  <p:childTnLst>
                                    <p:set>
                                      <p:cBhvr>
                                        <p:cTn id="44" dur="1" fill="hold">
                                          <p:stCondLst>
                                            <p:cond delay="0"/>
                                          </p:stCondLst>
                                        </p:cTn>
                                        <p:tgtEl>
                                          <p:spTgt spid="21"/>
                                        </p:tgtEl>
                                        <p:attrNameLst>
                                          <p:attrName>style.visibility</p:attrName>
                                        </p:attrNameLst>
                                      </p:cBhvr>
                                      <p:to>
                                        <p:strVal val="hidden"/>
                                      </p:to>
                                    </p:set>
                                  </p:childTnLst>
                                </p:cTn>
                              </p:par>
                              <p:par>
                                <p:cTn id="45" presetID="7" presetClass="emph" presetSubtype="2" fill="hold" nodeType="withEffect">
                                  <p:stCondLst>
                                    <p:cond delay="0"/>
                                  </p:stCondLst>
                                  <p:childTnLst>
                                    <p:animClr clrSpc="rgb" dir="cw">
                                      <p:cBhvr>
                                        <p:cTn id="46" dur="10" fill="hold"/>
                                        <p:tgtEl>
                                          <p:spTgt spid="11"/>
                                        </p:tgtEl>
                                        <p:attrNameLst>
                                          <p:attrName>stroke.color</p:attrName>
                                        </p:attrNameLst>
                                      </p:cBhvr>
                                      <p:to>
                                        <a:srgbClr val="FF0000"/>
                                      </p:to>
                                    </p:animClr>
                                    <p:set>
                                      <p:cBhvr>
                                        <p:cTn id="47" dur="10" fill="hold"/>
                                        <p:tgtEl>
                                          <p:spTgt spid="11"/>
                                        </p:tgtEl>
                                        <p:attrNameLst>
                                          <p:attrName>stroke.on</p:attrName>
                                        </p:attrNameLst>
                                      </p:cBhvr>
                                      <p:to>
                                        <p:strVal val="true"/>
                                      </p:to>
                                    </p:set>
                                  </p:childTnLst>
                                </p:cTn>
                              </p:par>
                              <p:par>
                                <p:cTn id="48" presetID="1" presetClass="emph" presetSubtype="2" fill="hold" nodeType="withEffect">
                                  <p:stCondLst>
                                    <p:cond delay="0"/>
                                  </p:stCondLst>
                                  <p:childTnLst>
                                    <p:animClr clrSpc="rgb" dir="cw">
                                      <p:cBhvr>
                                        <p:cTn id="49" dur="10" fill="hold"/>
                                        <p:tgtEl>
                                          <p:spTgt spid="17"/>
                                        </p:tgtEl>
                                        <p:attrNameLst>
                                          <p:attrName>fillcolor</p:attrName>
                                        </p:attrNameLst>
                                      </p:cBhvr>
                                      <p:to>
                                        <a:srgbClr val="FF0000"/>
                                      </p:to>
                                    </p:animClr>
                                    <p:set>
                                      <p:cBhvr>
                                        <p:cTn id="50" dur="10" fill="hold"/>
                                        <p:tgtEl>
                                          <p:spTgt spid="17"/>
                                        </p:tgtEl>
                                        <p:attrNameLst>
                                          <p:attrName>fill.type</p:attrName>
                                        </p:attrNameLst>
                                      </p:cBhvr>
                                      <p:to>
                                        <p:strVal val="solid"/>
                                      </p:to>
                                    </p:set>
                                    <p:set>
                                      <p:cBhvr>
                                        <p:cTn id="51" dur="10" fill="hold"/>
                                        <p:tgtEl>
                                          <p:spTgt spid="17"/>
                                        </p:tgtEl>
                                        <p:attrNameLst>
                                          <p:attrName>fill.on</p:attrName>
                                        </p:attrNameLst>
                                      </p:cBhvr>
                                      <p:to>
                                        <p:strVal val="true"/>
                                      </p:to>
                                    </p:set>
                                  </p:childTnLst>
                                </p:cTn>
                              </p:par>
                              <p:par>
                                <p:cTn id="52" presetID="1" presetClass="exit" presetSubtype="0" fill="hold" grpId="3" nodeType="withEffect">
                                  <p:stCondLst>
                                    <p:cond delay="500"/>
                                  </p:stCondLst>
                                  <p:childTnLst>
                                    <p:set>
                                      <p:cBhvr>
                                        <p:cTn id="53" dur="1" fill="hold">
                                          <p:stCondLst>
                                            <p:cond delay="0"/>
                                          </p:stCondLst>
                                        </p:cTn>
                                        <p:tgtEl>
                                          <p:spTgt spid="22"/>
                                        </p:tgtEl>
                                        <p:attrNameLst>
                                          <p:attrName>style.visibility</p:attrName>
                                        </p:attrNameLst>
                                      </p:cBhvr>
                                      <p:to>
                                        <p:strVal val="hidden"/>
                                      </p:to>
                                    </p:set>
                                  </p:childTnLst>
                                </p:cTn>
                              </p:par>
                              <p:par>
                                <p:cTn id="54" presetID="1" presetClass="entr" presetSubtype="0" fill="hold" grpId="2" nodeType="withEffect">
                                  <p:stCondLst>
                                    <p:cond delay="500"/>
                                  </p:stCondLst>
                                  <p:childTnLst>
                                    <p:set>
                                      <p:cBhvr>
                                        <p:cTn id="55" dur="1" fill="hold">
                                          <p:stCondLst>
                                            <p:cond delay="0"/>
                                          </p:stCondLst>
                                        </p:cTn>
                                        <p:tgtEl>
                                          <p:spTgt spid="21"/>
                                        </p:tgtEl>
                                        <p:attrNameLst>
                                          <p:attrName>style.visibility</p:attrName>
                                        </p:attrNameLst>
                                      </p:cBhvr>
                                      <p:to>
                                        <p:strVal val="visible"/>
                                      </p:to>
                                    </p:set>
                                  </p:childTnLst>
                                </p:cTn>
                              </p:par>
                              <p:par>
                                <p:cTn id="56" presetID="7" presetClass="emph" presetSubtype="2" fill="hold" nodeType="withEffect">
                                  <p:stCondLst>
                                    <p:cond delay="500"/>
                                  </p:stCondLst>
                                  <p:childTnLst>
                                    <p:animClr clrSpc="rgb" dir="cw">
                                      <p:cBhvr>
                                        <p:cTn id="57" dur="10" fill="hold"/>
                                        <p:tgtEl>
                                          <p:spTgt spid="11"/>
                                        </p:tgtEl>
                                        <p:attrNameLst>
                                          <p:attrName>stroke.color</p:attrName>
                                        </p:attrNameLst>
                                      </p:cBhvr>
                                      <p:to>
                                        <a:srgbClr val="595959"/>
                                      </p:to>
                                    </p:animClr>
                                    <p:set>
                                      <p:cBhvr>
                                        <p:cTn id="58" dur="10" fill="hold"/>
                                        <p:tgtEl>
                                          <p:spTgt spid="11"/>
                                        </p:tgtEl>
                                        <p:attrNameLst>
                                          <p:attrName>stroke.on</p:attrName>
                                        </p:attrNameLst>
                                      </p:cBhvr>
                                      <p:to>
                                        <p:strVal val="true"/>
                                      </p:to>
                                    </p:set>
                                  </p:childTnLst>
                                </p:cTn>
                              </p:par>
                              <p:par>
                                <p:cTn id="59" presetID="1" presetClass="emph" presetSubtype="2" fill="hold" nodeType="withEffect">
                                  <p:stCondLst>
                                    <p:cond delay="500"/>
                                  </p:stCondLst>
                                  <p:childTnLst>
                                    <p:animClr clrSpc="rgb" dir="cw">
                                      <p:cBhvr>
                                        <p:cTn id="60" dur="10" fill="hold"/>
                                        <p:tgtEl>
                                          <p:spTgt spid="17"/>
                                        </p:tgtEl>
                                        <p:attrNameLst>
                                          <p:attrName>fillcolor</p:attrName>
                                        </p:attrNameLst>
                                      </p:cBhvr>
                                      <p:to>
                                        <a:srgbClr val="FFFFFF"/>
                                      </p:to>
                                    </p:animClr>
                                    <p:set>
                                      <p:cBhvr>
                                        <p:cTn id="61" dur="10" fill="hold"/>
                                        <p:tgtEl>
                                          <p:spTgt spid="17"/>
                                        </p:tgtEl>
                                        <p:attrNameLst>
                                          <p:attrName>fill.type</p:attrName>
                                        </p:attrNameLst>
                                      </p:cBhvr>
                                      <p:to>
                                        <p:strVal val="solid"/>
                                      </p:to>
                                    </p:set>
                                    <p:set>
                                      <p:cBhvr>
                                        <p:cTn id="62" dur="10" fill="hold"/>
                                        <p:tgtEl>
                                          <p:spTgt spid="17"/>
                                        </p:tgtEl>
                                        <p:attrNameLst>
                                          <p:attrName>fill.on</p:attrName>
                                        </p:attrNameLst>
                                      </p:cBhvr>
                                      <p:to>
                                        <p:strVal val="true"/>
                                      </p:to>
                                    </p:set>
                                  </p:childTnLst>
                                </p:cTn>
                              </p:par>
                              <p:par>
                                <p:cTn id="63" presetID="1" presetClass="entr" presetSubtype="0" fill="hold" grpId="9" nodeType="withEffect">
                                  <p:stCondLst>
                                    <p:cond delay="1000"/>
                                  </p:stCondLst>
                                  <p:childTnLst>
                                    <p:set>
                                      <p:cBhvr>
                                        <p:cTn id="64" dur="1" fill="hold">
                                          <p:stCondLst>
                                            <p:cond delay="0"/>
                                          </p:stCondLst>
                                        </p:cTn>
                                        <p:tgtEl>
                                          <p:spTgt spid="22"/>
                                        </p:tgtEl>
                                        <p:attrNameLst>
                                          <p:attrName>style.visibility</p:attrName>
                                        </p:attrNameLst>
                                      </p:cBhvr>
                                      <p:to>
                                        <p:strVal val="visible"/>
                                      </p:to>
                                    </p:set>
                                  </p:childTnLst>
                                </p:cTn>
                              </p:par>
                              <p:par>
                                <p:cTn id="65" presetID="1" presetClass="exit" presetSubtype="0" fill="hold" grpId="3" nodeType="withEffect">
                                  <p:stCondLst>
                                    <p:cond delay="1000"/>
                                  </p:stCondLst>
                                  <p:childTnLst>
                                    <p:set>
                                      <p:cBhvr>
                                        <p:cTn id="66" dur="1" fill="hold">
                                          <p:stCondLst>
                                            <p:cond delay="0"/>
                                          </p:stCondLst>
                                        </p:cTn>
                                        <p:tgtEl>
                                          <p:spTgt spid="21"/>
                                        </p:tgtEl>
                                        <p:attrNameLst>
                                          <p:attrName>style.visibility</p:attrName>
                                        </p:attrNameLst>
                                      </p:cBhvr>
                                      <p:to>
                                        <p:strVal val="hidden"/>
                                      </p:to>
                                    </p:set>
                                  </p:childTnLst>
                                </p:cTn>
                              </p:par>
                              <p:par>
                                <p:cTn id="67" presetID="7" presetClass="emph" presetSubtype="2" fill="hold" nodeType="withEffect">
                                  <p:stCondLst>
                                    <p:cond delay="1000"/>
                                  </p:stCondLst>
                                  <p:childTnLst>
                                    <p:animClr clrSpc="rgb" dir="cw">
                                      <p:cBhvr>
                                        <p:cTn id="68" dur="10" fill="hold"/>
                                        <p:tgtEl>
                                          <p:spTgt spid="11"/>
                                        </p:tgtEl>
                                        <p:attrNameLst>
                                          <p:attrName>stroke.color</p:attrName>
                                        </p:attrNameLst>
                                      </p:cBhvr>
                                      <p:to>
                                        <a:srgbClr val="FF0000"/>
                                      </p:to>
                                    </p:animClr>
                                    <p:set>
                                      <p:cBhvr>
                                        <p:cTn id="69" dur="10" fill="hold"/>
                                        <p:tgtEl>
                                          <p:spTgt spid="11"/>
                                        </p:tgtEl>
                                        <p:attrNameLst>
                                          <p:attrName>stroke.on</p:attrName>
                                        </p:attrNameLst>
                                      </p:cBhvr>
                                      <p:to>
                                        <p:strVal val="true"/>
                                      </p:to>
                                    </p:set>
                                  </p:childTnLst>
                                </p:cTn>
                              </p:par>
                              <p:par>
                                <p:cTn id="70" presetID="1" presetClass="emph" presetSubtype="2" fill="hold" nodeType="withEffect">
                                  <p:stCondLst>
                                    <p:cond delay="1000"/>
                                  </p:stCondLst>
                                  <p:childTnLst>
                                    <p:animClr clrSpc="rgb" dir="cw">
                                      <p:cBhvr>
                                        <p:cTn id="71" dur="10" fill="hold"/>
                                        <p:tgtEl>
                                          <p:spTgt spid="17"/>
                                        </p:tgtEl>
                                        <p:attrNameLst>
                                          <p:attrName>fillcolor</p:attrName>
                                        </p:attrNameLst>
                                      </p:cBhvr>
                                      <p:to>
                                        <a:srgbClr val="FF0000"/>
                                      </p:to>
                                    </p:animClr>
                                    <p:set>
                                      <p:cBhvr>
                                        <p:cTn id="72" dur="10" fill="hold"/>
                                        <p:tgtEl>
                                          <p:spTgt spid="17"/>
                                        </p:tgtEl>
                                        <p:attrNameLst>
                                          <p:attrName>fill.type</p:attrName>
                                        </p:attrNameLst>
                                      </p:cBhvr>
                                      <p:to>
                                        <p:strVal val="solid"/>
                                      </p:to>
                                    </p:set>
                                    <p:set>
                                      <p:cBhvr>
                                        <p:cTn id="73" dur="10" fill="hold"/>
                                        <p:tgtEl>
                                          <p:spTgt spid="17"/>
                                        </p:tgtEl>
                                        <p:attrNameLst>
                                          <p:attrName>fill.on</p:attrName>
                                        </p:attrNameLst>
                                      </p:cBhvr>
                                      <p:to>
                                        <p:strVal val="true"/>
                                      </p:to>
                                    </p:set>
                                  </p:childTnLst>
                                </p:cTn>
                              </p:par>
                              <p:par>
                                <p:cTn id="74" presetID="1" presetClass="exit" presetSubtype="0" fill="hold" grpId="4" nodeType="withEffect">
                                  <p:stCondLst>
                                    <p:cond delay="1500"/>
                                  </p:stCondLst>
                                  <p:childTnLst>
                                    <p:set>
                                      <p:cBhvr>
                                        <p:cTn id="75" dur="1" fill="hold">
                                          <p:stCondLst>
                                            <p:cond delay="0"/>
                                          </p:stCondLst>
                                        </p:cTn>
                                        <p:tgtEl>
                                          <p:spTgt spid="22"/>
                                        </p:tgtEl>
                                        <p:attrNameLst>
                                          <p:attrName>style.visibility</p:attrName>
                                        </p:attrNameLst>
                                      </p:cBhvr>
                                      <p:to>
                                        <p:strVal val="hidden"/>
                                      </p:to>
                                    </p:set>
                                  </p:childTnLst>
                                </p:cTn>
                              </p:par>
                              <p:par>
                                <p:cTn id="76" presetID="1" presetClass="entr" presetSubtype="0" fill="hold" grpId="4" nodeType="withEffect">
                                  <p:stCondLst>
                                    <p:cond delay="1500"/>
                                  </p:stCondLst>
                                  <p:childTnLst>
                                    <p:set>
                                      <p:cBhvr>
                                        <p:cTn id="77" dur="1" fill="hold">
                                          <p:stCondLst>
                                            <p:cond delay="0"/>
                                          </p:stCondLst>
                                        </p:cTn>
                                        <p:tgtEl>
                                          <p:spTgt spid="21"/>
                                        </p:tgtEl>
                                        <p:attrNameLst>
                                          <p:attrName>style.visibility</p:attrName>
                                        </p:attrNameLst>
                                      </p:cBhvr>
                                      <p:to>
                                        <p:strVal val="visible"/>
                                      </p:to>
                                    </p:set>
                                  </p:childTnLst>
                                </p:cTn>
                              </p:par>
                              <p:par>
                                <p:cTn id="78" presetID="7" presetClass="emph" presetSubtype="2" fill="hold" nodeType="withEffect">
                                  <p:stCondLst>
                                    <p:cond delay="1500"/>
                                  </p:stCondLst>
                                  <p:childTnLst>
                                    <p:animClr clrSpc="rgb" dir="cw">
                                      <p:cBhvr>
                                        <p:cTn id="79" dur="10" fill="hold"/>
                                        <p:tgtEl>
                                          <p:spTgt spid="11"/>
                                        </p:tgtEl>
                                        <p:attrNameLst>
                                          <p:attrName>stroke.color</p:attrName>
                                        </p:attrNameLst>
                                      </p:cBhvr>
                                      <p:to>
                                        <a:srgbClr val="595959"/>
                                      </p:to>
                                    </p:animClr>
                                    <p:set>
                                      <p:cBhvr>
                                        <p:cTn id="80" dur="10" fill="hold"/>
                                        <p:tgtEl>
                                          <p:spTgt spid="11"/>
                                        </p:tgtEl>
                                        <p:attrNameLst>
                                          <p:attrName>stroke.on</p:attrName>
                                        </p:attrNameLst>
                                      </p:cBhvr>
                                      <p:to>
                                        <p:strVal val="true"/>
                                      </p:to>
                                    </p:set>
                                  </p:childTnLst>
                                </p:cTn>
                              </p:par>
                              <p:par>
                                <p:cTn id="81" presetID="1" presetClass="emph" presetSubtype="2" fill="hold" nodeType="withEffect">
                                  <p:stCondLst>
                                    <p:cond delay="1500"/>
                                  </p:stCondLst>
                                  <p:childTnLst>
                                    <p:animClr clrSpc="rgb" dir="cw">
                                      <p:cBhvr>
                                        <p:cTn id="82" dur="10" fill="hold"/>
                                        <p:tgtEl>
                                          <p:spTgt spid="17"/>
                                        </p:tgtEl>
                                        <p:attrNameLst>
                                          <p:attrName>fillcolor</p:attrName>
                                        </p:attrNameLst>
                                      </p:cBhvr>
                                      <p:to>
                                        <a:srgbClr val="FFFFFF"/>
                                      </p:to>
                                    </p:animClr>
                                    <p:set>
                                      <p:cBhvr>
                                        <p:cTn id="83" dur="10" fill="hold"/>
                                        <p:tgtEl>
                                          <p:spTgt spid="17"/>
                                        </p:tgtEl>
                                        <p:attrNameLst>
                                          <p:attrName>fill.type</p:attrName>
                                        </p:attrNameLst>
                                      </p:cBhvr>
                                      <p:to>
                                        <p:strVal val="solid"/>
                                      </p:to>
                                    </p:set>
                                    <p:set>
                                      <p:cBhvr>
                                        <p:cTn id="84" dur="10" fill="hold"/>
                                        <p:tgtEl>
                                          <p:spTgt spid="17"/>
                                        </p:tgtEl>
                                        <p:attrNameLst>
                                          <p:attrName>fill.on</p:attrName>
                                        </p:attrNameLst>
                                      </p:cBhvr>
                                      <p:to>
                                        <p:strVal val="true"/>
                                      </p:to>
                                    </p:set>
                                  </p:childTnLst>
                                </p:cTn>
                              </p:par>
                              <p:par>
                                <p:cTn id="85" presetID="1" presetClass="entr" presetSubtype="0" fill="hold" grpId="5" nodeType="withEffect">
                                  <p:stCondLst>
                                    <p:cond delay="2000"/>
                                  </p:stCondLst>
                                  <p:childTnLst>
                                    <p:set>
                                      <p:cBhvr>
                                        <p:cTn id="86" dur="1" fill="hold">
                                          <p:stCondLst>
                                            <p:cond delay="0"/>
                                          </p:stCondLst>
                                        </p:cTn>
                                        <p:tgtEl>
                                          <p:spTgt spid="22"/>
                                        </p:tgtEl>
                                        <p:attrNameLst>
                                          <p:attrName>style.visibility</p:attrName>
                                        </p:attrNameLst>
                                      </p:cBhvr>
                                      <p:to>
                                        <p:strVal val="visible"/>
                                      </p:to>
                                    </p:set>
                                  </p:childTnLst>
                                </p:cTn>
                              </p:par>
                              <p:par>
                                <p:cTn id="87" presetID="1" presetClass="exit" presetSubtype="0" fill="hold" grpId="5" nodeType="withEffect">
                                  <p:stCondLst>
                                    <p:cond delay="2000"/>
                                  </p:stCondLst>
                                  <p:childTnLst>
                                    <p:set>
                                      <p:cBhvr>
                                        <p:cTn id="88" dur="1" fill="hold">
                                          <p:stCondLst>
                                            <p:cond delay="0"/>
                                          </p:stCondLst>
                                        </p:cTn>
                                        <p:tgtEl>
                                          <p:spTgt spid="21"/>
                                        </p:tgtEl>
                                        <p:attrNameLst>
                                          <p:attrName>style.visibility</p:attrName>
                                        </p:attrNameLst>
                                      </p:cBhvr>
                                      <p:to>
                                        <p:strVal val="hidden"/>
                                      </p:to>
                                    </p:set>
                                  </p:childTnLst>
                                </p:cTn>
                              </p:par>
                              <p:par>
                                <p:cTn id="89" presetID="7" presetClass="emph" presetSubtype="2" fill="hold" nodeType="withEffect">
                                  <p:stCondLst>
                                    <p:cond delay="2000"/>
                                  </p:stCondLst>
                                  <p:childTnLst>
                                    <p:animClr clrSpc="rgb" dir="cw">
                                      <p:cBhvr>
                                        <p:cTn id="90" dur="10" fill="hold"/>
                                        <p:tgtEl>
                                          <p:spTgt spid="11"/>
                                        </p:tgtEl>
                                        <p:attrNameLst>
                                          <p:attrName>stroke.color</p:attrName>
                                        </p:attrNameLst>
                                      </p:cBhvr>
                                      <p:to>
                                        <a:srgbClr val="FF0000"/>
                                      </p:to>
                                    </p:animClr>
                                    <p:set>
                                      <p:cBhvr>
                                        <p:cTn id="91" dur="10" fill="hold"/>
                                        <p:tgtEl>
                                          <p:spTgt spid="11"/>
                                        </p:tgtEl>
                                        <p:attrNameLst>
                                          <p:attrName>stroke.on</p:attrName>
                                        </p:attrNameLst>
                                      </p:cBhvr>
                                      <p:to>
                                        <p:strVal val="true"/>
                                      </p:to>
                                    </p:set>
                                  </p:childTnLst>
                                </p:cTn>
                              </p:par>
                              <p:par>
                                <p:cTn id="92" presetID="1" presetClass="emph" presetSubtype="2" fill="hold" nodeType="withEffect">
                                  <p:stCondLst>
                                    <p:cond delay="2000"/>
                                  </p:stCondLst>
                                  <p:childTnLst>
                                    <p:animClr clrSpc="rgb" dir="cw">
                                      <p:cBhvr>
                                        <p:cTn id="93" dur="10" fill="hold"/>
                                        <p:tgtEl>
                                          <p:spTgt spid="17"/>
                                        </p:tgtEl>
                                        <p:attrNameLst>
                                          <p:attrName>fillcolor</p:attrName>
                                        </p:attrNameLst>
                                      </p:cBhvr>
                                      <p:to>
                                        <a:srgbClr val="FF0000"/>
                                      </p:to>
                                    </p:animClr>
                                    <p:set>
                                      <p:cBhvr>
                                        <p:cTn id="94" dur="10" fill="hold"/>
                                        <p:tgtEl>
                                          <p:spTgt spid="17"/>
                                        </p:tgtEl>
                                        <p:attrNameLst>
                                          <p:attrName>fill.type</p:attrName>
                                        </p:attrNameLst>
                                      </p:cBhvr>
                                      <p:to>
                                        <p:strVal val="solid"/>
                                      </p:to>
                                    </p:set>
                                    <p:set>
                                      <p:cBhvr>
                                        <p:cTn id="95" dur="10" fill="hold"/>
                                        <p:tgtEl>
                                          <p:spTgt spid="17"/>
                                        </p:tgtEl>
                                        <p:attrNameLst>
                                          <p:attrName>fill.on</p:attrName>
                                        </p:attrNameLst>
                                      </p:cBhvr>
                                      <p:to>
                                        <p:strVal val="true"/>
                                      </p:to>
                                    </p:set>
                                  </p:childTnLst>
                                </p:cTn>
                              </p:par>
                              <p:par>
                                <p:cTn id="96" presetID="1" presetClass="exit" presetSubtype="0" fill="hold" grpId="6" nodeType="withEffect">
                                  <p:stCondLst>
                                    <p:cond delay="2500"/>
                                  </p:stCondLst>
                                  <p:childTnLst>
                                    <p:set>
                                      <p:cBhvr>
                                        <p:cTn id="97" dur="1" fill="hold">
                                          <p:stCondLst>
                                            <p:cond delay="0"/>
                                          </p:stCondLst>
                                        </p:cTn>
                                        <p:tgtEl>
                                          <p:spTgt spid="22"/>
                                        </p:tgtEl>
                                        <p:attrNameLst>
                                          <p:attrName>style.visibility</p:attrName>
                                        </p:attrNameLst>
                                      </p:cBhvr>
                                      <p:to>
                                        <p:strVal val="hidden"/>
                                      </p:to>
                                    </p:set>
                                  </p:childTnLst>
                                </p:cTn>
                              </p:par>
                              <p:par>
                                <p:cTn id="98" presetID="1" presetClass="entr" presetSubtype="0" fill="hold" grpId="6" nodeType="withEffect">
                                  <p:stCondLst>
                                    <p:cond delay="2500"/>
                                  </p:stCondLst>
                                  <p:childTnLst>
                                    <p:set>
                                      <p:cBhvr>
                                        <p:cTn id="99" dur="1" fill="hold">
                                          <p:stCondLst>
                                            <p:cond delay="0"/>
                                          </p:stCondLst>
                                        </p:cTn>
                                        <p:tgtEl>
                                          <p:spTgt spid="21"/>
                                        </p:tgtEl>
                                        <p:attrNameLst>
                                          <p:attrName>style.visibility</p:attrName>
                                        </p:attrNameLst>
                                      </p:cBhvr>
                                      <p:to>
                                        <p:strVal val="visible"/>
                                      </p:to>
                                    </p:set>
                                  </p:childTnLst>
                                </p:cTn>
                              </p:par>
                              <p:par>
                                <p:cTn id="100" presetID="7" presetClass="emph" presetSubtype="2" fill="hold" nodeType="withEffect">
                                  <p:stCondLst>
                                    <p:cond delay="2500"/>
                                  </p:stCondLst>
                                  <p:childTnLst>
                                    <p:animClr clrSpc="rgb" dir="cw">
                                      <p:cBhvr>
                                        <p:cTn id="101" dur="10" fill="hold"/>
                                        <p:tgtEl>
                                          <p:spTgt spid="11"/>
                                        </p:tgtEl>
                                        <p:attrNameLst>
                                          <p:attrName>stroke.color</p:attrName>
                                        </p:attrNameLst>
                                      </p:cBhvr>
                                      <p:to>
                                        <a:srgbClr val="595959"/>
                                      </p:to>
                                    </p:animClr>
                                    <p:set>
                                      <p:cBhvr>
                                        <p:cTn id="102" dur="10" fill="hold"/>
                                        <p:tgtEl>
                                          <p:spTgt spid="11"/>
                                        </p:tgtEl>
                                        <p:attrNameLst>
                                          <p:attrName>stroke.on</p:attrName>
                                        </p:attrNameLst>
                                      </p:cBhvr>
                                      <p:to>
                                        <p:strVal val="true"/>
                                      </p:to>
                                    </p:set>
                                  </p:childTnLst>
                                </p:cTn>
                              </p:par>
                              <p:par>
                                <p:cTn id="103" presetID="1" presetClass="emph" presetSubtype="2" fill="hold" nodeType="withEffect">
                                  <p:stCondLst>
                                    <p:cond delay="2500"/>
                                  </p:stCondLst>
                                  <p:childTnLst>
                                    <p:animClr clrSpc="rgb" dir="cw">
                                      <p:cBhvr>
                                        <p:cTn id="104" dur="10" fill="hold"/>
                                        <p:tgtEl>
                                          <p:spTgt spid="17"/>
                                        </p:tgtEl>
                                        <p:attrNameLst>
                                          <p:attrName>fillcolor</p:attrName>
                                        </p:attrNameLst>
                                      </p:cBhvr>
                                      <p:to>
                                        <a:srgbClr val="FFFFFF"/>
                                      </p:to>
                                    </p:animClr>
                                    <p:set>
                                      <p:cBhvr>
                                        <p:cTn id="105" dur="10" fill="hold"/>
                                        <p:tgtEl>
                                          <p:spTgt spid="17"/>
                                        </p:tgtEl>
                                        <p:attrNameLst>
                                          <p:attrName>fill.type</p:attrName>
                                        </p:attrNameLst>
                                      </p:cBhvr>
                                      <p:to>
                                        <p:strVal val="solid"/>
                                      </p:to>
                                    </p:set>
                                    <p:set>
                                      <p:cBhvr>
                                        <p:cTn id="106" dur="10" fill="hold"/>
                                        <p:tgtEl>
                                          <p:spTgt spid="17"/>
                                        </p:tgtEl>
                                        <p:attrNameLst>
                                          <p:attrName>fill.on</p:attrName>
                                        </p:attrNameLst>
                                      </p:cBhvr>
                                      <p:to>
                                        <p:strVal val="true"/>
                                      </p:to>
                                    </p:set>
                                  </p:childTnLst>
                                </p:cTn>
                              </p:par>
                              <p:par>
                                <p:cTn id="107" presetID="1" presetClass="entr" presetSubtype="0" fill="hold" grpId="7" nodeType="withEffect">
                                  <p:stCondLst>
                                    <p:cond delay="3000"/>
                                  </p:stCondLst>
                                  <p:childTnLst>
                                    <p:set>
                                      <p:cBhvr>
                                        <p:cTn id="108" dur="1" fill="hold">
                                          <p:stCondLst>
                                            <p:cond delay="0"/>
                                          </p:stCondLst>
                                        </p:cTn>
                                        <p:tgtEl>
                                          <p:spTgt spid="22"/>
                                        </p:tgtEl>
                                        <p:attrNameLst>
                                          <p:attrName>style.visibility</p:attrName>
                                        </p:attrNameLst>
                                      </p:cBhvr>
                                      <p:to>
                                        <p:strVal val="visible"/>
                                      </p:to>
                                    </p:set>
                                  </p:childTnLst>
                                </p:cTn>
                              </p:par>
                              <p:par>
                                <p:cTn id="109" presetID="1" presetClass="exit" presetSubtype="0" fill="hold" grpId="7" nodeType="withEffect">
                                  <p:stCondLst>
                                    <p:cond delay="3000"/>
                                  </p:stCondLst>
                                  <p:childTnLst>
                                    <p:set>
                                      <p:cBhvr>
                                        <p:cTn id="110" dur="1" fill="hold">
                                          <p:stCondLst>
                                            <p:cond delay="0"/>
                                          </p:stCondLst>
                                        </p:cTn>
                                        <p:tgtEl>
                                          <p:spTgt spid="21"/>
                                        </p:tgtEl>
                                        <p:attrNameLst>
                                          <p:attrName>style.visibility</p:attrName>
                                        </p:attrNameLst>
                                      </p:cBhvr>
                                      <p:to>
                                        <p:strVal val="hidden"/>
                                      </p:to>
                                    </p:set>
                                  </p:childTnLst>
                                </p:cTn>
                              </p:par>
                              <p:par>
                                <p:cTn id="111" presetID="7" presetClass="emph" presetSubtype="2" fill="hold" nodeType="withEffect">
                                  <p:stCondLst>
                                    <p:cond delay="3000"/>
                                  </p:stCondLst>
                                  <p:childTnLst>
                                    <p:animClr clrSpc="rgb" dir="cw">
                                      <p:cBhvr>
                                        <p:cTn id="112" dur="10" fill="hold"/>
                                        <p:tgtEl>
                                          <p:spTgt spid="11"/>
                                        </p:tgtEl>
                                        <p:attrNameLst>
                                          <p:attrName>stroke.color</p:attrName>
                                        </p:attrNameLst>
                                      </p:cBhvr>
                                      <p:to>
                                        <a:srgbClr val="FF0000"/>
                                      </p:to>
                                    </p:animClr>
                                    <p:set>
                                      <p:cBhvr>
                                        <p:cTn id="113" dur="10" fill="hold"/>
                                        <p:tgtEl>
                                          <p:spTgt spid="11"/>
                                        </p:tgtEl>
                                        <p:attrNameLst>
                                          <p:attrName>stroke.on</p:attrName>
                                        </p:attrNameLst>
                                      </p:cBhvr>
                                      <p:to>
                                        <p:strVal val="true"/>
                                      </p:to>
                                    </p:set>
                                  </p:childTnLst>
                                </p:cTn>
                              </p:par>
                              <p:par>
                                <p:cTn id="114" presetID="1" presetClass="emph" presetSubtype="2" fill="hold" nodeType="withEffect">
                                  <p:stCondLst>
                                    <p:cond delay="3000"/>
                                  </p:stCondLst>
                                  <p:childTnLst>
                                    <p:animClr clrSpc="rgb" dir="cw">
                                      <p:cBhvr>
                                        <p:cTn id="115" dur="10" fill="hold"/>
                                        <p:tgtEl>
                                          <p:spTgt spid="17"/>
                                        </p:tgtEl>
                                        <p:attrNameLst>
                                          <p:attrName>fillcolor</p:attrName>
                                        </p:attrNameLst>
                                      </p:cBhvr>
                                      <p:to>
                                        <a:srgbClr val="FF0000"/>
                                      </p:to>
                                    </p:animClr>
                                    <p:set>
                                      <p:cBhvr>
                                        <p:cTn id="116" dur="10" fill="hold"/>
                                        <p:tgtEl>
                                          <p:spTgt spid="17"/>
                                        </p:tgtEl>
                                        <p:attrNameLst>
                                          <p:attrName>fill.type</p:attrName>
                                        </p:attrNameLst>
                                      </p:cBhvr>
                                      <p:to>
                                        <p:strVal val="solid"/>
                                      </p:to>
                                    </p:set>
                                    <p:set>
                                      <p:cBhvr>
                                        <p:cTn id="117" dur="10" fill="hold"/>
                                        <p:tgtEl>
                                          <p:spTgt spid="17"/>
                                        </p:tgtEl>
                                        <p:attrNameLst>
                                          <p:attrName>fill.on</p:attrName>
                                        </p:attrNameLst>
                                      </p:cBhvr>
                                      <p:to>
                                        <p:strVal val="true"/>
                                      </p:to>
                                    </p:set>
                                  </p:childTnLst>
                                </p:cTn>
                              </p:par>
                              <p:par>
                                <p:cTn id="118" presetID="1" presetClass="exit" presetSubtype="0" fill="hold" grpId="8" nodeType="withEffect">
                                  <p:stCondLst>
                                    <p:cond delay="3500"/>
                                  </p:stCondLst>
                                  <p:childTnLst>
                                    <p:set>
                                      <p:cBhvr>
                                        <p:cTn id="119" dur="1" fill="hold">
                                          <p:stCondLst>
                                            <p:cond delay="0"/>
                                          </p:stCondLst>
                                        </p:cTn>
                                        <p:tgtEl>
                                          <p:spTgt spid="22"/>
                                        </p:tgtEl>
                                        <p:attrNameLst>
                                          <p:attrName>style.visibility</p:attrName>
                                        </p:attrNameLst>
                                      </p:cBhvr>
                                      <p:to>
                                        <p:strVal val="hidden"/>
                                      </p:to>
                                    </p:set>
                                  </p:childTnLst>
                                </p:cTn>
                              </p:par>
                              <p:par>
                                <p:cTn id="120" presetID="1" presetClass="entr" presetSubtype="0" fill="hold" grpId="8" nodeType="withEffect">
                                  <p:stCondLst>
                                    <p:cond delay="3500"/>
                                  </p:stCondLst>
                                  <p:childTnLst>
                                    <p:set>
                                      <p:cBhvr>
                                        <p:cTn id="121" dur="1" fill="hold">
                                          <p:stCondLst>
                                            <p:cond delay="0"/>
                                          </p:stCondLst>
                                        </p:cTn>
                                        <p:tgtEl>
                                          <p:spTgt spid="21"/>
                                        </p:tgtEl>
                                        <p:attrNameLst>
                                          <p:attrName>style.visibility</p:attrName>
                                        </p:attrNameLst>
                                      </p:cBhvr>
                                      <p:to>
                                        <p:strVal val="visible"/>
                                      </p:to>
                                    </p:set>
                                  </p:childTnLst>
                                </p:cTn>
                              </p:par>
                              <p:par>
                                <p:cTn id="122" presetID="7" presetClass="emph" presetSubtype="2" fill="hold" nodeType="withEffect">
                                  <p:stCondLst>
                                    <p:cond delay="3500"/>
                                  </p:stCondLst>
                                  <p:childTnLst>
                                    <p:animClr clrSpc="rgb" dir="cw">
                                      <p:cBhvr>
                                        <p:cTn id="123" dur="10" fill="hold"/>
                                        <p:tgtEl>
                                          <p:spTgt spid="11"/>
                                        </p:tgtEl>
                                        <p:attrNameLst>
                                          <p:attrName>stroke.color</p:attrName>
                                        </p:attrNameLst>
                                      </p:cBhvr>
                                      <p:to>
                                        <a:srgbClr val="595959"/>
                                      </p:to>
                                    </p:animClr>
                                    <p:set>
                                      <p:cBhvr>
                                        <p:cTn id="124" dur="10" fill="hold"/>
                                        <p:tgtEl>
                                          <p:spTgt spid="11"/>
                                        </p:tgtEl>
                                        <p:attrNameLst>
                                          <p:attrName>stroke.on</p:attrName>
                                        </p:attrNameLst>
                                      </p:cBhvr>
                                      <p:to>
                                        <p:strVal val="true"/>
                                      </p:to>
                                    </p:set>
                                  </p:childTnLst>
                                </p:cTn>
                              </p:par>
                              <p:par>
                                <p:cTn id="125" presetID="1" presetClass="emph" presetSubtype="2" fill="hold" nodeType="withEffect">
                                  <p:stCondLst>
                                    <p:cond delay="3500"/>
                                  </p:stCondLst>
                                  <p:childTnLst>
                                    <p:animClr clrSpc="rgb" dir="cw">
                                      <p:cBhvr>
                                        <p:cTn id="126" dur="10" fill="hold"/>
                                        <p:tgtEl>
                                          <p:spTgt spid="17"/>
                                        </p:tgtEl>
                                        <p:attrNameLst>
                                          <p:attrName>fillcolor</p:attrName>
                                        </p:attrNameLst>
                                      </p:cBhvr>
                                      <p:to>
                                        <a:srgbClr val="FFFFFF"/>
                                      </p:to>
                                    </p:animClr>
                                    <p:set>
                                      <p:cBhvr>
                                        <p:cTn id="127" dur="10" fill="hold"/>
                                        <p:tgtEl>
                                          <p:spTgt spid="17"/>
                                        </p:tgtEl>
                                        <p:attrNameLst>
                                          <p:attrName>fill.type</p:attrName>
                                        </p:attrNameLst>
                                      </p:cBhvr>
                                      <p:to>
                                        <p:strVal val="solid"/>
                                      </p:to>
                                    </p:set>
                                    <p:set>
                                      <p:cBhvr>
                                        <p:cTn id="128" dur="10" fill="hold"/>
                                        <p:tgtEl>
                                          <p:spTgt spid="17"/>
                                        </p:tgtEl>
                                        <p:attrNameLst>
                                          <p:attrName>fill.on</p:attrName>
                                        </p:attrNameLst>
                                      </p:cBhvr>
                                      <p:to>
                                        <p:strVal val="true"/>
                                      </p:to>
                                    </p:set>
                                  </p:childTnLst>
                                </p:cTn>
                              </p:par>
                              <p:par>
                                <p:cTn id="129" presetID="1" presetClass="entr" presetSubtype="0" fill="hold" grpId="10" nodeType="withEffect">
                                  <p:stCondLst>
                                    <p:cond delay="4000"/>
                                  </p:stCondLst>
                                  <p:childTnLst>
                                    <p:set>
                                      <p:cBhvr>
                                        <p:cTn id="130" dur="1" fill="hold">
                                          <p:stCondLst>
                                            <p:cond delay="0"/>
                                          </p:stCondLst>
                                        </p:cTn>
                                        <p:tgtEl>
                                          <p:spTgt spid="22"/>
                                        </p:tgtEl>
                                        <p:attrNameLst>
                                          <p:attrName>style.visibility</p:attrName>
                                        </p:attrNameLst>
                                      </p:cBhvr>
                                      <p:to>
                                        <p:strVal val="visible"/>
                                      </p:to>
                                    </p:set>
                                  </p:childTnLst>
                                </p:cTn>
                              </p:par>
                              <p:par>
                                <p:cTn id="131" presetID="1" presetClass="exit" presetSubtype="0" fill="hold" grpId="9" nodeType="withEffect">
                                  <p:stCondLst>
                                    <p:cond delay="4000"/>
                                  </p:stCondLst>
                                  <p:childTnLst>
                                    <p:set>
                                      <p:cBhvr>
                                        <p:cTn id="132" dur="1" fill="hold">
                                          <p:stCondLst>
                                            <p:cond delay="0"/>
                                          </p:stCondLst>
                                        </p:cTn>
                                        <p:tgtEl>
                                          <p:spTgt spid="21"/>
                                        </p:tgtEl>
                                        <p:attrNameLst>
                                          <p:attrName>style.visibility</p:attrName>
                                        </p:attrNameLst>
                                      </p:cBhvr>
                                      <p:to>
                                        <p:strVal val="hidden"/>
                                      </p:to>
                                    </p:set>
                                  </p:childTnLst>
                                </p:cTn>
                              </p:par>
                              <p:par>
                                <p:cTn id="133" presetID="7" presetClass="emph" presetSubtype="2" fill="hold" nodeType="withEffect">
                                  <p:stCondLst>
                                    <p:cond delay="4000"/>
                                  </p:stCondLst>
                                  <p:childTnLst>
                                    <p:animClr clrSpc="rgb" dir="cw">
                                      <p:cBhvr>
                                        <p:cTn id="134" dur="10" fill="hold"/>
                                        <p:tgtEl>
                                          <p:spTgt spid="11"/>
                                        </p:tgtEl>
                                        <p:attrNameLst>
                                          <p:attrName>stroke.color</p:attrName>
                                        </p:attrNameLst>
                                      </p:cBhvr>
                                      <p:to>
                                        <a:srgbClr val="FF0000"/>
                                      </p:to>
                                    </p:animClr>
                                    <p:set>
                                      <p:cBhvr>
                                        <p:cTn id="135" dur="10" fill="hold"/>
                                        <p:tgtEl>
                                          <p:spTgt spid="11"/>
                                        </p:tgtEl>
                                        <p:attrNameLst>
                                          <p:attrName>stroke.on</p:attrName>
                                        </p:attrNameLst>
                                      </p:cBhvr>
                                      <p:to>
                                        <p:strVal val="true"/>
                                      </p:to>
                                    </p:set>
                                  </p:childTnLst>
                                </p:cTn>
                              </p:par>
                              <p:par>
                                <p:cTn id="136" presetID="1" presetClass="emph" presetSubtype="2" fill="hold" nodeType="withEffect">
                                  <p:stCondLst>
                                    <p:cond delay="4000"/>
                                  </p:stCondLst>
                                  <p:childTnLst>
                                    <p:animClr clrSpc="rgb" dir="cw">
                                      <p:cBhvr>
                                        <p:cTn id="137" dur="10" fill="hold"/>
                                        <p:tgtEl>
                                          <p:spTgt spid="17"/>
                                        </p:tgtEl>
                                        <p:attrNameLst>
                                          <p:attrName>fillcolor</p:attrName>
                                        </p:attrNameLst>
                                      </p:cBhvr>
                                      <p:to>
                                        <a:srgbClr val="FF0000"/>
                                      </p:to>
                                    </p:animClr>
                                    <p:set>
                                      <p:cBhvr>
                                        <p:cTn id="138" dur="10" fill="hold"/>
                                        <p:tgtEl>
                                          <p:spTgt spid="17"/>
                                        </p:tgtEl>
                                        <p:attrNameLst>
                                          <p:attrName>fill.type</p:attrName>
                                        </p:attrNameLst>
                                      </p:cBhvr>
                                      <p:to>
                                        <p:strVal val="solid"/>
                                      </p:to>
                                    </p:set>
                                    <p:set>
                                      <p:cBhvr>
                                        <p:cTn id="139" dur="10" fill="hold"/>
                                        <p:tgtEl>
                                          <p:spTgt spid="17"/>
                                        </p:tgtEl>
                                        <p:attrNameLst>
                                          <p:attrName>fill.on</p:attrName>
                                        </p:attrNameLst>
                                      </p:cBhvr>
                                      <p:to>
                                        <p:strVal val="true"/>
                                      </p:to>
                                    </p:set>
                                  </p:childTnLst>
                                </p:cTn>
                              </p:par>
                              <p:par>
                                <p:cTn id="140" presetID="1" presetClass="exit" presetSubtype="0" fill="hold" grpId="11" nodeType="withEffect">
                                  <p:stCondLst>
                                    <p:cond delay="4500"/>
                                  </p:stCondLst>
                                  <p:childTnLst>
                                    <p:set>
                                      <p:cBhvr>
                                        <p:cTn id="141" dur="1" fill="hold">
                                          <p:stCondLst>
                                            <p:cond delay="0"/>
                                          </p:stCondLst>
                                        </p:cTn>
                                        <p:tgtEl>
                                          <p:spTgt spid="22"/>
                                        </p:tgtEl>
                                        <p:attrNameLst>
                                          <p:attrName>style.visibility</p:attrName>
                                        </p:attrNameLst>
                                      </p:cBhvr>
                                      <p:to>
                                        <p:strVal val="hidden"/>
                                      </p:to>
                                    </p:set>
                                  </p:childTnLst>
                                </p:cTn>
                              </p:par>
                              <p:par>
                                <p:cTn id="142" presetID="1" presetClass="entr" presetSubtype="0" fill="hold" grpId="10" nodeType="withEffect">
                                  <p:stCondLst>
                                    <p:cond delay="4500"/>
                                  </p:stCondLst>
                                  <p:childTnLst>
                                    <p:set>
                                      <p:cBhvr>
                                        <p:cTn id="143" dur="1" fill="hold">
                                          <p:stCondLst>
                                            <p:cond delay="0"/>
                                          </p:stCondLst>
                                        </p:cTn>
                                        <p:tgtEl>
                                          <p:spTgt spid="21"/>
                                        </p:tgtEl>
                                        <p:attrNameLst>
                                          <p:attrName>style.visibility</p:attrName>
                                        </p:attrNameLst>
                                      </p:cBhvr>
                                      <p:to>
                                        <p:strVal val="visible"/>
                                      </p:to>
                                    </p:set>
                                  </p:childTnLst>
                                </p:cTn>
                              </p:par>
                              <p:par>
                                <p:cTn id="144" presetID="7" presetClass="emph" presetSubtype="2" fill="hold" nodeType="withEffect">
                                  <p:stCondLst>
                                    <p:cond delay="4500"/>
                                  </p:stCondLst>
                                  <p:childTnLst>
                                    <p:animClr clrSpc="rgb" dir="cw">
                                      <p:cBhvr>
                                        <p:cTn id="145" dur="10" fill="hold"/>
                                        <p:tgtEl>
                                          <p:spTgt spid="11"/>
                                        </p:tgtEl>
                                        <p:attrNameLst>
                                          <p:attrName>stroke.color</p:attrName>
                                        </p:attrNameLst>
                                      </p:cBhvr>
                                      <p:to>
                                        <a:srgbClr val="FF0000"/>
                                      </p:to>
                                    </p:animClr>
                                    <p:set>
                                      <p:cBhvr>
                                        <p:cTn id="146" dur="10" fill="hold"/>
                                        <p:tgtEl>
                                          <p:spTgt spid="11"/>
                                        </p:tgtEl>
                                        <p:attrNameLst>
                                          <p:attrName>stroke.on</p:attrName>
                                        </p:attrNameLst>
                                      </p:cBhvr>
                                      <p:to>
                                        <p:strVal val="true"/>
                                      </p:to>
                                    </p:set>
                                  </p:childTnLst>
                                </p:cTn>
                              </p:par>
                              <p:par>
                                <p:cTn id="147" presetID="1" presetClass="emph" presetSubtype="2" fill="hold" nodeType="withEffect">
                                  <p:stCondLst>
                                    <p:cond delay="4500"/>
                                  </p:stCondLst>
                                  <p:childTnLst>
                                    <p:animClr clrSpc="rgb" dir="cw">
                                      <p:cBhvr>
                                        <p:cTn id="148" dur="10" fill="hold"/>
                                        <p:tgtEl>
                                          <p:spTgt spid="17"/>
                                        </p:tgtEl>
                                        <p:attrNameLst>
                                          <p:attrName>fillcolor</p:attrName>
                                        </p:attrNameLst>
                                      </p:cBhvr>
                                      <p:to>
                                        <a:srgbClr val="FFFFFF"/>
                                      </p:to>
                                    </p:animClr>
                                    <p:set>
                                      <p:cBhvr>
                                        <p:cTn id="149" dur="10" fill="hold"/>
                                        <p:tgtEl>
                                          <p:spTgt spid="17"/>
                                        </p:tgtEl>
                                        <p:attrNameLst>
                                          <p:attrName>fill.type</p:attrName>
                                        </p:attrNameLst>
                                      </p:cBhvr>
                                      <p:to>
                                        <p:strVal val="solid"/>
                                      </p:to>
                                    </p:set>
                                    <p:set>
                                      <p:cBhvr>
                                        <p:cTn id="150" dur="10" fill="hold"/>
                                        <p:tgtEl>
                                          <p:spTgt spid="17"/>
                                        </p:tgtEl>
                                        <p:attrNameLst>
                                          <p:attrName>fill.on</p:attrName>
                                        </p:attrNameLst>
                                      </p:cBhvr>
                                      <p:to>
                                        <p:strVal val="true"/>
                                      </p:to>
                                    </p:set>
                                  </p:childTnLst>
                                </p:cTn>
                              </p:par>
                              <p:par>
                                <p:cTn id="151" presetID="1" presetClass="entr" presetSubtype="0" fill="hold" grpId="12" nodeType="withEffect">
                                  <p:stCondLst>
                                    <p:cond delay="5000"/>
                                  </p:stCondLst>
                                  <p:childTnLst>
                                    <p:set>
                                      <p:cBhvr>
                                        <p:cTn id="152" dur="1" fill="hold">
                                          <p:stCondLst>
                                            <p:cond delay="0"/>
                                          </p:stCondLst>
                                        </p:cTn>
                                        <p:tgtEl>
                                          <p:spTgt spid="22"/>
                                        </p:tgtEl>
                                        <p:attrNameLst>
                                          <p:attrName>style.visibility</p:attrName>
                                        </p:attrNameLst>
                                      </p:cBhvr>
                                      <p:to>
                                        <p:strVal val="visible"/>
                                      </p:to>
                                    </p:set>
                                  </p:childTnLst>
                                </p:cTn>
                              </p:par>
                              <p:par>
                                <p:cTn id="153" presetID="1" presetClass="exit" presetSubtype="0" fill="hold" grpId="11" nodeType="withEffect">
                                  <p:stCondLst>
                                    <p:cond delay="5000"/>
                                  </p:stCondLst>
                                  <p:childTnLst>
                                    <p:set>
                                      <p:cBhvr>
                                        <p:cTn id="154" dur="1" fill="hold">
                                          <p:stCondLst>
                                            <p:cond delay="0"/>
                                          </p:stCondLst>
                                        </p:cTn>
                                        <p:tgtEl>
                                          <p:spTgt spid="21"/>
                                        </p:tgtEl>
                                        <p:attrNameLst>
                                          <p:attrName>style.visibility</p:attrName>
                                        </p:attrNameLst>
                                      </p:cBhvr>
                                      <p:to>
                                        <p:strVal val="hidden"/>
                                      </p:to>
                                    </p:set>
                                  </p:childTnLst>
                                </p:cTn>
                              </p:par>
                              <p:par>
                                <p:cTn id="155" presetID="7" presetClass="emph" presetSubtype="2" fill="hold" nodeType="withEffect">
                                  <p:stCondLst>
                                    <p:cond delay="5000"/>
                                  </p:stCondLst>
                                  <p:childTnLst>
                                    <p:animClr clrSpc="rgb" dir="cw">
                                      <p:cBhvr>
                                        <p:cTn id="156" dur="10" fill="hold"/>
                                        <p:tgtEl>
                                          <p:spTgt spid="11"/>
                                        </p:tgtEl>
                                        <p:attrNameLst>
                                          <p:attrName>stroke.color</p:attrName>
                                        </p:attrNameLst>
                                      </p:cBhvr>
                                      <p:to>
                                        <a:srgbClr val="FF0000"/>
                                      </p:to>
                                    </p:animClr>
                                    <p:set>
                                      <p:cBhvr>
                                        <p:cTn id="157" dur="10" fill="hold"/>
                                        <p:tgtEl>
                                          <p:spTgt spid="11"/>
                                        </p:tgtEl>
                                        <p:attrNameLst>
                                          <p:attrName>stroke.on</p:attrName>
                                        </p:attrNameLst>
                                      </p:cBhvr>
                                      <p:to>
                                        <p:strVal val="true"/>
                                      </p:to>
                                    </p:set>
                                  </p:childTnLst>
                                </p:cTn>
                              </p:par>
                              <p:par>
                                <p:cTn id="158" presetID="1" presetClass="emph" presetSubtype="2" fill="hold" nodeType="withEffect">
                                  <p:stCondLst>
                                    <p:cond delay="5000"/>
                                  </p:stCondLst>
                                  <p:childTnLst>
                                    <p:animClr clrSpc="rgb" dir="cw">
                                      <p:cBhvr>
                                        <p:cTn id="159" dur="10" fill="hold"/>
                                        <p:tgtEl>
                                          <p:spTgt spid="17"/>
                                        </p:tgtEl>
                                        <p:attrNameLst>
                                          <p:attrName>fillcolor</p:attrName>
                                        </p:attrNameLst>
                                      </p:cBhvr>
                                      <p:to>
                                        <a:srgbClr val="FF0000"/>
                                      </p:to>
                                    </p:animClr>
                                    <p:set>
                                      <p:cBhvr>
                                        <p:cTn id="160" dur="10" fill="hold"/>
                                        <p:tgtEl>
                                          <p:spTgt spid="17"/>
                                        </p:tgtEl>
                                        <p:attrNameLst>
                                          <p:attrName>fill.type</p:attrName>
                                        </p:attrNameLst>
                                      </p:cBhvr>
                                      <p:to>
                                        <p:strVal val="solid"/>
                                      </p:to>
                                    </p:set>
                                    <p:set>
                                      <p:cBhvr>
                                        <p:cTn id="161" dur="10" fill="hold"/>
                                        <p:tgtEl>
                                          <p:spTgt spid="17"/>
                                        </p:tgtEl>
                                        <p:attrNameLst>
                                          <p:attrName>fill.on</p:attrName>
                                        </p:attrNameLst>
                                      </p:cBhvr>
                                      <p:to>
                                        <p:strVal val="true"/>
                                      </p:to>
                                    </p:set>
                                  </p:childTnLst>
                                </p:cTn>
                              </p:par>
                              <p:par>
                                <p:cTn id="162" presetID="10" presetClass="entr" presetSubtype="0" fill="hold" nodeType="withEffect">
                                  <p:stCondLst>
                                    <p:cond delay="1500"/>
                                  </p:stCondLst>
                                  <p:childTnLst>
                                    <p:set>
                                      <p:cBhvr>
                                        <p:cTn id="163" dur="1" fill="hold">
                                          <p:stCondLst>
                                            <p:cond delay="0"/>
                                          </p:stCondLst>
                                        </p:cTn>
                                        <p:tgtEl>
                                          <p:spTgt spid="23"/>
                                        </p:tgtEl>
                                        <p:attrNameLst>
                                          <p:attrName>style.visibility</p:attrName>
                                        </p:attrNameLst>
                                      </p:cBhvr>
                                      <p:to>
                                        <p:strVal val="visible"/>
                                      </p:to>
                                    </p:set>
                                    <p:animEffect transition="in" filter="fade">
                                      <p:cBhvr>
                                        <p:cTn id="164" dur="3000"/>
                                        <p:tgtEl>
                                          <p:spTgt spid="23"/>
                                        </p:tgtEl>
                                      </p:cBhvr>
                                    </p:animEffect>
                                  </p:childTnLst>
                                </p:cTn>
                              </p:par>
                              <p:par>
                                <p:cTn id="165" presetID="10" presetClass="entr" presetSubtype="0" fill="hold" nodeType="withEffect">
                                  <p:stCondLst>
                                    <p:cond delay="2000"/>
                                  </p:stCondLst>
                                  <p:childTnLst>
                                    <p:set>
                                      <p:cBhvr>
                                        <p:cTn id="166" dur="1" fill="hold">
                                          <p:stCondLst>
                                            <p:cond delay="0"/>
                                          </p:stCondLst>
                                        </p:cTn>
                                        <p:tgtEl>
                                          <p:spTgt spid="24"/>
                                        </p:tgtEl>
                                        <p:attrNameLst>
                                          <p:attrName>style.visibility</p:attrName>
                                        </p:attrNameLst>
                                      </p:cBhvr>
                                      <p:to>
                                        <p:strVal val="visible"/>
                                      </p:to>
                                    </p:set>
                                    <p:animEffect transition="in" filter="fade">
                                      <p:cBhvr>
                                        <p:cTn id="167" dur="3000"/>
                                        <p:tgtEl>
                                          <p:spTgt spid="24"/>
                                        </p:tgtEl>
                                      </p:cBhvr>
                                    </p:animEffect>
                                  </p:childTnLst>
                                </p:cTn>
                              </p:par>
                              <p:par>
                                <p:cTn id="168" presetID="10" presetClass="entr" presetSubtype="0" fill="hold" nodeType="withEffect">
                                  <p:stCondLst>
                                    <p:cond delay="2000"/>
                                  </p:stCondLst>
                                  <p:childTnLst>
                                    <p:set>
                                      <p:cBhvr>
                                        <p:cTn id="169" dur="1" fill="hold">
                                          <p:stCondLst>
                                            <p:cond delay="0"/>
                                          </p:stCondLst>
                                        </p:cTn>
                                        <p:tgtEl>
                                          <p:spTgt spid="27"/>
                                        </p:tgtEl>
                                        <p:attrNameLst>
                                          <p:attrName>style.visibility</p:attrName>
                                        </p:attrNameLst>
                                      </p:cBhvr>
                                      <p:to>
                                        <p:strVal val="visible"/>
                                      </p:to>
                                    </p:set>
                                    <p:animEffect transition="in" filter="fade">
                                      <p:cBhvr>
                                        <p:cTn id="170" dur="3000"/>
                                        <p:tgtEl>
                                          <p:spTgt spid="27"/>
                                        </p:tgtEl>
                                      </p:cBhvr>
                                    </p:animEffect>
                                  </p:childTnLst>
                                </p:cTn>
                              </p:par>
                              <p:par>
                                <p:cTn id="171" presetID="10" presetClass="entr" presetSubtype="0" fill="hold" nodeType="withEffect">
                                  <p:stCondLst>
                                    <p:cond delay="2500"/>
                                  </p:stCondLst>
                                  <p:childTnLst>
                                    <p:set>
                                      <p:cBhvr>
                                        <p:cTn id="172" dur="1" fill="hold">
                                          <p:stCondLst>
                                            <p:cond delay="0"/>
                                          </p:stCondLst>
                                        </p:cTn>
                                        <p:tgtEl>
                                          <p:spTgt spid="26"/>
                                        </p:tgtEl>
                                        <p:attrNameLst>
                                          <p:attrName>style.visibility</p:attrName>
                                        </p:attrNameLst>
                                      </p:cBhvr>
                                      <p:to>
                                        <p:strVal val="visible"/>
                                      </p:to>
                                    </p:set>
                                    <p:animEffect transition="in" filter="fade">
                                      <p:cBhvr>
                                        <p:cTn id="173" dur="3000"/>
                                        <p:tgtEl>
                                          <p:spTgt spid="26"/>
                                        </p:tgtEl>
                                      </p:cBhvr>
                                    </p:animEffect>
                                  </p:childTnLst>
                                </p:cTn>
                              </p:par>
                              <p:par>
                                <p:cTn id="174" presetID="10" presetClass="entr" presetSubtype="0" fill="hold" nodeType="withEffect">
                                  <p:stCondLst>
                                    <p:cond delay="2500"/>
                                  </p:stCondLst>
                                  <p:childTnLst>
                                    <p:set>
                                      <p:cBhvr>
                                        <p:cTn id="175" dur="1" fill="hold">
                                          <p:stCondLst>
                                            <p:cond delay="0"/>
                                          </p:stCondLst>
                                        </p:cTn>
                                        <p:tgtEl>
                                          <p:spTgt spid="25"/>
                                        </p:tgtEl>
                                        <p:attrNameLst>
                                          <p:attrName>style.visibility</p:attrName>
                                        </p:attrNameLst>
                                      </p:cBhvr>
                                      <p:to>
                                        <p:strVal val="visible"/>
                                      </p:to>
                                    </p:set>
                                    <p:animEffect transition="in" filter="fade">
                                      <p:cBhvr>
                                        <p:cTn id="176" dur="3000"/>
                                        <p:tgtEl>
                                          <p:spTgt spid="25"/>
                                        </p:tgtEl>
                                      </p:cBhvr>
                                    </p:animEffect>
                                  </p:childTnLst>
                                </p:cTn>
                              </p:par>
                            </p:childTnLst>
                          </p:cTn>
                        </p:par>
                      </p:childTnLst>
                    </p:cTn>
                  </p:par>
                  <p:par>
                    <p:cTn id="177" fill="hold" nodeType="clickPar">
                      <p:stCondLst>
                        <p:cond delay="indefinite"/>
                      </p:stCondLst>
                      <p:childTnLst>
                        <p:par>
                          <p:cTn id="178" fill="hold" nodeType="withGroup">
                            <p:stCondLst>
                              <p:cond delay="0"/>
                            </p:stCondLst>
                            <p:childTnLst>
                              <p:par>
                                <p:cTn id="179" presetID="22" presetClass="entr" presetSubtype="8" fill="hold" grpId="0" nodeType="clickEffect">
                                  <p:stCondLst>
                                    <p:cond delay="0"/>
                                  </p:stCondLst>
                                  <p:childTnLst>
                                    <p:set>
                                      <p:cBhvr>
                                        <p:cTn id="180" dur="1" fill="hold">
                                          <p:stCondLst>
                                            <p:cond delay="0"/>
                                          </p:stCondLst>
                                        </p:cTn>
                                        <p:tgtEl>
                                          <p:spTgt spid="33"/>
                                        </p:tgtEl>
                                        <p:attrNameLst>
                                          <p:attrName>style.visibility</p:attrName>
                                        </p:attrNameLst>
                                      </p:cBhvr>
                                      <p:to>
                                        <p:strVal val="visible"/>
                                      </p:to>
                                    </p:set>
                                    <p:animEffect transition="in" filter="wipe(left)">
                                      <p:cBhvr>
                                        <p:cTn id="181" dur="750"/>
                                        <p:tgtEl>
                                          <p:spTgt spid="33"/>
                                        </p:tgtEl>
                                      </p:cBhvr>
                                    </p:animEffect>
                                  </p:childTnLst>
                                </p:cTn>
                              </p:par>
                            </p:childTnLst>
                          </p:cTn>
                        </p:par>
                      </p:childTnLst>
                    </p:cTn>
                  </p:par>
                  <p:par>
                    <p:cTn id="182" fill="hold" nodeType="clickPar">
                      <p:stCondLst>
                        <p:cond delay="indefinite"/>
                      </p:stCondLst>
                      <p:childTnLst>
                        <p:par>
                          <p:cTn id="183" fill="hold" nodeType="withGroup">
                            <p:stCondLst>
                              <p:cond delay="0"/>
                            </p:stCondLst>
                            <p:childTnLst>
                              <p:par>
                                <p:cTn id="184" presetID="22" presetClass="entr" presetSubtype="8" fill="hold" grpId="0" nodeType="clickEffect">
                                  <p:stCondLst>
                                    <p:cond delay="0"/>
                                  </p:stCondLst>
                                  <p:childTnLst>
                                    <p:set>
                                      <p:cBhvr>
                                        <p:cTn id="185" dur="1" fill="hold">
                                          <p:stCondLst>
                                            <p:cond delay="0"/>
                                          </p:stCondLst>
                                        </p:cTn>
                                        <p:tgtEl>
                                          <p:spTgt spid="32"/>
                                        </p:tgtEl>
                                        <p:attrNameLst>
                                          <p:attrName>style.visibility</p:attrName>
                                        </p:attrNameLst>
                                      </p:cBhvr>
                                      <p:to>
                                        <p:strVal val="visible"/>
                                      </p:to>
                                    </p:set>
                                    <p:animEffect transition="in" filter="wipe(left)">
                                      <p:cBhvr>
                                        <p:cTn id="186" dur="750"/>
                                        <p:tgtEl>
                                          <p:spTgt spid="32"/>
                                        </p:tgtEl>
                                      </p:cBhvr>
                                    </p:animEffect>
                                  </p:childTnLst>
                                </p:cTn>
                              </p:par>
                              <p:par>
                                <p:cTn id="187" presetID="22" presetClass="entr" presetSubtype="8" fill="hold" grpId="0" nodeType="withEffect">
                                  <p:stCondLst>
                                    <p:cond delay="0"/>
                                  </p:stCondLst>
                                  <p:childTnLst>
                                    <p:set>
                                      <p:cBhvr>
                                        <p:cTn id="188" dur="1" fill="hold">
                                          <p:stCondLst>
                                            <p:cond delay="0"/>
                                          </p:stCondLst>
                                        </p:cTn>
                                        <p:tgtEl>
                                          <p:spTgt spid="31"/>
                                        </p:tgtEl>
                                        <p:attrNameLst>
                                          <p:attrName>style.visibility</p:attrName>
                                        </p:attrNameLst>
                                      </p:cBhvr>
                                      <p:to>
                                        <p:strVal val="visible"/>
                                      </p:to>
                                    </p:set>
                                    <p:animEffect transition="in" filter="wipe(left)">
                                      <p:cBhvr>
                                        <p:cTn id="189" dur="750"/>
                                        <p:tgtEl>
                                          <p:spTgt spid="31"/>
                                        </p:tgtEl>
                                      </p:cBhvr>
                                    </p:animEffect>
                                  </p:childTnLst>
                                </p:cTn>
                              </p:par>
                            </p:childTnLst>
                          </p:cTn>
                        </p:par>
                      </p:childTnLst>
                    </p:cTn>
                  </p:par>
                  <p:par>
                    <p:cTn id="190" fill="hold" nodeType="clickPar">
                      <p:stCondLst>
                        <p:cond delay="indefinite"/>
                      </p:stCondLst>
                      <p:childTnLst>
                        <p:par>
                          <p:cTn id="191" fill="hold" nodeType="withGroup">
                            <p:stCondLst>
                              <p:cond delay="0"/>
                            </p:stCondLst>
                            <p:childTnLst>
                              <p:par>
                                <p:cTn id="192" presetID="1" presetClass="entr" presetSubtype="0" fill="hold" grpId="0" nodeType="clickEffect">
                                  <p:stCondLst>
                                    <p:cond delay="0"/>
                                  </p:stCondLst>
                                  <p:childTnLst>
                                    <p:set>
                                      <p:cBhvr>
                                        <p:cTn id="193"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21" grpId="2"/>
      <p:bldP spid="21" grpId="3"/>
      <p:bldP spid="21" grpId="4"/>
      <p:bldP spid="21" grpId="5"/>
      <p:bldP spid="21" grpId="6"/>
      <p:bldP spid="21" grpId="7"/>
      <p:bldP spid="21" grpId="8"/>
      <p:bldP spid="21" grpId="9"/>
      <p:bldP spid="21" grpId="10"/>
      <p:bldP spid="21" grpId="11"/>
      <p:bldP spid="22" grpId="0"/>
      <p:bldP spid="22" grpId="1"/>
      <p:bldP spid="22" grpId="2"/>
      <p:bldP spid="22" grpId="3"/>
      <p:bldP spid="22" grpId="4"/>
      <p:bldP spid="22" grpId="5"/>
      <p:bldP spid="22" grpId="6"/>
      <p:bldP spid="22" grpId="7"/>
      <p:bldP spid="22" grpId="8"/>
      <p:bldP spid="22" grpId="9"/>
      <p:bldP spid="22" grpId="10"/>
      <p:bldP spid="22" grpId="11"/>
      <p:bldP spid="22" grpId="12"/>
      <p:bldP spid="31" grpId="0" animBg="1"/>
      <p:bldP spid="32" grpId="0" animBg="1"/>
      <p:bldP spid="33" grpId="0" animBg="1"/>
      <p:bldP spid="34" grpId="0"/>
      <p:bldP spid="35" grpId="0"/>
      <p:bldP spid="35" grpId="1"/>
      <p:bldP spid="28" grpId="0"/>
      <p:bldP spid="2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6433" name="Group 4">
            <a:extLst>
              <a:ext uri="{FF2B5EF4-FFF2-40B4-BE49-F238E27FC236}">
                <a16:creationId xmlns:a16="http://schemas.microsoft.com/office/drawing/2014/main" id="{25ED968B-86B8-45B4-BB2B-EACAC2D87B8E}"/>
              </a:ext>
            </a:extLst>
          </p:cNvPr>
          <p:cNvGrpSpPr>
            <a:grpSpLocks/>
          </p:cNvGrpSpPr>
          <p:nvPr/>
        </p:nvGrpSpPr>
        <p:grpSpPr bwMode="auto">
          <a:xfrm>
            <a:off x="762000" y="2057400"/>
            <a:ext cx="2147888" cy="1295400"/>
            <a:chOff x="914400" y="2095500"/>
            <a:chExt cx="2147590" cy="1295400"/>
          </a:xfrm>
        </p:grpSpPr>
        <p:pic>
          <p:nvPicPr>
            <p:cNvPr id="7" name="Picture 6">
              <a:extLst>
                <a:ext uri="{FF2B5EF4-FFF2-40B4-BE49-F238E27FC236}">
                  <a16:creationId xmlns:a16="http://schemas.microsoft.com/office/drawing/2014/main" id="{CB147BFA-535C-41A3-A693-B33DA7065B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3915" y="2082800"/>
              <a:ext cx="1536487" cy="6985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E3F20193-AAF3-44FE-8D2E-9CC13817E6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2330" y="2171700"/>
              <a:ext cx="1549185" cy="6858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A7DE3625-59C6-4364-9DB6-C389A041DC6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6140" y="2235200"/>
              <a:ext cx="1549185" cy="6985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CEF189C6-3E73-4F7C-8C11-CF6A45A558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9951" y="2324100"/>
              <a:ext cx="1549185" cy="6858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38E21519-D339-44CC-B8B0-272B7B1962A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93761" y="2387600"/>
              <a:ext cx="1549185" cy="6985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4C5F1703-686E-4C87-8987-006E290FFF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7572" y="2476500"/>
              <a:ext cx="1549185" cy="6858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B5E261AA-FD84-4F63-9E85-AD8D8CD9A43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6779" y="2540000"/>
              <a:ext cx="1536487" cy="6985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63577AA0-FB21-4AB5-A417-86B284F5AE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7891" y="2628900"/>
              <a:ext cx="1549185" cy="685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1D280C13-0F3A-4E57-9A25-B0FDAC708F2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 y="2692400"/>
              <a:ext cx="1536487" cy="698500"/>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X">
            <a:extLst>
              <a:ext uri="{FF2B5EF4-FFF2-40B4-BE49-F238E27FC236}">
                <a16:creationId xmlns:a16="http://schemas.microsoft.com/office/drawing/2014/main" id="{3F6F025F-9538-A14A-9266-72C8C2BC316B}"/>
              </a:ext>
            </a:extLst>
          </p:cNvPr>
          <p:cNvSpPr/>
          <p:nvPr/>
        </p:nvSpPr>
        <p:spPr>
          <a:xfrm>
            <a:off x="762000" y="2057400"/>
            <a:ext cx="2147888" cy="9906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lnSpc>
                <a:spcPct val="90000"/>
              </a:lnSpc>
              <a:spcBef>
                <a:spcPts val="0"/>
              </a:spcBef>
              <a:spcAft>
                <a:spcPts val="0"/>
              </a:spcAft>
              <a:defRPr/>
            </a:pPr>
            <a:r>
              <a:rPr lang="en-US" sz="4400" b="1" dirty="0">
                <a:solidFill>
                  <a:prstClr val="black"/>
                </a:solidFill>
                <a:latin typeface="Cambria Math" panose="02040503050406030204" pitchFamily="18" charset="0"/>
                <a:ea typeface="Cambria Math" panose="02040503050406030204" pitchFamily="18" charset="0"/>
                <a:cs typeface="Courier New" panose="02070309020205020404" pitchFamily="49" charset="0"/>
              </a:rPr>
              <a:t>86%</a:t>
            </a:r>
          </a:p>
          <a:p>
            <a:pPr algn="ctr" eaLnBrk="1" fontAlgn="auto" hangingPunct="1">
              <a:lnSpc>
                <a:spcPct val="90000"/>
              </a:lnSpc>
              <a:spcBef>
                <a:spcPts val="0"/>
              </a:spcBef>
              <a:spcAft>
                <a:spcPts val="0"/>
              </a:spcAft>
              <a:defRPr/>
            </a:pPr>
            <a:r>
              <a:rPr lang="en-US" sz="3200" dirty="0">
                <a:solidFill>
                  <a:prstClr val="black"/>
                </a:solidFill>
                <a:latin typeface="Cambria Math" panose="02040503050406030204" pitchFamily="18" charset="0"/>
                <a:ea typeface="Cambria Math" panose="02040503050406030204" pitchFamily="18" charset="0"/>
                <a:cs typeface="Courier New" panose="02070309020205020404" pitchFamily="49" charset="0"/>
              </a:rPr>
              <a:t>(37/43)</a:t>
            </a:r>
          </a:p>
        </p:txBody>
      </p:sp>
      <p:grpSp>
        <p:nvGrpSpPr>
          <p:cNvPr id="146435" name="Group 16">
            <a:extLst>
              <a:ext uri="{FF2B5EF4-FFF2-40B4-BE49-F238E27FC236}">
                <a16:creationId xmlns:a16="http://schemas.microsoft.com/office/drawing/2014/main" id="{A5C7647A-9B32-4B58-9F80-80FC64BC8408}"/>
              </a:ext>
            </a:extLst>
          </p:cNvPr>
          <p:cNvGrpSpPr>
            <a:grpSpLocks/>
          </p:cNvGrpSpPr>
          <p:nvPr/>
        </p:nvGrpSpPr>
        <p:grpSpPr bwMode="auto">
          <a:xfrm>
            <a:off x="3498850" y="2057400"/>
            <a:ext cx="2146300" cy="1295400"/>
            <a:chOff x="914400" y="2095500"/>
            <a:chExt cx="2147590" cy="1295400"/>
          </a:xfrm>
        </p:grpSpPr>
        <p:pic>
          <p:nvPicPr>
            <p:cNvPr id="19" name="Picture 18">
              <a:extLst>
                <a:ext uri="{FF2B5EF4-FFF2-40B4-BE49-F238E27FC236}">
                  <a16:creationId xmlns:a16="http://schemas.microsoft.com/office/drawing/2014/main" id="{5D194863-DDF0-497C-BF82-54F04B9AF96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05305" y="2082800"/>
              <a:ext cx="1563039" cy="6985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BBB0808B-C3F6-4699-8D43-D6F3EDBADAC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16352" y="2171700"/>
              <a:ext cx="1550331" cy="6858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77C9AF65-432C-4151-8737-8BFBE70B81D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40106" y="2235200"/>
              <a:ext cx="1550331" cy="6985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66FC2C7D-D823-46C2-9176-B17E25C43AD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63860" y="2324100"/>
              <a:ext cx="1550331" cy="6858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a:extLst>
                <a:ext uri="{FF2B5EF4-FFF2-40B4-BE49-F238E27FC236}">
                  <a16:creationId xmlns:a16="http://schemas.microsoft.com/office/drawing/2014/main" id="{5531468D-65A8-4A68-B1D8-A9AFF18D4F3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87614" y="2387600"/>
              <a:ext cx="1550331" cy="6985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143EE49E-B3D0-4A7B-8688-93DC6C90E98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1368" y="2476500"/>
              <a:ext cx="1550331" cy="6858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850BC2FC-0D98-47B4-BC28-EAFBE9C34C9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7830" y="2540000"/>
              <a:ext cx="1563039" cy="6985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a:extLst>
                <a:ext uri="{FF2B5EF4-FFF2-40B4-BE49-F238E27FC236}">
                  <a16:creationId xmlns:a16="http://schemas.microsoft.com/office/drawing/2014/main" id="{03D9FADC-C56D-49EC-B6CE-B35D9E0E14F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71584" y="2628900"/>
              <a:ext cx="1563039" cy="6858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a:extLst>
                <a:ext uri="{FF2B5EF4-FFF2-40B4-BE49-F238E27FC236}">
                  <a16:creationId xmlns:a16="http://schemas.microsoft.com/office/drawing/2014/main" id="{E0148454-A2C7-4621-997F-8B59DBE7E07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20754" y="2692400"/>
              <a:ext cx="1537624" cy="698500"/>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X">
            <a:extLst>
              <a:ext uri="{FF2B5EF4-FFF2-40B4-BE49-F238E27FC236}">
                <a16:creationId xmlns:a16="http://schemas.microsoft.com/office/drawing/2014/main" id="{40EB2E5C-BFB7-224F-ADE7-7E0AEC7B14F2}"/>
              </a:ext>
            </a:extLst>
          </p:cNvPr>
          <p:cNvSpPr/>
          <p:nvPr/>
        </p:nvSpPr>
        <p:spPr>
          <a:xfrm>
            <a:off x="3498850" y="2057400"/>
            <a:ext cx="2146300" cy="9906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lnSpc>
                <a:spcPct val="90000"/>
              </a:lnSpc>
              <a:spcBef>
                <a:spcPts val="0"/>
              </a:spcBef>
              <a:spcAft>
                <a:spcPts val="0"/>
              </a:spcAft>
              <a:defRPr/>
            </a:pPr>
            <a:r>
              <a:rPr lang="en-US" sz="4400" b="1" dirty="0">
                <a:solidFill>
                  <a:prstClr val="black"/>
                </a:solidFill>
                <a:latin typeface="Cambria Math" panose="02040503050406030204" pitchFamily="18" charset="0"/>
                <a:ea typeface="Cambria Math" panose="02040503050406030204" pitchFamily="18" charset="0"/>
                <a:cs typeface="Courier New" panose="02070309020205020404" pitchFamily="49" charset="0"/>
              </a:rPr>
              <a:t>83%</a:t>
            </a:r>
          </a:p>
          <a:p>
            <a:pPr algn="ctr" eaLnBrk="1" fontAlgn="auto" hangingPunct="1">
              <a:lnSpc>
                <a:spcPct val="90000"/>
              </a:lnSpc>
              <a:spcBef>
                <a:spcPts val="0"/>
              </a:spcBef>
              <a:spcAft>
                <a:spcPts val="0"/>
              </a:spcAft>
              <a:defRPr/>
            </a:pPr>
            <a:r>
              <a:rPr lang="en-US" sz="3200" dirty="0">
                <a:solidFill>
                  <a:prstClr val="black"/>
                </a:solidFill>
                <a:latin typeface="Cambria Math" panose="02040503050406030204" pitchFamily="18" charset="0"/>
                <a:ea typeface="Cambria Math" panose="02040503050406030204" pitchFamily="18" charset="0"/>
                <a:cs typeface="Courier New" panose="02070309020205020404" pitchFamily="49" charset="0"/>
              </a:rPr>
              <a:t>(45/54)</a:t>
            </a:r>
          </a:p>
        </p:txBody>
      </p:sp>
      <p:grpSp>
        <p:nvGrpSpPr>
          <p:cNvPr id="146437" name="Group 28">
            <a:extLst>
              <a:ext uri="{FF2B5EF4-FFF2-40B4-BE49-F238E27FC236}">
                <a16:creationId xmlns:a16="http://schemas.microsoft.com/office/drawing/2014/main" id="{FE7EB2B7-81D2-4A35-8A4A-DA842A2F17E6}"/>
              </a:ext>
            </a:extLst>
          </p:cNvPr>
          <p:cNvGrpSpPr>
            <a:grpSpLocks/>
          </p:cNvGrpSpPr>
          <p:nvPr/>
        </p:nvGrpSpPr>
        <p:grpSpPr bwMode="auto">
          <a:xfrm>
            <a:off x="6248400" y="2057400"/>
            <a:ext cx="2147888" cy="1295400"/>
            <a:chOff x="914400" y="2095500"/>
            <a:chExt cx="2147590" cy="1295400"/>
          </a:xfrm>
        </p:grpSpPr>
        <p:pic>
          <p:nvPicPr>
            <p:cNvPr id="31" name="Picture 30">
              <a:extLst>
                <a:ext uri="{FF2B5EF4-FFF2-40B4-BE49-F238E27FC236}">
                  <a16:creationId xmlns:a16="http://schemas.microsoft.com/office/drawing/2014/main" id="{C8ED9901-EEB3-4800-949A-8D8EAD11714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23915" y="2082800"/>
              <a:ext cx="1536487" cy="69850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AA666E01-80C8-492D-827C-B6C0C2DEF0E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422330" y="2171700"/>
              <a:ext cx="1549185" cy="68580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a:extLst>
                <a:ext uri="{FF2B5EF4-FFF2-40B4-BE49-F238E27FC236}">
                  <a16:creationId xmlns:a16="http://schemas.microsoft.com/office/drawing/2014/main" id="{601930EE-B5E1-4FD5-97FE-5E6ACF09E24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346140" y="2235200"/>
              <a:ext cx="1549185" cy="6985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3">
              <a:extLst>
                <a:ext uri="{FF2B5EF4-FFF2-40B4-BE49-F238E27FC236}">
                  <a16:creationId xmlns:a16="http://schemas.microsoft.com/office/drawing/2014/main" id="{469444BA-A4F7-4DE3-A344-9A05FD3F92A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69951" y="2324100"/>
              <a:ext cx="1549185" cy="68580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4">
              <a:extLst>
                <a:ext uri="{FF2B5EF4-FFF2-40B4-BE49-F238E27FC236}">
                  <a16:creationId xmlns:a16="http://schemas.microsoft.com/office/drawing/2014/main" id="{8DFB072F-24DF-49FC-9D51-E260582E2D2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93761" y="2387600"/>
              <a:ext cx="1549185" cy="6985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5">
              <a:extLst>
                <a:ext uri="{FF2B5EF4-FFF2-40B4-BE49-F238E27FC236}">
                  <a16:creationId xmlns:a16="http://schemas.microsoft.com/office/drawing/2014/main" id="{0D432766-D523-4A7C-8616-A130A3D2785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17572" y="2476500"/>
              <a:ext cx="1549185" cy="6858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a:extLst>
                <a:ext uri="{FF2B5EF4-FFF2-40B4-BE49-F238E27FC236}">
                  <a16:creationId xmlns:a16="http://schemas.microsoft.com/office/drawing/2014/main" id="{6C8E640D-64D6-4C7C-8DDC-A736E64C46E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66779" y="2540000"/>
              <a:ext cx="1536487" cy="6985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7">
              <a:extLst>
                <a:ext uri="{FF2B5EF4-FFF2-40B4-BE49-F238E27FC236}">
                  <a16:creationId xmlns:a16="http://schemas.microsoft.com/office/drawing/2014/main" id="{5500B42B-AA19-4B99-8BED-5F2A627AC1F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77891" y="2628900"/>
              <a:ext cx="1549185" cy="68580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8">
              <a:extLst>
                <a:ext uri="{FF2B5EF4-FFF2-40B4-BE49-F238E27FC236}">
                  <a16:creationId xmlns:a16="http://schemas.microsoft.com/office/drawing/2014/main" id="{1AF3871F-143B-4C64-849C-0A4AF73D7A1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14400" y="2692400"/>
              <a:ext cx="1536487" cy="698500"/>
            </a:xfrm>
            <a:prstGeom prst="rect">
              <a:avLst/>
            </a:prstGeom>
            <a:noFill/>
            <a:extLst>
              <a:ext uri="{909E8E84-426E-40DD-AFC4-6F175D3DCCD1}">
                <a14:hiddenFill xmlns:a14="http://schemas.microsoft.com/office/drawing/2010/main">
                  <a:solidFill>
                    <a:srgbClr val="FFFFFF"/>
                  </a:solidFill>
                </a14:hiddenFill>
              </a:ext>
            </a:extLst>
          </p:spPr>
        </p:pic>
      </p:grpSp>
      <p:sp>
        <p:nvSpPr>
          <p:cNvPr id="30" name="X">
            <a:extLst>
              <a:ext uri="{FF2B5EF4-FFF2-40B4-BE49-F238E27FC236}">
                <a16:creationId xmlns:a16="http://schemas.microsoft.com/office/drawing/2014/main" id="{D2EB3F44-9A77-904A-871A-3E5EDA00D34A}"/>
              </a:ext>
            </a:extLst>
          </p:cNvPr>
          <p:cNvSpPr/>
          <p:nvPr/>
        </p:nvSpPr>
        <p:spPr>
          <a:xfrm>
            <a:off x="6248400" y="2057400"/>
            <a:ext cx="2147888" cy="10668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lnSpc>
                <a:spcPct val="90000"/>
              </a:lnSpc>
              <a:spcBef>
                <a:spcPts val="0"/>
              </a:spcBef>
              <a:spcAft>
                <a:spcPts val="0"/>
              </a:spcAft>
              <a:defRPr/>
            </a:pPr>
            <a:r>
              <a:rPr lang="en-US" sz="4400" b="1" dirty="0">
                <a:solidFill>
                  <a:prstClr val="black"/>
                </a:solidFill>
                <a:latin typeface="Cambria Math" panose="02040503050406030204" pitchFamily="18" charset="0"/>
                <a:ea typeface="Cambria Math" panose="02040503050406030204" pitchFamily="18" charset="0"/>
                <a:cs typeface="Courier New" panose="02070309020205020404" pitchFamily="49" charset="0"/>
              </a:rPr>
              <a:t>88%</a:t>
            </a:r>
          </a:p>
          <a:p>
            <a:pPr algn="ctr" eaLnBrk="1" fontAlgn="auto" hangingPunct="1">
              <a:lnSpc>
                <a:spcPct val="90000"/>
              </a:lnSpc>
              <a:spcBef>
                <a:spcPts val="0"/>
              </a:spcBef>
              <a:spcAft>
                <a:spcPts val="0"/>
              </a:spcAft>
              <a:defRPr/>
            </a:pPr>
            <a:r>
              <a:rPr lang="en-US" sz="3200" dirty="0">
                <a:solidFill>
                  <a:prstClr val="black"/>
                </a:solidFill>
                <a:latin typeface="Cambria Math" panose="02040503050406030204" pitchFamily="18" charset="0"/>
                <a:ea typeface="Cambria Math" panose="02040503050406030204" pitchFamily="18" charset="0"/>
                <a:cs typeface="Courier New" panose="02070309020205020404" pitchFamily="49" charset="0"/>
              </a:rPr>
              <a:t>(28/32)</a:t>
            </a:r>
          </a:p>
        </p:txBody>
      </p:sp>
      <p:sp>
        <p:nvSpPr>
          <p:cNvPr id="41" name="Rectangle 40">
            <a:extLst>
              <a:ext uri="{FF2B5EF4-FFF2-40B4-BE49-F238E27FC236}">
                <a16:creationId xmlns:a16="http://schemas.microsoft.com/office/drawing/2014/main" id="{EE63080B-1234-BC44-AAC1-F9C9D9C04F3F}"/>
              </a:ext>
            </a:extLst>
          </p:cNvPr>
          <p:cNvSpPr/>
          <p:nvPr/>
        </p:nvSpPr>
        <p:spPr>
          <a:xfrm>
            <a:off x="609600" y="1066800"/>
            <a:ext cx="2438400" cy="533400"/>
          </a:xfrm>
          <a:prstGeom prst="rect">
            <a:avLst/>
          </a:prstGeom>
          <a:noFill/>
          <a:ln w="76200">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eaLnBrk="1" fontAlgn="auto" hangingPunct="1">
              <a:spcBef>
                <a:spcPts val="0"/>
              </a:spcBef>
              <a:spcAft>
                <a:spcPts val="0"/>
              </a:spcAft>
              <a:defRPr/>
            </a:pPr>
            <a:r>
              <a:rPr lang="en-US" sz="4800" b="1">
                <a:solidFill>
                  <a:srgbClr val="5B9BD5"/>
                </a:solidFill>
                <a:latin typeface="Calibri Light"/>
              </a:rPr>
              <a:t>A</a:t>
            </a:r>
            <a:r>
              <a:rPr lang="en-US" sz="4000" b="1">
                <a:solidFill>
                  <a:srgbClr val="5B9BD5"/>
                </a:solidFill>
                <a:latin typeface="Calibri Light"/>
              </a:rPr>
              <a:t> </a:t>
            </a:r>
            <a:r>
              <a:rPr lang="en-US" sz="3200">
                <a:solidFill>
                  <a:srgbClr val="5B9BD5"/>
                </a:solidFill>
                <a:latin typeface="Calibri Light"/>
              </a:rPr>
              <a:t>company</a:t>
            </a:r>
            <a:endParaRPr lang="en-US" sz="4000">
              <a:solidFill>
                <a:srgbClr val="5B9BD5"/>
              </a:solidFill>
              <a:latin typeface="Calibri Light"/>
            </a:endParaRPr>
          </a:p>
        </p:txBody>
      </p:sp>
      <p:sp>
        <p:nvSpPr>
          <p:cNvPr id="42" name="Rectangle 41">
            <a:extLst>
              <a:ext uri="{FF2B5EF4-FFF2-40B4-BE49-F238E27FC236}">
                <a16:creationId xmlns:a16="http://schemas.microsoft.com/office/drawing/2014/main" id="{21827695-DC58-BD47-A427-627ABBB81A2A}"/>
              </a:ext>
            </a:extLst>
          </p:cNvPr>
          <p:cNvSpPr/>
          <p:nvPr/>
        </p:nvSpPr>
        <p:spPr>
          <a:xfrm>
            <a:off x="3352800" y="1066800"/>
            <a:ext cx="2438400" cy="533400"/>
          </a:xfrm>
          <a:prstGeom prst="rect">
            <a:avLst/>
          </a:prstGeom>
          <a:noFill/>
          <a:ln w="76200">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eaLnBrk="1" fontAlgn="auto" hangingPunct="1">
              <a:spcBef>
                <a:spcPts val="0"/>
              </a:spcBef>
              <a:spcAft>
                <a:spcPts val="0"/>
              </a:spcAft>
              <a:defRPr/>
            </a:pPr>
            <a:r>
              <a:rPr lang="en-US" sz="4800" b="1">
                <a:solidFill>
                  <a:srgbClr val="ED7D31"/>
                </a:solidFill>
                <a:latin typeface="Calibri Light"/>
              </a:rPr>
              <a:t>B</a:t>
            </a:r>
            <a:r>
              <a:rPr lang="en-US" sz="4000">
                <a:solidFill>
                  <a:srgbClr val="ED7D31"/>
                </a:solidFill>
                <a:latin typeface="Calibri Light"/>
              </a:rPr>
              <a:t> </a:t>
            </a:r>
            <a:r>
              <a:rPr lang="en-US" sz="3200">
                <a:solidFill>
                  <a:srgbClr val="ED7D31"/>
                </a:solidFill>
                <a:latin typeface="Calibri Light"/>
              </a:rPr>
              <a:t>company</a:t>
            </a:r>
            <a:endParaRPr lang="en-US" sz="4000">
              <a:solidFill>
                <a:srgbClr val="ED7D31"/>
              </a:solidFill>
              <a:latin typeface="Calibri Light"/>
            </a:endParaRPr>
          </a:p>
        </p:txBody>
      </p:sp>
      <p:sp>
        <p:nvSpPr>
          <p:cNvPr id="43" name="Rectangle 42">
            <a:extLst>
              <a:ext uri="{FF2B5EF4-FFF2-40B4-BE49-F238E27FC236}">
                <a16:creationId xmlns:a16="http://schemas.microsoft.com/office/drawing/2014/main" id="{1A467DA0-C63B-FA44-BF64-A7C358BD7629}"/>
              </a:ext>
            </a:extLst>
          </p:cNvPr>
          <p:cNvSpPr/>
          <p:nvPr/>
        </p:nvSpPr>
        <p:spPr>
          <a:xfrm>
            <a:off x="6096000" y="1066800"/>
            <a:ext cx="2438400" cy="533400"/>
          </a:xfrm>
          <a:prstGeom prst="rect">
            <a:avLst/>
          </a:prstGeom>
          <a:noFill/>
          <a:ln w="76200">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eaLnBrk="1" fontAlgn="auto" hangingPunct="1">
              <a:spcBef>
                <a:spcPts val="0"/>
              </a:spcBef>
              <a:spcAft>
                <a:spcPts val="0"/>
              </a:spcAft>
              <a:defRPr/>
            </a:pPr>
            <a:r>
              <a:rPr lang="en-US" sz="4800" b="1">
                <a:solidFill>
                  <a:srgbClr val="70AD47"/>
                </a:solidFill>
                <a:latin typeface="Calibri Light"/>
              </a:rPr>
              <a:t>C </a:t>
            </a:r>
            <a:r>
              <a:rPr lang="en-US" sz="3200">
                <a:solidFill>
                  <a:srgbClr val="70AD47"/>
                </a:solidFill>
                <a:latin typeface="Calibri Light"/>
              </a:rPr>
              <a:t>company</a:t>
            </a:r>
            <a:endParaRPr lang="en-US" sz="4000">
              <a:solidFill>
                <a:srgbClr val="70AD47"/>
              </a:solidFill>
              <a:latin typeface="Calibri Light"/>
            </a:endParaRPr>
          </a:p>
        </p:txBody>
      </p:sp>
      <p:sp>
        <p:nvSpPr>
          <p:cNvPr id="45" name="X">
            <a:extLst>
              <a:ext uri="{FF2B5EF4-FFF2-40B4-BE49-F238E27FC236}">
                <a16:creationId xmlns:a16="http://schemas.microsoft.com/office/drawing/2014/main" id="{CBE72621-6E31-CA4E-BE5F-031C97739DB4}"/>
              </a:ext>
            </a:extLst>
          </p:cNvPr>
          <p:cNvSpPr/>
          <p:nvPr/>
        </p:nvSpPr>
        <p:spPr>
          <a:xfrm>
            <a:off x="747713" y="4343400"/>
            <a:ext cx="2162175" cy="9144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r>
              <a:rPr lang="en-US" sz="3600" dirty="0">
                <a:solidFill>
                  <a:srgbClr val="5B9BD5"/>
                </a:solidFill>
                <a:latin typeface="Calibri Light"/>
                <a:cs typeface="Courier New" panose="02070309020205020404" pitchFamily="49" charset="0"/>
              </a:rPr>
              <a:t>Up to</a:t>
            </a:r>
          </a:p>
          <a:p>
            <a:pPr algn="ctr" eaLnBrk="1" fontAlgn="auto" hangingPunct="1">
              <a:spcBef>
                <a:spcPts val="0"/>
              </a:spcBef>
              <a:spcAft>
                <a:spcPts val="0"/>
              </a:spcAft>
              <a:defRPr/>
            </a:pPr>
            <a:r>
              <a:rPr lang="en-US" sz="4400" b="1" dirty="0">
                <a:solidFill>
                  <a:srgbClr val="5B9BD5"/>
                </a:solidFill>
                <a:latin typeface="Cambria Math" panose="02040503050406030204" pitchFamily="18" charset="0"/>
                <a:ea typeface="Cambria Math" panose="02040503050406030204" pitchFamily="18" charset="0"/>
                <a:cs typeface="Courier New" panose="02070309020205020404" pitchFamily="49" charset="0"/>
              </a:rPr>
              <a:t>1.0×10</a:t>
            </a:r>
            <a:r>
              <a:rPr lang="en-US" sz="4400" b="1" baseline="30000" dirty="0">
                <a:solidFill>
                  <a:srgbClr val="5B9BD5"/>
                </a:solidFill>
                <a:latin typeface="Cambria Math" panose="02040503050406030204" pitchFamily="18" charset="0"/>
                <a:ea typeface="Cambria Math" panose="02040503050406030204" pitchFamily="18" charset="0"/>
                <a:cs typeface="Courier New" panose="02070309020205020404" pitchFamily="49" charset="0"/>
              </a:rPr>
              <a:t>7</a:t>
            </a:r>
            <a:r>
              <a:rPr lang="en-US" sz="3600" dirty="0">
                <a:solidFill>
                  <a:srgbClr val="5B9BD5"/>
                </a:solidFill>
                <a:latin typeface="Cambria Math" panose="02040503050406030204" pitchFamily="18" charset="0"/>
                <a:ea typeface="Cambria Math" panose="02040503050406030204" pitchFamily="18" charset="0"/>
                <a:cs typeface="Courier New" panose="02070309020205020404" pitchFamily="49" charset="0"/>
              </a:rPr>
              <a:t> </a:t>
            </a:r>
            <a:br>
              <a:rPr lang="en-US" sz="3600" dirty="0">
                <a:solidFill>
                  <a:srgbClr val="5B9BD5"/>
                </a:solidFill>
                <a:latin typeface="Cambria Math" panose="02040503050406030204" pitchFamily="18" charset="0"/>
                <a:ea typeface="Cambria Math" panose="02040503050406030204" pitchFamily="18" charset="0"/>
                <a:cs typeface="Courier New" panose="02070309020205020404" pitchFamily="49" charset="0"/>
              </a:rPr>
            </a:br>
            <a:r>
              <a:rPr lang="en-US" sz="3600" dirty="0">
                <a:solidFill>
                  <a:srgbClr val="5B9BD5"/>
                </a:solidFill>
                <a:latin typeface="Calibri Light"/>
                <a:cs typeface="Courier New" panose="02070309020205020404" pitchFamily="49" charset="0"/>
              </a:rPr>
              <a:t>errors </a:t>
            </a:r>
          </a:p>
        </p:txBody>
      </p:sp>
      <p:sp>
        <p:nvSpPr>
          <p:cNvPr id="46" name="X">
            <a:extLst>
              <a:ext uri="{FF2B5EF4-FFF2-40B4-BE49-F238E27FC236}">
                <a16:creationId xmlns:a16="http://schemas.microsoft.com/office/drawing/2014/main" id="{9CE55914-E75C-CB41-B5DF-8B7057890565}"/>
              </a:ext>
            </a:extLst>
          </p:cNvPr>
          <p:cNvSpPr/>
          <p:nvPr/>
        </p:nvSpPr>
        <p:spPr>
          <a:xfrm>
            <a:off x="3484563" y="4343400"/>
            <a:ext cx="2160587" cy="9144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r>
              <a:rPr lang="en-US" sz="3600" dirty="0">
                <a:solidFill>
                  <a:srgbClr val="ED7D31"/>
                </a:solidFill>
                <a:latin typeface="Calibri Light"/>
                <a:cs typeface="Courier New" panose="02070309020205020404" pitchFamily="49" charset="0"/>
              </a:rPr>
              <a:t>Up to</a:t>
            </a:r>
          </a:p>
          <a:p>
            <a:pPr algn="ctr" eaLnBrk="1" fontAlgn="auto" hangingPunct="1">
              <a:spcBef>
                <a:spcPts val="0"/>
              </a:spcBef>
              <a:spcAft>
                <a:spcPts val="0"/>
              </a:spcAft>
              <a:defRPr/>
            </a:pPr>
            <a:r>
              <a:rPr lang="en-US" sz="4400" b="1" dirty="0">
                <a:solidFill>
                  <a:srgbClr val="ED7D31"/>
                </a:solidFill>
                <a:latin typeface="Cambria Math" panose="02040503050406030204" pitchFamily="18" charset="0"/>
                <a:ea typeface="Cambria Math" panose="02040503050406030204" pitchFamily="18" charset="0"/>
                <a:cs typeface="Courier New" panose="02070309020205020404" pitchFamily="49" charset="0"/>
              </a:rPr>
              <a:t>2.7×10</a:t>
            </a:r>
            <a:r>
              <a:rPr lang="en-US" sz="4400" b="1" baseline="30000" dirty="0">
                <a:solidFill>
                  <a:srgbClr val="ED7D31"/>
                </a:solidFill>
                <a:latin typeface="Cambria Math" panose="02040503050406030204" pitchFamily="18" charset="0"/>
                <a:ea typeface="Cambria Math" panose="02040503050406030204" pitchFamily="18" charset="0"/>
                <a:cs typeface="Courier New" panose="02070309020205020404" pitchFamily="49" charset="0"/>
              </a:rPr>
              <a:t>6</a:t>
            </a:r>
            <a:br>
              <a:rPr lang="en-US" sz="3600" dirty="0">
                <a:solidFill>
                  <a:srgbClr val="ED7D31"/>
                </a:solidFill>
                <a:latin typeface="Cambria Math" panose="02040503050406030204" pitchFamily="18" charset="0"/>
                <a:ea typeface="Cambria Math" panose="02040503050406030204" pitchFamily="18" charset="0"/>
                <a:cs typeface="Courier New" panose="02070309020205020404" pitchFamily="49" charset="0"/>
              </a:rPr>
            </a:br>
            <a:r>
              <a:rPr lang="en-US" sz="3600" dirty="0">
                <a:solidFill>
                  <a:srgbClr val="ED7D31"/>
                </a:solidFill>
                <a:latin typeface="Calibri Light"/>
                <a:cs typeface="Courier New" panose="02070309020205020404" pitchFamily="49" charset="0"/>
              </a:rPr>
              <a:t>errors </a:t>
            </a:r>
          </a:p>
        </p:txBody>
      </p:sp>
      <p:sp>
        <p:nvSpPr>
          <p:cNvPr id="47" name="X">
            <a:extLst>
              <a:ext uri="{FF2B5EF4-FFF2-40B4-BE49-F238E27FC236}">
                <a16:creationId xmlns:a16="http://schemas.microsoft.com/office/drawing/2014/main" id="{26F7FE4F-95D9-AC4C-B841-4E1FC80A9398}"/>
              </a:ext>
            </a:extLst>
          </p:cNvPr>
          <p:cNvSpPr/>
          <p:nvPr/>
        </p:nvSpPr>
        <p:spPr>
          <a:xfrm>
            <a:off x="6234113" y="4343400"/>
            <a:ext cx="2162175" cy="9144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r>
              <a:rPr lang="en-US" sz="3600" dirty="0">
                <a:solidFill>
                  <a:srgbClr val="70AD47"/>
                </a:solidFill>
                <a:latin typeface="Calibri Light"/>
                <a:cs typeface="Courier New" panose="02070309020205020404" pitchFamily="49" charset="0"/>
              </a:rPr>
              <a:t>Up to</a:t>
            </a:r>
          </a:p>
          <a:p>
            <a:pPr algn="ctr" eaLnBrk="1" fontAlgn="auto" hangingPunct="1">
              <a:spcBef>
                <a:spcPts val="0"/>
              </a:spcBef>
              <a:spcAft>
                <a:spcPts val="0"/>
              </a:spcAft>
              <a:defRPr/>
            </a:pPr>
            <a:r>
              <a:rPr lang="en-US" sz="4400" b="1" dirty="0">
                <a:solidFill>
                  <a:srgbClr val="70AD47"/>
                </a:solidFill>
                <a:latin typeface="Cambria Math" panose="02040503050406030204" pitchFamily="18" charset="0"/>
                <a:ea typeface="Cambria Math" panose="02040503050406030204" pitchFamily="18" charset="0"/>
                <a:cs typeface="Courier New" panose="02070309020205020404" pitchFamily="49" charset="0"/>
              </a:rPr>
              <a:t>3.3×10</a:t>
            </a:r>
            <a:r>
              <a:rPr lang="en-US" sz="4400" b="1" baseline="30000" dirty="0">
                <a:solidFill>
                  <a:srgbClr val="70AD47"/>
                </a:solidFill>
                <a:latin typeface="Cambria Math" panose="02040503050406030204" pitchFamily="18" charset="0"/>
                <a:ea typeface="Cambria Math" panose="02040503050406030204" pitchFamily="18" charset="0"/>
                <a:cs typeface="Courier New" panose="02070309020205020404" pitchFamily="49" charset="0"/>
              </a:rPr>
              <a:t>5</a:t>
            </a:r>
            <a:r>
              <a:rPr lang="en-US" sz="3600" dirty="0">
                <a:solidFill>
                  <a:srgbClr val="70AD47"/>
                </a:solidFill>
                <a:latin typeface="Cambria Math" panose="02040503050406030204" pitchFamily="18" charset="0"/>
                <a:ea typeface="Cambria Math" panose="02040503050406030204" pitchFamily="18" charset="0"/>
                <a:cs typeface="Courier New" panose="02070309020205020404" pitchFamily="49" charset="0"/>
              </a:rPr>
              <a:t> </a:t>
            </a:r>
            <a:br>
              <a:rPr lang="en-US" sz="3600" dirty="0">
                <a:solidFill>
                  <a:srgbClr val="70AD47"/>
                </a:solidFill>
                <a:latin typeface="Cambria Math" panose="02040503050406030204" pitchFamily="18" charset="0"/>
                <a:ea typeface="Cambria Math" panose="02040503050406030204" pitchFamily="18" charset="0"/>
                <a:cs typeface="Courier New" panose="02070309020205020404" pitchFamily="49" charset="0"/>
              </a:rPr>
            </a:br>
            <a:r>
              <a:rPr lang="en-US" sz="3600" dirty="0">
                <a:solidFill>
                  <a:srgbClr val="70AD47"/>
                </a:solidFill>
                <a:latin typeface="Calibri Light"/>
                <a:cs typeface="Courier New" panose="02070309020205020404" pitchFamily="49" charset="0"/>
              </a:rPr>
              <a:t>errors </a:t>
            </a:r>
          </a:p>
        </p:txBody>
      </p:sp>
      <p:sp>
        <p:nvSpPr>
          <p:cNvPr id="146445" name="Slide Number Placeholder 3">
            <a:extLst>
              <a:ext uri="{FF2B5EF4-FFF2-40B4-BE49-F238E27FC236}">
                <a16:creationId xmlns:a16="http://schemas.microsoft.com/office/drawing/2014/main" id="{8A803572-D3F4-4E5E-8D30-49F401702E1D}"/>
              </a:ext>
            </a:extLst>
          </p:cNvPr>
          <p:cNvSpPr>
            <a:spLocks noGrp="1" noChangeArrowheads="1"/>
          </p:cNvSpPr>
          <p:nvPr>
            <p:ph type="sldNum" sz="quarter" idx="11"/>
          </p:nvPr>
        </p:nvSpPr>
        <p:spPr>
          <a:xfrm>
            <a:off x="3124200" y="6248400"/>
            <a:ext cx="2895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fld id="{E29D2994-4D7D-46D7-B8EF-0DCBA2A1153E}" type="slidenum">
              <a:rPr lang="en-US" altLang="en-US" sz="1200" smtClean="0">
                <a:solidFill>
                  <a:srgbClr val="898989"/>
                </a:solidFill>
                <a:latin typeface="Cambria Math" panose="02040503050406030204" pitchFamily="18" charset="0"/>
              </a:rPr>
              <a:pPr algn="ctr"/>
              <a:t>27</a:t>
            </a:fld>
            <a:endParaRPr lang="en-US" altLang="en-US" sz="1200">
              <a:solidFill>
                <a:srgbClr val="898989"/>
              </a:solidFill>
              <a:latin typeface="Cambria Math" panose="02040503050406030204" pitchFamily="18" charset="0"/>
            </a:endParaRPr>
          </a:p>
        </p:txBody>
      </p:sp>
      <p:sp>
        <p:nvSpPr>
          <p:cNvPr id="146446" name="Title 1">
            <a:extLst>
              <a:ext uri="{FF2B5EF4-FFF2-40B4-BE49-F238E27FC236}">
                <a16:creationId xmlns:a16="http://schemas.microsoft.com/office/drawing/2014/main" id="{507DF4A2-A120-4661-9B1B-630F3B4FD028}"/>
              </a:ext>
            </a:extLst>
          </p:cNvPr>
          <p:cNvSpPr>
            <a:spLocks noGrp="1" noChangeArrowheads="1"/>
          </p:cNvSpPr>
          <p:nvPr>
            <p:ph type="title"/>
          </p:nvPr>
        </p:nvSpPr>
        <p:spPr>
          <a:xfrm>
            <a:off x="228600" y="-26988"/>
            <a:ext cx="8610600" cy="1066801"/>
          </a:xfrm>
        </p:spPr>
        <p:txBody>
          <a:bodyPr/>
          <a:lstStyle/>
          <a:p>
            <a:r>
              <a:rPr lang="en-US" altLang="en-US" sz="4400">
                <a:solidFill>
                  <a:srgbClr val="1A5712"/>
                </a:solidFill>
                <a:ea typeface="ＭＳ Ｐゴシック" panose="020B0600070205080204" pitchFamily="34" charset="-128"/>
              </a:rPr>
              <a:t>Most DRAM Modules Are Vulnerable</a:t>
            </a:r>
          </a:p>
        </p:txBody>
      </p:sp>
      <p:sp>
        <p:nvSpPr>
          <p:cNvPr id="146447" name="Rectangle 43">
            <a:extLst>
              <a:ext uri="{FF2B5EF4-FFF2-40B4-BE49-F238E27FC236}">
                <a16:creationId xmlns:a16="http://schemas.microsoft.com/office/drawing/2014/main" id="{A5E95846-E17A-471C-9D93-7446529CF46B}"/>
              </a:ext>
            </a:extLst>
          </p:cNvPr>
          <p:cNvSpPr>
            <a:spLocks noChangeArrowheads="1"/>
          </p:cNvSpPr>
          <p:nvPr/>
        </p:nvSpPr>
        <p:spPr bwMode="auto">
          <a:xfrm>
            <a:off x="107950" y="6165850"/>
            <a:ext cx="8567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a:solidFill>
                  <a:srgbClr val="0000FF"/>
                </a:solidFill>
                <a:latin typeface="Calibri" panose="020F0502020204030204" pitchFamily="34" charset="0"/>
                <a:hlinkClick r:id="rId15"/>
              </a:rPr>
              <a:t>Flipping Bits in Memory Without Accessing Them: An Experimental Study of DRAM Disturbance Errors</a:t>
            </a:r>
            <a:r>
              <a:rPr lang="en-US" altLang="en-US">
                <a:solidFill>
                  <a:srgbClr val="0000FF"/>
                </a:solidFill>
                <a:latin typeface="Calibri" panose="020F0502020204030204" pitchFamily="34" charset="0"/>
              </a:rPr>
              <a:t>,</a:t>
            </a:r>
            <a:r>
              <a:rPr lang="en-US" altLang="en-US">
                <a:solidFill>
                  <a:srgbClr val="000000"/>
                </a:solidFill>
                <a:latin typeface="Tahoma" panose="020B0604030504040204" pitchFamily="34" charset="0"/>
              </a:rPr>
              <a:t> </a:t>
            </a:r>
            <a:r>
              <a:rPr lang="en-US" altLang="en-US">
                <a:solidFill>
                  <a:srgbClr val="000000"/>
                </a:solidFill>
                <a:latin typeface="Calibri" panose="020F0502020204030204" pitchFamily="34" charset="0"/>
              </a:rPr>
              <a:t>(Kim et al., ISCA 2014)</a:t>
            </a:r>
          </a:p>
        </p:txBody>
      </p:sp>
    </p:spTree>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481" name="PreErrors">
            <a:extLst>
              <a:ext uri="{FF2B5EF4-FFF2-40B4-BE49-F238E27FC236}">
                <a16:creationId xmlns:a16="http://schemas.microsoft.com/office/drawing/2014/main" id="{83CB3C59-3E86-4364-A004-F68D7628F9D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214438" y="990600"/>
            <a:ext cx="6731000" cy="4651375"/>
          </a:xfrm>
        </p:spPr>
      </p:pic>
      <p:pic>
        <p:nvPicPr>
          <p:cNvPr id="148482" name="AllErrors">
            <a:extLst>
              <a:ext uri="{FF2B5EF4-FFF2-40B4-BE49-F238E27FC236}">
                <a16:creationId xmlns:a16="http://schemas.microsoft.com/office/drawing/2014/main" id="{6708906F-FE46-4032-BE55-7DDBD7978C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38" y="990600"/>
            <a:ext cx="6731000" cy="465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3" name="Slide Number Placeholder 3">
            <a:extLst>
              <a:ext uri="{FF2B5EF4-FFF2-40B4-BE49-F238E27FC236}">
                <a16:creationId xmlns:a16="http://schemas.microsoft.com/office/drawing/2014/main" id="{2E84D067-F1DE-4DC8-85E0-2CCB4B926353}"/>
              </a:ext>
            </a:extLst>
          </p:cNvPr>
          <p:cNvSpPr>
            <a:spLocks noGrp="1" noChangeArrowheads="1"/>
          </p:cNvSpPr>
          <p:nvPr>
            <p:ph type="sldNum" sz="quarter" idx="11"/>
          </p:nvPr>
        </p:nvSpPr>
        <p:spPr>
          <a:xfrm>
            <a:off x="3124200" y="6248400"/>
            <a:ext cx="2895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fld id="{664BDA08-54CA-4591-B48E-D514EB067C32}" type="slidenum">
              <a:rPr lang="en-US" altLang="en-US" sz="1200" smtClean="0">
                <a:solidFill>
                  <a:srgbClr val="898989"/>
                </a:solidFill>
                <a:latin typeface="Cambria Math" panose="02040503050406030204" pitchFamily="18" charset="0"/>
              </a:rPr>
              <a:pPr algn="ctr"/>
              <a:t>28</a:t>
            </a:fld>
            <a:endParaRPr lang="en-US" altLang="en-US" sz="1200">
              <a:solidFill>
                <a:srgbClr val="898989"/>
              </a:solidFill>
              <a:latin typeface="Cambria Math" panose="02040503050406030204" pitchFamily="18" charset="0"/>
            </a:endParaRPr>
          </a:p>
        </p:txBody>
      </p:sp>
      <p:sp>
        <p:nvSpPr>
          <p:cNvPr id="14" name="Curtain1">
            <a:extLst>
              <a:ext uri="{FF2B5EF4-FFF2-40B4-BE49-F238E27FC236}">
                <a16:creationId xmlns:a16="http://schemas.microsoft.com/office/drawing/2014/main" id="{3430AD32-DBE3-354B-838C-09BFC2FCA89E}"/>
              </a:ext>
            </a:extLst>
          </p:cNvPr>
          <p:cNvSpPr/>
          <p:nvPr/>
        </p:nvSpPr>
        <p:spPr>
          <a:xfrm>
            <a:off x="2133600" y="1425575"/>
            <a:ext cx="2141538" cy="3497263"/>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12" name="Second">
            <a:extLst>
              <a:ext uri="{FF2B5EF4-FFF2-40B4-BE49-F238E27FC236}">
                <a16:creationId xmlns:a16="http://schemas.microsoft.com/office/drawing/2014/main" id="{7859F0F8-2410-0B45-81FB-0C940F5E83BD}"/>
              </a:ext>
            </a:extLst>
          </p:cNvPr>
          <p:cNvSpPr/>
          <p:nvPr/>
        </p:nvSpPr>
        <p:spPr>
          <a:xfrm>
            <a:off x="4832350" y="3679825"/>
            <a:ext cx="382588" cy="381000"/>
          </a:xfrm>
          <a:prstGeom prst="ellipse">
            <a:avLst/>
          </a:prstGeom>
          <a:noFill/>
          <a:ln w="19050">
            <a:solidFill>
              <a:srgbClr val="699FD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13" name="Third">
            <a:extLst>
              <a:ext uri="{FF2B5EF4-FFF2-40B4-BE49-F238E27FC236}">
                <a16:creationId xmlns:a16="http://schemas.microsoft.com/office/drawing/2014/main" id="{6F6587C2-DD84-7747-A6E7-70324B6A2CC0}"/>
              </a:ext>
            </a:extLst>
          </p:cNvPr>
          <p:cNvSpPr/>
          <p:nvPr/>
        </p:nvSpPr>
        <p:spPr>
          <a:xfrm>
            <a:off x="5094288" y="1685925"/>
            <a:ext cx="382587" cy="381000"/>
          </a:xfrm>
          <a:prstGeom prst="ellipse">
            <a:avLst/>
          </a:prstGeom>
          <a:noFill/>
          <a:ln w="19050">
            <a:solidFill>
              <a:srgbClr val="F27A3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15" name="Curtain2">
            <a:extLst>
              <a:ext uri="{FF2B5EF4-FFF2-40B4-BE49-F238E27FC236}">
                <a16:creationId xmlns:a16="http://schemas.microsoft.com/office/drawing/2014/main" id="{86A58BFE-C52F-794A-81FA-89D40C208B25}"/>
              </a:ext>
            </a:extLst>
          </p:cNvPr>
          <p:cNvSpPr/>
          <p:nvPr/>
        </p:nvSpPr>
        <p:spPr>
          <a:xfrm>
            <a:off x="4275138" y="1425575"/>
            <a:ext cx="3670300" cy="3497263"/>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148488" name="Title 1">
            <a:extLst>
              <a:ext uri="{FF2B5EF4-FFF2-40B4-BE49-F238E27FC236}">
                <a16:creationId xmlns:a16="http://schemas.microsoft.com/office/drawing/2014/main" id="{D0CE1088-02C4-4C3A-8D78-A0917A20CAC2}"/>
              </a:ext>
            </a:extLst>
          </p:cNvPr>
          <p:cNvSpPr>
            <a:spLocks noGrp="1" noChangeArrowheads="1"/>
          </p:cNvSpPr>
          <p:nvPr>
            <p:ph type="title"/>
          </p:nvPr>
        </p:nvSpPr>
        <p:spPr>
          <a:xfrm>
            <a:off x="228600" y="-14288"/>
            <a:ext cx="8610600" cy="1066801"/>
          </a:xfrm>
        </p:spPr>
        <p:txBody>
          <a:bodyPr/>
          <a:lstStyle/>
          <a:p>
            <a:r>
              <a:rPr lang="en-US" altLang="en-US" sz="4400">
                <a:solidFill>
                  <a:srgbClr val="1A5712"/>
                </a:solidFill>
                <a:ea typeface="ＭＳ Ｐゴシック" panose="020B0600070205080204" pitchFamily="34" charset="-128"/>
              </a:rPr>
              <a:t>Recent DRAM Is More Vulnerable</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xit" presetSubtype="8" fill="hold" grpId="0" nodeType="clickEffect">
                                  <p:stCondLst>
                                    <p:cond delay="0"/>
                                  </p:stCondLst>
                                  <p:childTnLst>
                                    <p:animEffect transition="out" filter="wipe(left)">
                                      <p:cBhvr>
                                        <p:cTn id="6" dur="1500"/>
                                        <p:tgtEl>
                                          <p:spTgt spid="14"/>
                                        </p:tgtEl>
                                      </p:cBhvr>
                                    </p:animEffect>
                                    <p:set>
                                      <p:cBhvr>
                                        <p:cTn id="7" dur="1" fill="hold">
                                          <p:stCondLst>
                                            <p:cond delay="1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29" name="PreErrors">
            <a:extLst>
              <a:ext uri="{FF2B5EF4-FFF2-40B4-BE49-F238E27FC236}">
                <a16:creationId xmlns:a16="http://schemas.microsoft.com/office/drawing/2014/main" id="{AADF48FC-BB7A-431B-94A3-1AC1FD7FAC4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214438" y="990600"/>
            <a:ext cx="6731000" cy="4651375"/>
          </a:xfrm>
        </p:spPr>
      </p:pic>
      <p:pic>
        <p:nvPicPr>
          <p:cNvPr id="150530" name="AllErrors">
            <a:extLst>
              <a:ext uri="{FF2B5EF4-FFF2-40B4-BE49-F238E27FC236}">
                <a16:creationId xmlns:a16="http://schemas.microsoft.com/office/drawing/2014/main" id="{BD752758-3061-44A2-8245-3DC4DFAD02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38" y="990600"/>
            <a:ext cx="6731000" cy="465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0531" name="Slide Number Placeholder 3">
            <a:extLst>
              <a:ext uri="{FF2B5EF4-FFF2-40B4-BE49-F238E27FC236}">
                <a16:creationId xmlns:a16="http://schemas.microsoft.com/office/drawing/2014/main" id="{E95344E4-C32D-44AC-B4AE-98FE8E18D5AD}"/>
              </a:ext>
            </a:extLst>
          </p:cNvPr>
          <p:cNvSpPr>
            <a:spLocks noGrp="1" noChangeArrowheads="1"/>
          </p:cNvSpPr>
          <p:nvPr>
            <p:ph type="sldNum" sz="quarter" idx="11"/>
          </p:nvPr>
        </p:nvSpPr>
        <p:spPr>
          <a:xfrm>
            <a:off x="3124200" y="6248400"/>
            <a:ext cx="2895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fld id="{76D54EB2-B504-4079-8BB5-BD5985CC56BA}" type="slidenum">
              <a:rPr lang="en-US" altLang="en-US" sz="1200" smtClean="0">
                <a:solidFill>
                  <a:srgbClr val="898989"/>
                </a:solidFill>
                <a:latin typeface="Cambria Math" panose="02040503050406030204" pitchFamily="18" charset="0"/>
              </a:rPr>
              <a:pPr algn="ctr"/>
              <a:t>29</a:t>
            </a:fld>
            <a:endParaRPr lang="en-US" altLang="en-US" sz="1200">
              <a:solidFill>
                <a:srgbClr val="898989"/>
              </a:solidFill>
              <a:latin typeface="Cambria Math" panose="02040503050406030204" pitchFamily="18" charset="0"/>
            </a:endParaRPr>
          </a:p>
        </p:txBody>
      </p:sp>
      <p:sp>
        <p:nvSpPr>
          <p:cNvPr id="12" name="Second">
            <a:extLst>
              <a:ext uri="{FF2B5EF4-FFF2-40B4-BE49-F238E27FC236}">
                <a16:creationId xmlns:a16="http://schemas.microsoft.com/office/drawing/2014/main" id="{B71CA63F-23BA-E340-B53C-B601AD0AE69D}"/>
              </a:ext>
            </a:extLst>
          </p:cNvPr>
          <p:cNvSpPr/>
          <p:nvPr/>
        </p:nvSpPr>
        <p:spPr>
          <a:xfrm>
            <a:off x="4832350" y="3679825"/>
            <a:ext cx="382588" cy="381000"/>
          </a:xfrm>
          <a:prstGeom prst="ellipse">
            <a:avLst/>
          </a:prstGeom>
          <a:noFill/>
          <a:ln w="19050">
            <a:solidFill>
              <a:srgbClr val="699FD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13" name="Third">
            <a:extLst>
              <a:ext uri="{FF2B5EF4-FFF2-40B4-BE49-F238E27FC236}">
                <a16:creationId xmlns:a16="http://schemas.microsoft.com/office/drawing/2014/main" id="{036E5BDD-3059-794D-8D1F-D368E565F50D}"/>
              </a:ext>
            </a:extLst>
          </p:cNvPr>
          <p:cNvSpPr/>
          <p:nvPr/>
        </p:nvSpPr>
        <p:spPr>
          <a:xfrm>
            <a:off x="5094288" y="1685925"/>
            <a:ext cx="382587" cy="381000"/>
          </a:xfrm>
          <a:prstGeom prst="ellipse">
            <a:avLst/>
          </a:prstGeom>
          <a:noFill/>
          <a:ln w="19050">
            <a:solidFill>
              <a:srgbClr val="F27A3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15" name="Curtain2">
            <a:extLst>
              <a:ext uri="{FF2B5EF4-FFF2-40B4-BE49-F238E27FC236}">
                <a16:creationId xmlns:a16="http://schemas.microsoft.com/office/drawing/2014/main" id="{015AE058-4FD2-184F-A052-18E51A4AE29F}"/>
              </a:ext>
            </a:extLst>
          </p:cNvPr>
          <p:cNvSpPr/>
          <p:nvPr/>
        </p:nvSpPr>
        <p:spPr>
          <a:xfrm>
            <a:off x="4275138" y="1425575"/>
            <a:ext cx="3670300" cy="3497263"/>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9" name="First Appearance">
            <a:extLst>
              <a:ext uri="{FF2B5EF4-FFF2-40B4-BE49-F238E27FC236}">
                <a16:creationId xmlns:a16="http://schemas.microsoft.com/office/drawing/2014/main" id="{282AB3F5-B23A-894E-9E91-1201E5D83E21}"/>
              </a:ext>
            </a:extLst>
          </p:cNvPr>
          <p:cNvSpPr/>
          <p:nvPr/>
        </p:nvSpPr>
        <p:spPr>
          <a:xfrm>
            <a:off x="3192463" y="2430463"/>
            <a:ext cx="2024062" cy="846137"/>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lnSpc>
                <a:spcPct val="80000"/>
              </a:lnSpc>
              <a:spcBef>
                <a:spcPts val="0"/>
              </a:spcBef>
              <a:spcAft>
                <a:spcPts val="0"/>
              </a:spcAft>
              <a:defRPr/>
            </a:pPr>
            <a:r>
              <a:rPr lang="en-US" sz="2800" i="1" dirty="0">
                <a:solidFill>
                  <a:srgbClr val="70AE46"/>
                </a:solidFill>
                <a:latin typeface="Calibri Light"/>
                <a:cs typeface="Courier New" panose="02070309020205020404" pitchFamily="49" charset="0"/>
              </a:rPr>
              <a:t>First</a:t>
            </a:r>
          </a:p>
          <a:p>
            <a:pPr algn="ctr" eaLnBrk="1" fontAlgn="auto" hangingPunct="1">
              <a:lnSpc>
                <a:spcPct val="80000"/>
              </a:lnSpc>
              <a:spcBef>
                <a:spcPts val="0"/>
              </a:spcBef>
              <a:spcAft>
                <a:spcPts val="0"/>
              </a:spcAft>
              <a:defRPr/>
            </a:pPr>
            <a:r>
              <a:rPr lang="en-US" sz="2800" i="1" dirty="0">
                <a:solidFill>
                  <a:srgbClr val="70AE46"/>
                </a:solidFill>
                <a:latin typeface="Calibri Light"/>
                <a:cs typeface="Courier New" panose="02070309020205020404" pitchFamily="49" charset="0"/>
              </a:rPr>
              <a:t>Appearance</a:t>
            </a:r>
          </a:p>
        </p:txBody>
      </p:sp>
      <p:sp>
        <p:nvSpPr>
          <p:cNvPr id="3" name="First">
            <a:extLst>
              <a:ext uri="{FF2B5EF4-FFF2-40B4-BE49-F238E27FC236}">
                <a16:creationId xmlns:a16="http://schemas.microsoft.com/office/drawing/2014/main" id="{D2AD6C5C-04AC-314E-8043-9B320209782A}"/>
              </a:ext>
            </a:extLst>
          </p:cNvPr>
          <p:cNvSpPr/>
          <p:nvPr/>
        </p:nvSpPr>
        <p:spPr>
          <a:xfrm>
            <a:off x="4016375" y="3305175"/>
            <a:ext cx="382588" cy="381000"/>
          </a:xfrm>
          <a:prstGeom prst="ellipse">
            <a:avLst/>
          </a:prstGeom>
          <a:noFill/>
          <a:ln w="19050">
            <a:solidFill>
              <a:srgbClr val="6EAE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150537" name="Title 1">
            <a:extLst>
              <a:ext uri="{FF2B5EF4-FFF2-40B4-BE49-F238E27FC236}">
                <a16:creationId xmlns:a16="http://schemas.microsoft.com/office/drawing/2014/main" id="{C7CC4637-24FB-476B-A6E2-A635F914CA74}"/>
              </a:ext>
            </a:extLst>
          </p:cNvPr>
          <p:cNvSpPr>
            <a:spLocks noGrp="1" noChangeArrowheads="1"/>
          </p:cNvSpPr>
          <p:nvPr>
            <p:ph type="title"/>
          </p:nvPr>
        </p:nvSpPr>
        <p:spPr>
          <a:xfrm>
            <a:off x="228600" y="-14288"/>
            <a:ext cx="8610600" cy="1066801"/>
          </a:xfrm>
        </p:spPr>
        <p:txBody>
          <a:bodyPr/>
          <a:lstStyle/>
          <a:p>
            <a:r>
              <a:rPr lang="en-US" altLang="en-US" sz="4400">
                <a:solidFill>
                  <a:srgbClr val="1A5712"/>
                </a:solidFill>
                <a:ea typeface="ＭＳ Ｐゴシック" panose="020B0600070205080204" pitchFamily="34" charset="-128"/>
              </a:rPr>
              <a:t>Recent DRAM Is More Vulnerable</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xit" presetSubtype="8" fill="hold" grpId="0" nodeType="clickEffect">
                                  <p:stCondLst>
                                    <p:cond delay="0"/>
                                  </p:stCondLst>
                                  <p:childTnLst>
                                    <p:animEffect transition="out" filter="wipe(left)">
                                      <p:cBhvr>
                                        <p:cTn id="12" dur="1500"/>
                                        <p:tgtEl>
                                          <p:spTgt spid="15"/>
                                        </p:tgtEl>
                                      </p:cBhvr>
                                    </p:animEffect>
                                    <p:set>
                                      <p:cBhvr>
                                        <p:cTn id="13" dur="1" fill="hold">
                                          <p:stCondLst>
                                            <p:cond delay="1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9" grpId="0"/>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1">
            <a:extLst>
              <a:ext uri="{FF2B5EF4-FFF2-40B4-BE49-F238E27FC236}">
                <a16:creationId xmlns:a16="http://schemas.microsoft.com/office/drawing/2014/main" id="{E40821FF-6A56-48BF-80C8-31A7BDC1F23E}"/>
              </a:ext>
            </a:extLst>
          </p:cNvPr>
          <p:cNvSpPr>
            <a:spLocks noGrp="1" noChangeArrowheads="1"/>
          </p:cNvSpPr>
          <p:nvPr>
            <p:ph type="title"/>
          </p:nvPr>
        </p:nvSpPr>
        <p:spPr/>
        <p:txBody>
          <a:bodyPr/>
          <a:lstStyle/>
          <a:p>
            <a:r>
              <a:rPr lang="en-US" altLang="en-US">
                <a:ea typeface="ＭＳ Ｐゴシック" panose="020B0600070205080204" pitchFamily="34" charset="-128"/>
              </a:rPr>
              <a:t>Recall: The Transformation Hierarchy</a:t>
            </a:r>
          </a:p>
        </p:txBody>
      </p:sp>
      <p:sp>
        <p:nvSpPr>
          <p:cNvPr id="120834" name="Content Placeholder 2">
            <a:extLst>
              <a:ext uri="{FF2B5EF4-FFF2-40B4-BE49-F238E27FC236}">
                <a16:creationId xmlns:a16="http://schemas.microsoft.com/office/drawing/2014/main" id="{5465CB7D-5B17-4D08-9852-10BF446D555E}"/>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4" name="Slide Number Placeholder 3">
            <a:extLst>
              <a:ext uri="{FF2B5EF4-FFF2-40B4-BE49-F238E27FC236}">
                <a16:creationId xmlns:a16="http://schemas.microsoft.com/office/drawing/2014/main" id="{37DF43CB-0D2A-D345-8021-E410A25BC7C9}"/>
              </a:ext>
            </a:extLst>
          </p:cNvPr>
          <p:cNvSpPr>
            <a:spLocks noGrp="1"/>
          </p:cNvSpPr>
          <p:nvPr>
            <p:ph type="sldNum" sz="quarter" idx="11"/>
          </p:nvPr>
        </p:nvSpPr>
        <p:spPr/>
        <p:txBody>
          <a:bodyPr/>
          <a:lstStyle/>
          <a:p>
            <a:pPr fontAlgn="auto">
              <a:spcBef>
                <a:spcPts val="0"/>
              </a:spcBef>
              <a:spcAft>
                <a:spcPts val="0"/>
              </a:spcAft>
              <a:defRPr/>
            </a:pPr>
            <a:fld id="{2E4A4C1F-B25D-41C5-A438-9A7A12AA8430}" type="slidenum">
              <a:rPr lang="en-US" altLang="en-US" smtClean="0">
                <a:ea typeface="+mn-ea"/>
              </a:rPr>
              <a:pPr fontAlgn="auto">
                <a:spcBef>
                  <a:spcPts val="0"/>
                </a:spcBef>
                <a:spcAft>
                  <a:spcPts val="0"/>
                </a:spcAft>
                <a:defRPr/>
              </a:pPr>
              <a:t>3</a:t>
            </a:fld>
            <a:endParaRPr lang="en-US" altLang="en-US">
              <a:ea typeface="+mn-ea"/>
            </a:endParaRPr>
          </a:p>
        </p:txBody>
      </p:sp>
      <p:sp>
        <p:nvSpPr>
          <p:cNvPr id="5" name="Text Box 17">
            <a:extLst>
              <a:ext uri="{FF2B5EF4-FFF2-40B4-BE49-F238E27FC236}">
                <a16:creationId xmlns:a16="http://schemas.microsoft.com/office/drawing/2014/main" id="{5E1BC1A0-0CF8-4A0F-BD88-5A4F25EE216C}"/>
              </a:ext>
            </a:extLst>
          </p:cNvPr>
          <p:cNvSpPr txBox="1">
            <a:spLocks noChangeArrowheads="1"/>
          </p:cNvSpPr>
          <p:nvPr/>
        </p:nvSpPr>
        <p:spPr bwMode="auto">
          <a:xfrm>
            <a:off x="3248025" y="36909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Micro-architecture</a:t>
            </a:r>
          </a:p>
        </p:txBody>
      </p:sp>
      <p:sp>
        <p:nvSpPr>
          <p:cNvPr id="6" name="Text Box 18">
            <a:extLst>
              <a:ext uri="{FF2B5EF4-FFF2-40B4-BE49-F238E27FC236}">
                <a16:creationId xmlns:a16="http://schemas.microsoft.com/office/drawing/2014/main" id="{3D51E57B-A7C5-458A-A661-9957325DA417}"/>
              </a:ext>
            </a:extLst>
          </p:cNvPr>
          <p:cNvSpPr txBox="1">
            <a:spLocks noChangeAspect="1" noChangeArrowheads="1"/>
          </p:cNvSpPr>
          <p:nvPr/>
        </p:nvSpPr>
        <p:spPr bwMode="auto">
          <a:xfrm>
            <a:off x="3248025" y="33194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SW/HW Interface</a:t>
            </a:r>
          </a:p>
        </p:txBody>
      </p:sp>
      <p:sp>
        <p:nvSpPr>
          <p:cNvPr id="7" name="Text Box 19">
            <a:extLst>
              <a:ext uri="{FF2B5EF4-FFF2-40B4-BE49-F238E27FC236}">
                <a16:creationId xmlns:a16="http://schemas.microsoft.com/office/drawing/2014/main" id="{EE901CC4-5501-4A71-8A86-8C167F564959}"/>
              </a:ext>
            </a:extLst>
          </p:cNvPr>
          <p:cNvSpPr txBox="1">
            <a:spLocks noChangeAspect="1" noChangeArrowheads="1"/>
          </p:cNvSpPr>
          <p:nvPr/>
        </p:nvSpPr>
        <p:spPr bwMode="auto">
          <a:xfrm>
            <a:off x="3244850" y="2654300"/>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Program/Language</a:t>
            </a:r>
          </a:p>
        </p:txBody>
      </p:sp>
      <p:sp>
        <p:nvSpPr>
          <p:cNvPr id="8" name="Text Box 20">
            <a:extLst>
              <a:ext uri="{FF2B5EF4-FFF2-40B4-BE49-F238E27FC236}">
                <a16:creationId xmlns:a16="http://schemas.microsoft.com/office/drawing/2014/main" id="{AA40E1F8-583A-4711-9271-B26682625D11}"/>
              </a:ext>
            </a:extLst>
          </p:cNvPr>
          <p:cNvSpPr txBox="1">
            <a:spLocks noChangeAspect="1" noChangeArrowheads="1"/>
          </p:cNvSpPr>
          <p:nvPr/>
        </p:nvSpPr>
        <p:spPr bwMode="auto">
          <a:xfrm>
            <a:off x="3244850" y="2282825"/>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Algorithm</a:t>
            </a:r>
          </a:p>
        </p:txBody>
      </p:sp>
      <p:sp>
        <p:nvSpPr>
          <p:cNvPr id="9" name="Text Box 21">
            <a:extLst>
              <a:ext uri="{FF2B5EF4-FFF2-40B4-BE49-F238E27FC236}">
                <a16:creationId xmlns:a16="http://schemas.microsoft.com/office/drawing/2014/main" id="{62433BF8-E8F2-4820-8823-069D342635F4}"/>
              </a:ext>
            </a:extLst>
          </p:cNvPr>
          <p:cNvSpPr txBox="1">
            <a:spLocks noChangeAspect="1" noChangeArrowheads="1"/>
          </p:cNvSpPr>
          <p:nvPr/>
        </p:nvSpPr>
        <p:spPr bwMode="auto">
          <a:xfrm>
            <a:off x="3244850" y="1916113"/>
            <a:ext cx="2043113" cy="366712"/>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Problem</a:t>
            </a:r>
          </a:p>
        </p:txBody>
      </p:sp>
      <p:sp>
        <p:nvSpPr>
          <p:cNvPr id="10" name="Text Box 22">
            <a:extLst>
              <a:ext uri="{FF2B5EF4-FFF2-40B4-BE49-F238E27FC236}">
                <a16:creationId xmlns:a16="http://schemas.microsoft.com/office/drawing/2014/main" id="{BE29C6F6-DF5E-284F-8668-3F7EFDF030F9}"/>
              </a:ext>
            </a:extLst>
          </p:cNvPr>
          <p:cNvSpPr txBox="1">
            <a:spLocks noChangeAspect="1" noChangeArrowheads="1"/>
          </p:cNvSpPr>
          <p:nvPr/>
        </p:nvSpPr>
        <p:spPr bwMode="auto">
          <a:xfrm>
            <a:off x="3248025" y="4064000"/>
            <a:ext cx="2039938" cy="373063"/>
          </a:xfrm>
          <a:prstGeom prst="rect">
            <a:avLst/>
          </a:prstGeom>
          <a:solidFill>
            <a:srgbClr val="00FF00"/>
          </a:solidFill>
          <a:ln w="9525">
            <a:solidFill>
              <a:schemeClr val="tx1"/>
            </a:solidFill>
            <a:miter lim="800000"/>
            <a:headEnd/>
            <a:tailEnd/>
          </a:ln>
        </p:spPr>
        <p:txBody>
          <a:bodyPr wrap="none"/>
          <a:lstStyle/>
          <a:p>
            <a:pPr eaLnBrk="1" fontAlgn="auto" hangingPunct="1">
              <a:spcBef>
                <a:spcPts val="0"/>
              </a:spcBef>
              <a:spcAft>
                <a:spcPts val="0"/>
              </a:spcAft>
              <a:defRPr/>
            </a:pPr>
            <a:r>
              <a:rPr lang="en-US" sz="1750" dirty="0">
                <a:solidFill>
                  <a:srgbClr val="000000"/>
                </a:solidFill>
                <a:latin typeface="Tahoma" pitchFamily="34" charset="0"/>
                <a:ea typeface="+mn-ea"/>
                <a:cs typeface="Arial" charset="0"/>
              </a:rPr>
              <a:t>Logic</a:t>
            </a:r>
          </a:p>
          <a:p>
            <a:pPr eaLnBrk="1" fontAlgn="auto" hangingPunct="1">
              <a:spcBef>
                <a:spcPts val="0"/>
              </a:spcBef>
              <a:spcAft>
                <a:spcPts val="0"/>
              </a:spcAft>
              <a:defRPr/>
            </a:pPr>
            <a:endParaRPr lang="en-US" sz="1750" dirty="0">
              <a:solidFill>
                <a:srgbClr val="000000"/>
              </a:solidFill>
              <a:latin typeface="Tahoma" pitchFamily="34" charset="0"/>
              <a:ea typeface="+mn-ea"/>
              <a:cs typeface="Arial" charset="0"/>
            </a:endParaRPr>
          </a:p>
        </p:txBody>
      </p:sp>
      <p:sp>
        <p:nvSpPr>
          <p:cNvPr id="11" name="Text Box 23">
            <a:extLst>
              <a:ext uri="{FF2B5EF4-FFF2-40B4-BE49-F238E27FC236}">
                <a16:creationId xmlns:a16="http://schemas.microsoft.com/office/drawing/2014/main" id="{A85848F9-B040-4D2B-AEAC-2CBA28695E32}"/>
              </a:ext>
            </a:extLst>
          </p:cNvPr>
          <p:cNvSpPr txBox="1">
            <a:spLocks noChangeAspect="1" noChangeArrowheads="1"/>
          </p:cNvSpPr>
          <p:nvPr/>
        </p:nvSpPr>
        <p:spPr bwMode="auto">
          <a:xfrm>
            <a:off x="3248025" y="44354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Devices</a:t>
            </a:r>
          </a:p>
        </p:txBody>
      </p:sp>
      <p:sp>
        <p:nvSpPr>
          <p:cNvPr id="12" name="Text Box 24">
            <a:extLst>
              <a:ext uri="{FF2B5EF4-FFF2-40B4-BE49-F238E27FC236}">
                <a16:creationId xmlns:a16="http://schemas.microsoft.com/office/drawing/2014/main" id="{6FD30E34-4A92-441E-BAFF-4EDE691D4785}"/>
              </a:ext>
            </a:extLst>
          </p:cNvPr>
          <p:cNvSpPr txBox="1">
            <a:spLocks noChangeAspect="1" noChangeArrowheads="1"/>
          </p:cNvSpPr>
          <p:nvPr/>
        </p:nvSpPr>
        <p:spPr bwMode="auto">
          <a:xfrm>
            <a:off x="3248025" y="2997200"/>
            <a:ext cx="2041525" cy="3270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System Software</a:t>
            </a:r>
          </a:p>
        </p:txBody>
      </p:sp>
      <p:sp>
        <p:nvSpPr>
          <p:cNvPr id="13" name="Rounded Rectangle 12">
            <a:extLst>
              <a:ext uri="{FF2B5EF4-FFF2-40B4-BE49-F238E27FC236}">
                <a16:creationId xmlns:a16="http://schemas.microsoft.com/office/drawing/2014/main" id="{54C9A9D5-F382-DB4E-B0C9-C0F23B5268DD}"/>
              </a:ext>
            </a:extLst>
          </p:cNvPr>
          <p:cNvSpPr>
            <a:spLocks noChangeArrowheads="1"/>
          </p:cNvSpPr>
          <p:nvPr/>
        </p:nvSpPr>
        <p:spPr bwMode="auto">
          <a:xfrm rot="5400000">
            <a:off x="3864769" y="2537619"/>
            <a:ext cx="792162" cy="2286000"/>
          </a:xfrm>
          <a:prstGeom prst="roundRect">
            <a:avLst>
              <a:gd name="adj" fmla="val 16667"/>
            </a:avLst>
          </a:prstGeom>
          <a:noFill/>
          <a:ln w="44450">
            <a:solidFill>
              <a:srgbClr val="FF6600"/>
            </a:solidFill>
            <a:round/>
            <a:headEnd/>
            <a:tailEnd/>
          </a:ln>
        </p:spPr>
        <p:txBody>
          <a:bodyPr/>
          <a:lstStyle/>
          <a:p>
            <a:pPr eaLnBrk="1" fontAlgn="auto" hangingPunct="1">
              <a:spcBef>
                <a:spcPts val="0"/>
              </a:spcBef>
              <a:spcAft>
                <a:spcPts val="0"/>
              </a:spcAft>
              <a:defRPr/>
            </a:pPr>
            <a:endParaRPr lang="en-US">
              <a:solidFill>
                <a:srgbClr val="FF6600"/>
              </a:solidFill>
              <a:latin typeface="Tahoma"/>
              <a:ea typeface="+mn-ea"/>
            </a:endParaRPr>
          </a:p>
        </p:txBody>
      </p:sp>
      <p:sp>
        <p:nvSpPr>
          <p:cNvPr id="14" name="Text Box 23">
            <a:extLst>
              <a:ext uri="{FF2B5EF4-FFF2-40B4-BE49-F238E27FC236}">
                <a16:creationId xmlns:a16="http://schemas.microsoft.com/office/drawing/2014/main" id="{E3A39BF0-B239-4AF8-B416-20F4E5FE0925}"/>
              </a:ext>
            </a:extLst>
          </p:cNvPr>
          <p:cNvSpPr txBox="1">
            <a:spLocks noChangeAspect="1" noChangeArrowheads="1"/>
          </p:cNvSpPr>
          <p:nvPr/>
        </p:nvSpPr>
        <p:spPr bwMode="auto">
          <a:xfrm>
            <a:off x="3249613" y="47910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Electrons</a:t>
            </a:r>
          </a:p>
        </p:txBody>
      </p:sp>
      <p:sp>
        <p:nvSpPr>
          <p:cNvPr id="15" name="TextBox 14">
            <a:extLst>
              <a:ext uri="{FF2B5EF4-FFF2-40B4-BE49-F238E27FC236}">
                <a16:creationId xmlns:a16="http://schemas.microsoft.com/office/drawing/2014/main" id="{5DAC22BA-501C-48A6-8756-C295AAA7D4A9}"/>
              </a:ext>
            </a:extLst>
          </p:cNvPr>
          <p:cNvSpPr txBox="1">
            <a:spLocks noChangeArrowheads="1"/>
          </p:cNvSpPr>
          <p:nvPr/>
        </p:nvSpPr>
        <p:spPr bwMode="auto">
          <a:xfrm>
            <a:off x="5508625" y="3357563"/>
            <a:ext cx="3124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1800" b="1">
                <a:solidFill>
                  <a:srgbClr val="FF6600"/>
                </a:solidFill>
                <a:latin typeface="Arial" panose="020B0604020202020204" pitchFamily="34" charset="0"/>
              </a:rPr>
              <a:t>Computer Architecture (narrow view)</a:t>
            </a:r>
          </a:p>
        </p:txBody>
      </p:sp>
      <p:sp>
        <p:nvSpPr>
          <p:cNvPr id="16" name="Rounded Rectangle 15">
            <a:extLst>
              <a:ext uri="{FF2B5EF4-FFF2-40B4-BE49-F238E27FC236}">
                <a16:creationId xmlns:a16="http://schemas.microsoft.com/office/drawing/2014/main" id="{D2F413FA-57A9-C741-93CC-9506BEEF9FA3}"/>
              </a:ext>
            </a:extLst>
          </p:cNvPr>
          <p:cNvSpPr>
            <a:spLocks noChangeArrowheads="1"/>
          </p:cNvSpPr>
          <p:nvPr/>
        </p:nvSpPr>
        <p:spPr bwMode="auto">
          <a:xfrm rot="5400000">
            <a:off x="3140075" y="2393951"/>
            <a:ext cx="2232025" cy="2286000"/>
          </a:xfrm>
          <a:prstGeom prst="roundRect">
            <a:avLst>
              <a:gd name="adj" fmla="val 16667"/>
            </a:avLst>
          </a:prstGeom>
          <a:noFill/>
          <a:ln w="44450">
            <a:solidFill>
              <a:srgbClr val="0000FF"/>
            </a:solidFill>
            <a:round/>
            <a:headEnd/>
            <a:tailEnd/>
          </a:ln>
          <a:extLst>
            <a:ext uri="{909E8E84-426E-40dd-AFC4-6F175D3DCCD1}"/>
          </a:extLst>
        </p:spPr>
        <p:txBody>
          <a:bodyPr/>
          <a:lstStyle/>
          <a:p>
            <a:pPr eaLnBrk="1" fontAlgn="auto" hangingPunct="1">
              <a:spcBef>
                <a:spcPts val="0"/>
              </a:spcBef>
              <a:spcAft>
                <a:spcPts val="0"/>
              </a:spcAft>
              <a:defRPr/>
            </a:pPr>
            <a:endParaRPr lang="en-US">
              <a:solidFill>
                <a:srgbClr val="0000FF"/>
              </a:solidFill>
              <a:latin typeface="Tahoma"/>
              <a:ea typeface="+mn-ea"/>
            </a:endParaRPr>
          </a:p>
        </p:txBody>
      </p:sp>
      <p:sp>
        <p:nvSpPr>
          <p:cNvPr id="17" name="TextBox 16">
            <a:extLst>
              <a:ext uri="{FF2B5EF4-FFF2-40B4-BE49-F238E27FC236}">
                <a16:creationId xmlns:a16="http://schemas.microsoft.com/office/drawing/2014/main" id="{B5CEFAC1-EF73-4A47-A802-F6625B74CFF0}"/>
              </a:ext>
            </a:extLst>
          </p:cNvPr>
          <p:cNvSpPr txBox="1">
            <a:spLocks noChangeArrowheads="1"/>
          </p:cNvSpPr>
          <p:nvPr/>
        </p:nvSpPr>
        <p:spPr bwMode="auto">
          <a:xfrm>
            <a:off x="-31750" y="3284538"/>
            <a:ext cx="3124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1800" b="1">
                <a:solidFill>
                  <a:srgbClr val="0000FF"/>
                </a:solidFill>
                <a:latin typeface="Arial" panose="020B0604020202020204" pitchFamily="34" charset="0"/>
              </a:rPr>
              <a:t>Computer Architecture (expanded view)</a:t>
            </a:r>
            <a:endParaRPr lang="en-US" altLang="en-US" sz="1800" b="1">
              <a:solidFill>
                <a:srgbClr val="00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xit" presetSubtype="0" fill="hold" grpId="1" nodeType="clickEffect">
                                  <p:stCondLst>
                                    <p:cond delay="0"/>
                                  </p:stCondLst>
                                  <p:childTnLst>
                                    <p:set>
                                      <p:cBhvr>
                                        <p:cTn id="48" dur="1" fill="hold">
                                          <p:stCondLst>
                                            <p:cond delay="0"/>
                                          </p:stCondLst>
                                        </p:cTn>
                                        <p:tgtEl>
                                          <p:spTgt spid="15"/>
                                        </p:tgtEl>
                                        <p:attrNameLst>
                                          <p:attrName>style.visibility</p:attrName>
                                        </p:attrNameLst>
                                      </p:cBhvr>
                                      <p:to>
                                        <p:strVal val="hidden"/>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7" name="PreErrors">
            <a:extLst>
              <a:ext uri="{FF2B5EF4-FFF2-40B4-BE49-F238E27FC236}">
                <a16:creationId xmlns:a16="http://schemas.microsoft.com/office/drawing/2014/main" id="{DC275844-EA8A-478B-BC73-430AEFEC908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214438" y="990600"/>
            <a:ext cx="6731000" cy="4651375"/>
          </a:xfrm>
        </p:spPr>
      </p:pic>
      <p:pic>
        <p:nvPicPr>
          <p:cNvPr id="152578" name="AllErrors">
            <a:extLst>
              <a:ext uri="{FF2B5EF4-FFF2-40B4-BE49-F238E27FC236}">
                <a16:creationId xmlns:a16="http://schemas.microsoft.com/office/drawing/2014/main" id="{E0D57073-1413-41FD-81A0-89F2395F78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38" y="990600"/>
            <a:ext cx="6731000" cy="465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79" name="Slide Number Placeholder 3">
            <a:extLst>
              <a:ext uri="{FF2B5EF4-FFF2-40B4-BE49-F238E27FC236}">
                <a16:creationId xmlns:a16="http://schemas.microsoft.com/office/drawing/2014/main" id="{9F61D20A-5CE3-4064-93C3-B215CE2D5F7F}"/>
              </a:ext>
            </a:extLst>
          </p:cNvPr>
          <p:cNvSpPr>
            <a:spLocks noGrp="1" noChangeArrowheads="1"/>
          </p:cNvSpPr>
          <p:nvPr>
            <p:ph type="sldNum" sz="quarter" idx="11"/>
          </p:nvPr>
        </p:nvSpPr>
        <p:spPr>
          <a:xfrm>
            <a:off x="3124200" y="6248400"/>
            <a:ext cx="2895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fld id="{EE9DAA12-DF69-4E28-913F-90C620AA20B3}" type="slidenum">
              <a:rPr lang="en-US" altLang="en-US" sz="1200" smtClean="0">
                <a:solidFill>
                  <a:srgbClr val="898989"/>
                </a:solidFill>
                <a:latin typeface="Cambria Math" panose="02040503050406030204" pitchFamily="18" charset="0"/>
              </a:rPr>
              <a:pPr algn="ctr"/>
              <a:t>30</a:t>
            </a:fld>
            <a:endParaRPr lang="en-US" altLang="en-US" sz="1200">
              <a:solidFill>
                <a:srgbClr val="898989"/>
              </a:solidFill>
              <a:latin typeface="Cambria Math" panose="02040503050406030204" pitchFamily="18" charset="0"/>
            </a:endParaRPr>
          </a:p>
        </p:txBody>
      </p:sp>
      <p:sp>
        <p:nvSpPr>
          <p:cNvPr id="12" name="Second">
            <a:extLst>
              <a:ext uri="{FF2B5EF4-FFF2-40B4-BE49-F238E27FC236}">
                <a16:creationId xmlns:a16="http://schemas.microsoft.com/office/drawing/2014/main" id="{5452FB64-A327-E44C-B2D0-E58A118CE861}"/>
              </a:ext>
            </a:extLst>
          </p:cNvPr>
          <p:cNvSpPr/>
          <p:nvPr/>
        </p:nvSpPr>
        <p:spPr>
          <a:xfrm>
            <a:off x="4832350" y="3679825"/>
            <a:ext cx="382588" cy="381000"/>
          </a:xfrm>
          <a:prstGeom prst="ellipse">
            <a:avLst/>
          </a:prstGeom>
          <a:noFill/>
          <a:ln w="19050">
            <a:solidFill>
              <a:srgbClr val="699FD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13" name="Third">
            <a:extLst>
              <a:ext uri="{FF2B5EF4-FFF2-40B4-BE49-F238E27FC236}">
                <a16:creationId xmlns:a16="http://schemas.microsoft.com/office/drawing/2014/main" id="{A57D6930-7533-C94F-B216-21E33F00014D}"/>
              </a:ext>
            </a:extLst>
          </p:cNvPr>
          <p:cNvSpPr/>
          <p:nvPr/>
        </p:nvSpPr>
        <p:spPr>
          <a:xfrm>
            <a:off x="5094288" y="1685925"/>
            <a:ext cx="382587" cy="381000"/>
          </a:xfrm>
          <a:prstGeom prst="ellipse">
            <a:avLst/>
          </a:prstGeom>
          <a:noFill/>
          <a:ln w="19050">
            <a:solidFill>
              <a:srgbClr val="F27A3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16" name="Punchline">
            <a:extLst>
              <a:ext uri="{FF2B5EF4-FFF2-40B4-BE49-F238E27FC236}">
                <a16:creationId xmlns:a16="http://schemas.microsoft.com/office/drawing/2014/main" id="{A229EDFF-A5ED-B343-9DF1-EF689B6702DE}"/>
              </a:ext>
            </a:extLst>
          </p:cNvPr>
          <p:cNvSpPr txBox="1"/>
          <p:nvPr/>
        </p:nvSpPr>
        <p:spPr>
          <a:xfrm>
            <a:off x="228600" y="5718175"/>
            <a:ext cx="8686800" cy="758825"/>
          </a:xfrm>
          <a:prstGeom prst="rect">
            <a:avLst/>
          </a:prstGeom>
          <a:noFill/>
        </p:spPr>
        <p:txBody>
          <a:bodyPr anchor="ctr"/>
          <a:lstStyle/>
          <a:p>
            <a:pPr algn="ctr" eaLnBrk="1" fontAlgn="auto" hangingPunct="1">
              <a:spcBef>
                <a:spcPts val="0"/>
              </a:spcBef>
              <a:spcAft>
                <a:spcPts val="0"/>
              </a:spcAft>
              <a:defRPr/>
            </a:pPr>
            <a:r>
              <a:rPr lang="en-US" sz="3600" i="1" dirty="0">
                <a:solidFill>
                  <a:srgbClr val="FF0000"/>
                </a:solidFill>
                <a:latin typeface="Calibri Light"/>
                <a:ea typeface="+mn-ea"/>
              </a:rPr>
              <a:t>All modules from </a:t>
            </a:r>
            <a:r>
              <a:rPr lang="en-US" sz="3200" i="1" dirty="0">
                <a:solidFill>
                  <a:srgbClr val="FF0000"/>
                </a:solidFill>
                <a:latin typeface="Cambria Math" panose="02040503050406030204" pitchFamily="18" charset="0"/>
                <a:ea typeface="Cambria Math" panose="02040503050406030204" pitchFamily="18" charset="0"/>
              </a:rPr>
              <a:t>2012–2013 </a:t>
            </a:r>
            <a:r>
              <a:rPr lang="en-US" sz="3600" i="1" dirty="0">
                <a:solidFill>
                  <a:srgbClr val="FF0000"/>
                </a:solidFill>
                <a:latin typeface="Calibri Light"/>
                <a:ea typeface="+mn-ea"/>
              </a:rPr>
              <a:t>are vulnerable</a:t>
            </a:r>
          </a:p>
        </p:txBody>
      </p:sp>
      <p:sp>
        <p:nvSpPr>
          <p:cNvPr id="19" name="RedBox">
            <a:extLst>
              <a:ext uri="{FF2B5EF4-FFF2-40B4-BE49-F238E27FC236}">
                <a16:creationId xmlns:a16="http://schemas.microsoft.com/office/drawing/2014/main" id="{AF23367D-DFC6-5C4D-9CEB-90A7F6F990E6}"/>
              </a:ext>
            </a:extLst>
          </p:cNvPr>
          <p:cNvSpPr/>
          <p:nvPr/>
        </p:nvSpPr>
        <p:spPr>
          <a:xfrm>
            <a:off x="5454650" y="1443038"/>
            <a:ext cx="1660525" cy="3405187"/>
          </a:xfrm>
          <a:prstGeom prst="rect">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9" name="First Appearance">
            <a:extLst>
              <a:ext uri="{FF2B5EF4-FFF2-40B4-BE49-F238E27FC236}">
                <a16:creationId xmlns:a16="http://schemas.microsoft.com/office/drawing/2014/main" id="{C692BB9C-8D4C-9C42-B800-F93112CB4726}"/>
              </a:ext>
            </a:extLst>
          </p:cNvPr>
          <p:cNvSpPr/>
          <p:nvPr/>
        </p:nvSpPr>
        <p:spPr>
          <a:xfrm>
            <a:off x="3192463" y="2430463"/>
            <a:ext cx="2024062" cy="846137"/>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lnSpc>
                <a:spcPct val="80000"/>
              </a:lnSpc>
              <a:spcBef>
                <a:spcPts val="0"/>
              </a:spcBef>
              <a:spcAft>
                <a:spcPts val="0"/>
              </a:spcAft>
              <a:defRPr/>
            </a:pPr>
            <a:r>
              <a:rPr lang="en-US" sz="2800" i="1" dirty="0">
                <a:solidFill>
                  <a:srgbClr val="70AE46"/>
                </a:solidFill>
                <a:latin typeface="Calibri Light"/>
                <a:cs typeface="Courier New" panose="02070309020205020404" pitchFamily="49" charset="0"/>
              </a:rPr>
              <a:t>First</a:t>
            </a:r>
          </a:p>
          <a:p>
            <a:pPr algn="ctr" eaLnBrk="1" fontAlgn="auto" hangingPunct="1">
              <a:lnSpc>
                <a:spcPct val="80000"/>
              </a:lnSpc>
              <a:spcBef>
                <a:spcPts val="0"/>
              </a:spcBef>
              <a:spcAft>
                <a:spcPts val="0"/>
              </a:spcAft>
              <a:defRPr/>
            </a:pPr>
            <a:r>
              <a:rPr lang="en-US" sz="2800" i="1" dirty="0">
                <a:solidFill>
                  <a:srgbClr val="70AE46"/>
                </a:solidFill>
                <a:latin typeface="Calibri Light"/>
                <a:cs typeface="Courier New" panose="02070309020205020404" pitchFamily="49" charset="0"/>
              </a:rPr>
              <a:t>Appearance</a:t>
            </a:r>
          </a:p>
        </p:txBody>
      </p:sp>
      <p:sp>
        <p:nvSpPr>
          <p:cNvPr id="3" name="First">
            <a:extLst>
              <a:ext uri="{FF2B5EF4-FFF2-40B4-BE49-F238E27FC236}">
                <a16:creationId xmlns:a16="http://schemas.microsoft.com/office/drawing/2014/main" id="{3CD9D9FA-5701-304A-9BE2-53E4F10F2667}"/>
              </a:ext>
            </a:extLst>
          </p:cNvPr>
          <p:cNvSpPr/>
          <p:nvPr/>
        </p:nvSpPr>
        <p:spPr>
          <a:xfrm>
            <a:off x="4016375" y="3305175"/>
            <a:ext cx="382588" cy="381000"/>
          </a:xfrm>
          <a:prstGeom prst="ellipse">
            <a:avLst/>
          </a:prstGeom>
          <a:noFill/>
          <a:ln w="19050">
            <a:solidFill>
              <a:srgbClr val="6EAE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152586" name="Title 1">
            <a:extLst>
              <a:ext uri="{FF2B5EF4-FFF2-40B4-BE49-F238E27FC236}">
                <a16:creationId xmlns:a16="http://schemas.microsoft.com/office/drawing/2014/main" id="{618C2C53-2B9D-4E36-BE36-CB7FAEE7EA42}"/>
              </a:ext>
            </a:extLst>
          </p:cNvPr>
          <p:cNvSpPr>
            <a:spLocks noGrp="1" noChangeArrowheads="1"/>
          </p:cNvSpPr>
          <p:nvPr>
            <p:ph type="title"/>
          </p:nvPr>
        </p:nvSpPr>
        <p:spPr>
          <a:xfrm>
            <a:off x="228600" y="-14288"/>
            <a:ext cx="8610600" cy="1066801"/>
          </a:xfrm>
        </p:spPr>
        <p:txBody>
          <a:bodyPr/>
          <a:lstStyle/>
          <a:p>
            <a:r>
              <a:rPr lang="en-US" altLang="en-US" sz="4400">
                <a:solidFill>
                  <a:srgbClr val="1A5712"/>
                </a:solidFill>
                <a:ea typeface="ＭＳ Ｐゴシック" panose="020B0600070205080204" pitchFamily="34" charset="-128"/>
              </a:rPr>
              <a:t>Recent DRAM Is More Vulnerable</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Title 1">
            <a:extLst>
              <a:ext uri="{FF2B5EF4-FFF2-40B4-BE49-F238E27FC236}">
                <a16:creationId xmlns:a16="http://schemas.microsoft.com/office/drawing/2014/main" id="{36CA3421-DE76-4FE1-B2CE-00DB6E4B4FA5}"/>
              </a:ext>
            </a:extLst>
          </p:cNvPr>
          <p:cNvSpPr>
            <a:spLocks noGrp="1" noChangeArrowheads="1"/>
          </p:cNvSpPr>
          <p:nvPr>
            <p:ph type="title"/>
          </p:nvPr>
        </p:nvSpPr>
        <p:spPr/>
        <p:txBody>
          <a:bodyPr/>
          <a:lstStyle/>
          <a:p>
            <a:r>
              <a:rPr lang="en-US" altLang="en-US">
                <a:ea typeface="ＭＳ Ｐゴシック" panose="020B0600070205080204" pitchFamily="34" charset="-128"/>
              </a:rPr>
              <a:t>Why Is This Happening?</a:t>
            </a:r>
          </a:p>
        </p:txBody>
      </p:sp>
      <p:sp>
        <p:nvSpPr>
          <p:cNvPr id="157698" name="Content Placeholder 2">
            <a:extLst>
              <a:ext uri="{FF2B5EF4-FFF2-40B4-BE49-F238E27FC236}">
                <a16:creationId xmlns:a16="http://schemas.microsoft.com/office/drawing/2014/main" id="{8162A7C5-ED63-4A6C-B9DD-55B7DDC0372E}"/>
              </a:ext>
            </a:extLst>
          </p:cNvPr>
          <p:cNvSpPr>
            <a:spLocks noGrp="1" noChangeArrowheads="1"/>
          </p:cNvSpPr>
          <p:nvPr>
            <p:ph idx="1"/>
          </p:nvPr>
        </p:nvSpPr>
        <p:spPr>
          <a:xfrm>
            <a:off x="228600" y="996950"/>
            <a:ext cx="8763000" cy="5194300"/>
          </a:xfrm>
        </p:spPr>
        <p:txBody>
          <a:bodyPr/>
          <a:lstStyle/>
          <a:p>
            <a:r>
              <a:rPr lang="en-US" altLang="en-US">
                <a:ea typeface="ＭＳ Ｐゴシック" panose="020B0600070205080204" pitchFamily="34" charset="-128"/>
              </a:rPr>
              <a:t>DRAM cells are too close to each other!</a:t>
            </a:r>
          </a:p>
          <a:p>
            <a:pPr lvl="1"/>
            <a:r>
              <a:rPr lang="en-US" altLang="en-US">
                <a:ea typeface="ＭＳ Ｐゴシック" panose="020B0600070205080204" pitchFamily="34" charset="-128"/>
              </a:rPr>
              <a:t>They are not electrically isolated from each other</a:t>
            </a:r>
          </a:p>
          <a:p>
            <a:endParaRPr lang="en-US" altLang="en-US">
              <a:ea typeface="ＭＳ Ｐゴシック" panose="020B0600070205080204" pitchFamily="34" charset="-128"/>
            </a:endParaRPr>
          </a:p>
          <a:p>
            <a:r>
              <a:rPr lang="en-US" altLang="en-US">
                <a:ea typeface="ＭＳ Ｐゴシック" panose="020B0600070205080204" pitchFamily="34" charset="-128"/>
              </a:rPr>
              <a:t>Access to one cell affects the value in nearby cells </a:t>
            </a:r>
          </a:p>
          <a:p>
            <a:pPr lvl="1"/>
            <a:r>
              <a:rPr lang="en-US" altLang="en-US">
                <a:ea typeface="ＭＳ Ｐゴシック" panose="020B0600070205080204" pitchFamily="34" charset="-128"/>
              </a:rPr>
              <a:t>due to </a:t>
            </a:r>
            <a:r>
              <a:rPr lang="en-US" altLang="en-US">
                <a:solidFill>
                  <a:srgbClr val="0000FF"/>
                </a:solidFill>
                <a:ea typeface="ＭＳ Ｐゴシック" panose="020B0600070205080204" pitchFamily="34" charset="-128"/>
              </a:rPr>
              <a:t>electrical interference </a:t>
            </a:r>
            <a:r>
              <a:rPr lang="en-US" altLang="en-US">
                <a:ea typeface="ＭＳ Ｐゴシック" panose="020B0600070205080204" pitchFamily="34" charset="-128"/>
              </a:rPr>
              <a:t>between </a:t>
            </a:r>
          </a:p>
          <a:p>
            <a:pPr lvl="2"/>
            <a:r>
              <a:rPr lang="en-US" altLang="en-US">
                <a:ea typeface="ＭＳ Ｐゴシック" panose="020B0600070205080204" pitchFamily="34" charset="-128"/>
              </a:rPr>
              <a:t>the cells </a:t>
            </a:r>
          </a:p>
          <a:p>
            <a:pPr lvl="2"/>
            <a:r>
              <a:rPr lang="en-US" altLang="en-US">
                <a:ea typeface="ＭＳ Ｐゴシック" panose="020B0600070205080204" pitchFamily="34" charset="-128"/>
              </a:rPr>
              <a:t>wires used for accessing the cells</a:t>
            </a:r>
          </a:p>
          <a:p>
            <a:pPr lvl="1"/>
            <a:r>
              <a:rPr lang="en-US" altLang="en-US">
                <a:ea typeface="ＭＳ Ｐゴシック" panose="020B0600070205080204" pitchFamily="34" charset="-128"/>
              </a:rPr>
              <a:t>Also called cell-to-cell coupling/interference</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Example: When we activate (apply high voltage) to a row, an adjacent row gets slightly activated as well</a:t>
            </a:r>
          </a:p>
          <a:p>
            <a:pPr lvl="1"/>
            <a:r>
              <a:rPr lang="en-US" altLang="en-US" sz="1800">
                <a:ea typeface="ＭＳ Ｐゴシック" panose="020B0600070205080204" pitchFamily="34" charset="-128"/>
              </a:rPr>
              <a:t>Vulnerable cells in that slightly-activated row lose a little bit of charge</a:t>
            </a:r>
          </a:p>
          <a:p>
            <a:pPr lvl="1"/>
            <a:r>
              <a:rPr lang="en-US" altLang="en-US" sz="1800">
                <a:ea typeface="ＭＳ Ｐゴシック" panose="020B0600070205080204" pitchFamily="34" charset="-128"/>
              </a:rPr>
              <a:t>If row hammer happens enough times, charge in such cells gets drained</a:t>
            </a:r>
          </a:p>
          <a:p>
            <a:endParaRPr lang="en-US" altLang="en-US">
              <a:ea typeface="ＭＳ Ｐゴシック" panose="020B0600070205080204" pitchFamily="34" charset="-128"/>
            </a:endParaRPr>
          </a:p>
          <a:p>
            <a:pPr lvl="1"/>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154627" name="Slide Number Placeholder 3">
            <a:extLst>
              <a:ext uri="{FF2B5EF4-FFF2-40B4-BE49-F238E27FC236}">
                <a16:creationId xmlns:a16="http://schemas.microsoft.com/office/drawing/2014/main" id="{0D9E4067-446D-42C7-AE5F-BCB4CE810E2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81BC0500-A91A-466B-AF0E-460452791F10}" type="slidenum">
              <a:rPr lang="en-US" altLang="en-US" sz="1600" smtClean="0">
                <a:solidFill>
                  <a:srgbClr val="000000"/>
                </a:solidFill>
                <a:latin typeface="Garamond" panose="02020404030301010803" pitchFamily="18" charset="0"/>
              </a:rPr>
              <a:pPr>
                <a:spcBef>
                  <a:spcPct val="0"/>
                </a:spcBef>
                <a:buClrTx/>
                <a:buSzTx/>
                <a:buFontTx/>
                <a:buNone/>
              </a:pPr>
              <a:t>31</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769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7698">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5769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7698">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7698">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7698">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7698">
                                            <p:txEl>
                                              <p:pRg st="7" end="7"/>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57698">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7698">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769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Title 1">
            <a:extLst>
              <a:ext uri="{FF2B5EF4-FFF2-40B4-BE49-F238E27FC236}">
                <a16:creationId xmlns:a16="http://schemas.microsoft.com/office/drawing/2014/main" id="{C8B23467-8480-45E7-9421-36F8A84F9B48}"/>
              </a:ext>
            </a:extLst>
          </p:cNvPr>
          <p:cNvSpPr>
            <a:spLocks noGrp="1" noChangeArrowheads="1"/>
          </p:cNvSpPr>
          <p:nvPr>
            <p:ph type="title"/>
          </p:nvPr>
        </p:nvSpPr>
        <p:spPr/>
        <p:txBody>
          <a:bodyPr/>
          <a:lstStyle/>
          <a:p>
            <a:r>
              <a:rPr lang="en-US" altLang="en-US">
                <a:ea typeface="ＭＳ Ｐゴシック" panose="020B0600070205080204" pitchFamily="34" charset="-128"/>
              </a:rPr>
              <a:t>Higher-Level Implications</a:t>
            </a:r>
          </a:p>
        </p:txBody>
      </p:sp>
      <p:sp>
        <p:nvSpPr>
          <p:cNvPr id="155650" name="Content Placeholder 2">
            <a:extLst>
              <a:ext uri="{FF2B5EF4-FFF2-40B4-BE49-F238E27FC236}">
                <a16:creationId xmlns:a16="http://schemas.microsoft.com/office/drawing/2014/main" id="{C63D1C43-2115-4567-9C2E-8C0483E7D05B}"/>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This simple circuit-level failure mechanism has enormous implications on upper layers of the transformation hierarchy</a:t>
            </a:r>
          </a:p>
        </p:txBody>
      </p:sp>
      <p:sp>
        <p:nvSpPr>
          <p:cNvPr id="155651" name="Slide Number Placeholder 3">
            <a:extLst>
              <a:ext uri="{FF2B5EF4-FFF2-40B4-BE49-F238E27FC236}">
                <a16:creationId xmlns:a16="http://schemas.microsoft.com/office/drawing/2014/main" id="{07000B2E-2B59-4FF0-B7E8-BF72807AB34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56094E76-524D-4839-8903-2A5454937057}" type="slidenum">
              <a:rPr lang="en-US" altLang="en-US" sz="1600" smtClean="0">
                <a:solidFill>
                  <a:srgbClr val="000000"/>
                </a:solidFill>
                <a:latin typeface="Garamond" panose="02020404030301010803" pitchFamily="18" charset="0"/>
              </a:rPr>
              <a:pPr>
                <a:spcBef>
                  <a:spcPct val="0"/>
                </a:spcBef>
                <a:buClrTx/>
                <a:buSzTx/>
                <a:buFontTx/>
                <a:buNone/>
              </a:pPr>
              <a:t>32</a:t>
            </a:fld>
            <a:endParaRPr lang="en-US" altLang="en-US" sz="1600">
              <a:solidFill>
                <a:srgbClr val="000000"/>
              </a:solidFill>
              <a:latin typeface="Garamond" panose="02020404030301010803" pitchFamily="18" charset="0"/>
            </a:endParaRPr>
          </a:p>
        </p:txBody>
      </p:sp>
      <p:sp>
        <p:nvSpPr>
          <p:cNvPr id="5" name="Text Box 17">
            <a:extLst>
              <a:ext uri="{FF2B5EF4-FFF2-40B4-BE49-F238E27FC236}">
                <a16:creationId xmlns:a16="http://schemas.microsoft.com/office/drawing/2014/main" id="{6080676C-5755-4A79-869E-4C77AA23353C}"/>
              </a:ext>
            </a:extLst>
          </p:cNvPr>
          <p:cNvSpPr txBox="1">
            <a:spLocks noChangeArrowheads="1"/>
          </p:cNvSpPr>
          <p:nvPr/>
        </p:nvSpPr>
        <p:spPr bwMode="auto">
          <a:xfrm>
            <a:off x="1006475" y="45926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Microarchitecture</a:t>
            </a:r>
          </a:p>
        </p:txBody>
      </p:sp>
      <p:sp>
        <p:nvSpPr>
          <p:cNvPr id="6" name="Text Box 18">
            <a:extLst>
              <a:ext uri="{FF2B5EF4-FFF2-40B4-BE49-F238E27FC236}">
                <a16:creationId xmlns:a16="http://schemas.microsoft.com/office/drawing/2014/main" id="{68809809-6CA7-4E46-BBB2-75F64B142C00}"/>
              </a:ext>
            </a:extLst>
          </p:cNvPr>
          <p:cNvSpPr txBox="1">
            <a:spLocks noChangeAspect="1" noChangeArrowheads="1"/>
          </p:cNvSpPr>
          <p:nvPr/>
        </p:nvSpPr>
        <p:spPr bwMode="auto">
          <a:xfrm>
            <a:off x="1006475" y="42211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ISA (Architecture)</a:t>
            </a:r>
          </a:p>
        </p:txBody>
      </p:sp>
      <p:sp>
        <p:nvSpPr>
          <p:cNvPr id="7" name="Text Box 19">
            <a:extLst>
              <a:ext uri="{FF2B5EF4-FFF2-40B4-BE49-F238E27FC236}">
                <a16:creationId xmlns:a16="http://schemas.microsoft.com/office/drawing/2014/main" id="{4C43DEC1-DC6E-4804-B048-154721A964F1}"/>
              </a:ext>
            </a:extLst>
          </p:cNvPr>
          <p:cNvSpPr txBox="1">
            <a:spLocks noChangeAspect="1" noChangeArrowheads="1"/>
          </p:cNvSpPr>
          <p:nvPr/>
        </p:nvSpPr>
        <p:spPr bwMode="auto">
          <a:xfrm>
            <a:off x="1003300" y="3176588"/>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Program/Language</a:t>
            </a:r>
          </a:p>
        </p:txBody>
      </p:sp>
      <p:sp>
        <p:nvSpPr>
          <p:cNvPr id="8" name="Text Box 20">
            <a:extLst>
              <a:ext uri="{FF2B5EF4-FFF2-40B4-BE49-F238E27FC236}">
                <a16:creationId xmlns:a16="http://schemas.microsoft.com/office/drawing/2014/main" id="{80B0ED9A-5CF7-4CF1-B0DB-E3277E3E3305}"/>
              </a:ext>
            </a:extLst>
          </p:cNvPr>
          <p:cNvSpPr txBox="1">
            <a:spLocks noChangeAspect="1" noChangeArrowheads="1"/>
          </p:cNvSpPr>
          <p:nvPr/>
        </p:nvSpPr>
        <p:spPr bwMode="auto">
          <a:xfrm>
            <a:off x="1003300" y="2805113"/>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Algorithm</a:t>
            </a:r>
          </a:p>
        </p:txBody>
      </p:sp>
      <p:sp>
        <p:nvSpPr>
          <p:cNvPr id="9" name="Text Box 21">
            <a:extLst>
              <a:ext uri="{FF2B5EF4-FFF2-40B4-BE49-F238E27FC236}">
                <a16:creationId xmlns:a16="http://schemas.microsoft.com/office/drawing/2014/main" id="{F7EC2E9B-CA5F-48BB-A1B9-D9989A2660DC}"/>
              </a:ext>
            </a:extLst>
          </p:cNvPr>
          <p:cNvSpPr txBox="1">
            <a:spLocks noChangeAspect="1" noChangeArrowheads="1"/>
          </p:cNvSpPr>
          <p:nvPr/>
        </p:nvSpPr>
        <p:spPr bwMode="auto">
          <a:xfrm>
            <a:off x="1003300" y="2438400"/>
            <a:ext cx="2043113" cy="366713"/>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Problem</a:t>
            </a:r>
          </a:p>
        </p:txBody>
      </p:sp>
      <p:sp>
        <p:nvSpPr>
          <p:cNvPr id="10" name="Text Box 22">
            <a:extLst>
              <a:ext uri="{FF2B5EF4-FFF2-40B4-BE49-F238E27FC236}">
                <a16:creationId xmlns:a16="http://schemas.microsoft.com/office/drawing/2014/main" id="{E873ECAF-7208-244F-8FF1-AAD6C46F5D80}"/>
              </a:ext>
            </a:extLst>
          </p:cNvPr>
          <p:cNvSpPr txBox="1">
            <a:spLocks noChangeAspect="1" noChangeArrowheads="1"/>
          </p:cNvSpPr>
          <p:nvPr/>
        </p:nvSpPr>
        <p:spPr bwMode="auto">
          <a:xfrm>
            <a:off x="1006475" y="4965700"/>
            <a:ext cx="2039938" cy="373063"/>
          </a:xfrm>
          <a:prstGeom prst="rect">
            <a:avLst/>
          </a:prstGeom>
          <a:solidFill>
            <a:srgbClr val="00FF00"/>
          </a:solidFill>
          <a:ln w="9525">
            <a:solidFill>
              <a:schemeClr val="tx1"/>
            </a:solidFill>
            <a:miter lim="800000"/>
            <a:headEnd/>
            <a:tailEnd/>
          </a:ln>
        </p:spPr>
        <p:txBody>
          <a:bodyPr wrap="none"/>
          <a:lstStyle/>
          <a:p>
            <a:pPr eaLnBrk="1" hangingPunct="1">
              <a:defRPr/>
            </a:pPr>
            <a:r>
              <a:rPr lang="en-US" sz="1750" dirty="0">
                <a:solidFill>
                  <a:srgbClr val="000000"/>
                </a:solidFill>
                <a:latin typeface="Tahoma" pitchFamily="34" charset="0"/>
                <a:cs typeface="Arial" charset="0"/>
              </a:rPr>
              <a:t>Logic</a:t>
            </a:r>
          </a:p>
          <a:p>
            <a:pPr eaLnBrk="1" hangingPunct="1">
              <a:defRPr/>
            </a:pPr>
            <a:endParaRPr lang="en-US" sz="1750" dirty="0">
              <a:solidFill>
                <a:srgbClr val="000000"/>
              </a:solidFill>
              <a:latin typeface="Tahoma" pitchFamily="34" charset="0"/>
              <a:cs typeface="Arial" charset="0"/>
            </a:endParaRPr>
          </a:p>
        </p:txBody>
      </p:sp>
      <p:sp>
        <p:nvSpPr>
          <p:cNvPr id="11" name="Text Box 23">
            <a:extLst>
              <a:ext uri="{FF2B5EF4-FFF2-40B4-BE49-F238E27FC236}">
                <a16:creationId xmlns:a16="http://schemas.microsoft.com/office/drawing/2014/main" id="{217BEA3F-69AC-40C5-8433-598826C90520}"/>
              </a:ext>
            </a:extLst>
          </p:cNvPr>
          <p:cNvSpPr txBox="1">
            <a:spLocks noChangeAspect="1" noChangeArrowheads="1"/>
          </p:cNvSpPr>
          <p:nvPr/>
        </p:nvSpPr>
        <p:spPr bwMode="auto">
          <a:xfrm>
            <a:off x="1006475" y="53371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Devices</a:t>
            </a:r>
          </a:p>
        </p:txBody>
      </p:sp>
      <p:sp>
        <p:nvSpPr>
          <p:cNvPr id="12" name="Text Box 24">
            <a:extLst>
              <a:ext uri="{FF2B5EF4-FFF2-40B4-BE49-F238E27FC236}">
                <a16:creationId xmlns:a16="http://schemas.microsoft.com/office/drawing/2014/main" id="{EA3E7D19-7A5B-4EE0-BE57-B41CDA080EE7}"/>
              </a:ext>
            </a:extLst>
          </p:cNvPr>
          <p:cNvSpPr txBox="1">
            <a:spLocks noChangeAspect="1" noChangeArrowheads="1"/>
          </p:cNvSpPr>
          <p:nvPr/>
        </p:nvSpPr>
        <p:spPr bwMode="auto">
          <a:xfrm>
            <a:off x="1006475" y="3551238"/>
            <a:ext cx="2041525" cy="6699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Runtime System</a:t>
            </a:r>
          </a:p>
          <a:p>
            <a:pPr eaLnBrk="1" hangingPunct="1">
              <a:spcBef>
                <a:spcPct val="0"/>
              </a:spcBef>
              <a:buClrTx/>
              <a:buSzTx/>
              <a:buFontTx/>
              <a:buNone/>
            </a:pPr>
            <a:r>
              <a:rPr lang="en-US" altLang="en-US" sz="1800">
                <a:solidFill>
                  <a:srgbClr val="000000"/>
                </a:solidFill>
              </a:rPr>
              <a:t>(VM, OS, MM)</a:t>
            </a:r>
          </a:p>
        </p:txBody>
      </p:sp>
      <p:sp>
        <p:nvSpPr>
          <p:cNvPr id="13" name="Text Box 23">
            <a:extLst>
              <a:ext uri="{FF2B5EF4-FFF2-40B4-BE49-F238E27FC236}">
                <a16:creationId xmlns:a16="http://schemas.microsoft.com/office/drawing/2014/main" id="{C6C84C7C-DCE3-4D09-9C64-B31218F7C091}"/>
              </a:ext>
            </a:extLst>
          </p:cNvPr>
          <p:cNvSpPr txBox="1">
            <a:spLocks noChangeAspect="1" noChangeArrowheads="1"/>
          </p:cNvSpPr>
          <p:nvPr/>
        </p:nvSpPr>
        <p:spPr bwMode="auto">
          <a:xfrm>
            <a:off x="1008063" y="56927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Electrons</a:t>
            </a:r>
          </a:p>
        </p:txBody>
      </p:sp>
      <p:sp>
        <p:nvSpPr>
          <p:cNvPr id="15" name="Text Box 17">
            <a:extLst>
              <a:ext uri="{FF2B5EF4-FFF2-40B4-BE49-F238E27FC236}">
                <a16:creationId xmlns:a16="http://schemas.microsoft.com/office/drawing/2014/main" id="{DAB9D49E-FB0E-4995-9E3D-8B9DA5569D15}"/>
              </a:ext>
            </a:extLst>
          </p:cNvPr>
          <p:cNvSpPr txBox="1">
            <a:spLocks noChangeArrowheads="1"/>
          </p:cNvSpPr>
          <p:nvPr/>
        </p:nvSpPr>
        <p:spPr bwMode="auto">
          <a:xfrm>
            <a:off x="5159375" y="4713288"/>
            <a:ext cx="2041525" cy="366712"/>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Microarchitecture</a:t>
            </a:r>
          </a:p>
        </p:txBody>
      </p:sp>
      <p:sp>
        <p:nvSpPr>
          <p:cNvPr id="16" name="Text Box 18">
            <a:extLst>
              <a:ext uri="{FF2B5EF4-FFF2-40B4-BE49-F238E27FC236}">
                <a16:creationId xmlns:a16="http://schemas.microsoft.com/office/drawing/2014/main" id="{0CB98C46-BB7E-413E-BB8D-5AEF56783B76}"/>
              </a:ext>
            </a:extLst>
          </p:cNvPr>
          <p:cNvSpPr txBox="1">
            <a:spLocks noChangeAspect="1" noChangeArrowheads="1"/>
          </p:cNvSpPr>
          <p:nvPr/>
        </p:nvSpPr>
        <p:spPr bwMode="auto">
          <a:xfrm>
            <a:off x="5159375" y="4340225"/>
            <a:ext cx="2041525" cy="368300"/>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ISA</a:t>
            </a:r>
          </a:p>
        </p:txBody>
      </p:sp>
      <p:sp>
        <p:nvSpPr>
          <p:cNvPr id="17" name="Text Box 19">
            <a:extLst>
              <a:ext uri="{FF2B5EF4-FFF2-40B4-BE49-F238E27FC236}">
                <a16:creationId xmlns:a16="http://schemas.microsoft.com/office/drawing/2014/main" id="{BD69B23E-79A4-48C7-B5B2-0CC6C7352C83}"/>
              </a:ext>
            </a:extLst>
          </p:cNvPr>
          <p:cNvSpPr txBox="1">
            <a:spLocks noChangeAspect="1" noChangeArrowheads="1"/>
          </p:cNvSpPr>
          <p:nvPr/>
        </p:nvSpPr>
        <p:spPr bwMode="auto">
          <a:xfrm>
            <a:off x="4419600" y="2755900"/>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Program/Language</a:t>
            </a:r>
          </a:p>
        </p:txBody>
      </p:sp>
      <p:sp>
        <p:nvSpPr>
          <p:cNvPr id="18" name="Text Box 20">
            <a:extLst>
              <a:ext uri="{FF2B5EF4-FFF2-40B4-BE49-F238E27FC236}">
                <a16:creationId xmlns:a16="http://schemas.microsoft.com/office/drawing/2014/main" id="{48624B25-0964-4140-8F78-8538DAB58513}"/>
              </a:ext>
            </a:extLst>
          </p:cNvPr>
          <p:cNvSpPr txBox="1">
            <a:spLocks noChangeAspect="1" noChangeArrowheads="1"/>
          </p:cNvSpPr>
          <p:nvPr/>
        </p:nvSpPr>
        <p:spPr bwMode="auto">
          <a:xfrm>
            <a:off x="4419600" y="2384425"/>
            <a:ext cx="2043113" cy="366713"/>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Algorithm</a:t>
            </a:r>
          </a:p>
        </p:txBody>
      </p:sp>
      <p:sp>
        <p:nvSpPr>
          <p:cNvPr id="19" name="Text Box 21">
            <a:extLst>
              <a:ext uri="{FF2B5EF4-FFF2-40B4-BE49-F238E27FC236}">
                <a16:creationId xmlns:a16="http://schemas.microsoft.com/office/drawing/2014/main" id="{5B0ED5FF-EF02-4387-99C9-CD9323AE096F}"/>
              </a:ext>
            </a:extLst>
          </p:cNvPr>
          <p:cNvSpPr txBox="1">
            <a:spLocks noChangeAspect="1" noChangeArrowheads="1"/>
          </p:cNvSpPr>
          <p:nvPr/>
        </p:nvSpPr>
        <p:spPr bwMode="auto">
          <a:xfrm>
            <a:off x="4419600" y="2016125"/>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Problem</a:t>
            </a:r>
          </a:p>
        </p:txBody>
      </p:sp>
      <p:sp>
        <p:nvSpPr>
          <p:cNvPr id="20" name="Text Box 24">
            <a:extLst>
              <a:ext uri="{FF2B5EF4-FFF2-40B4-BE49-F238E27FC236}">
                <a16:creationId xmlns:a16="http://schemas.microsoft.com/office/drawing/2014/main" id="{A3EA0792-7B74-41B8-B4B5-47763448D0E4}"/>
              </a:ext>
            </a:extLst>
          </p:cNvPr>
          <p:cNvSpPr txBox="1">
            <a:spLocks noChangeAspect="1" noChangeArrowheads="1"/>
          </p:cNvSpPr>
          <p:nvPr/>
        </p:nvSpPr>
        <p:spPr bwMode="auto">
          <a:xfrm>
            <a:off x="5159375" y="3670300"/>
            <a:ext cx="2041525" cy="6699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Runtime System</a:t>
            </a:r>
          </a:p>
          <a:p>
            <a:pPr eaLnBrk="1" hangingPunct="1">
              <a:spcBef>
                <a:spcPct val="0"/>
              </a:spcBef>
              <a:buClrTx/>
              <a:buSzTx/>
              <a:buFontTx/>
              <a:buNone/>
            </a:pPr>
            <a:r>
              <a:rPr lang="en-US" altLang="en-US" sz="1800">
                <a:solidFill>
                  <a:srgbClr val="000000"/>
                </a:solidFill>
              </a:rPr>
              <a:t>(VM, OS, MM)</a:t>
            </a:r>
          </a:p>
        </p:txBody>
      </p:sp>
      <p:sp>
        <p:nvSpPr>
          <p:cNvPr id="21" name="Text Box 25">
            <a:extLst>
              <a:ext uri="{FF2B5EF4-FFF2-40B4-BE49-F238E27FC236}">
                <a16:creationId xmlns:a16="http://schemas.microsoft.com/office/drawing/2014/main" id="{B2D7530F-DA2E-4C82-842D-523BE60EFA19}"/>
              </a:ext>
            </a:extLst>
          </p:cNvPr>
          <p:cNvSpPr txBox="1">
            <a:spLocks noChangeAspect="1" noChangeArrowheads="1"/>
          </p:cNvSpPr>
          <p:nvPr/>
        </p:nvSpPr>
        <p:spPr bwMode="auto">
          <a:xfrm>
            <a:off x="8001000" y="2744788"/>
            <a:ext cx="727075" cy="338137"/>
          </a:xfrm>
          <a:prstGeom prst="rect">
            <a:avLst/>
          </a:prstGeom>
          <a:solidFill>
            <a:srgbClr val="FF00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User</a:t>
            </a:r>
          </a:p>
        </p:txBody>
      </p:sp>
      <p:sp>
        <p:nvSpPr>
          <p:cNvPr id="22" name="Line 26">
            <a:extLst>
              <a:ext uri="{FF2B5EF4-FFF2-40B4-BE49-F238E27FC236}">
                <a16:creationId xmlns:a16="http://schemas.microsoft.com/office/drawing/2014/main" id="{DA726DD7-2E66-44C5-88D7-12CABEBB60C3}"/>
              </a:ext>
            </a:extLst>
          </p:cNvPr>
          <p:cNvSpPr>
            <a:spLocks noChangeShapeType="1"/>
          </p:cNvSpPr>
          <p:nvPr/>
        </p:nvSpPr>
        <p:spPr bwMode="auto">
          <a:xfrm>
            <a:off x="5387975" y="3124200"/>
            <a:ext cx="361950" cy="5619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23" name="Line 27">
            <a:extLst>
              <a:ext uri="{FF2B5EF4-FFF2-40B4-BE49-F238E27FC236}">
                <a16:creationId xmlns:a16="http://schemas.microsoft.com/office/drawing/2014/main" id="{09AE2892-5885-46A2-BA00-2349EA70712A}"/>
              </a:ext>
            </a:extLst>
          </p:cNvPr>
          <p:cNvSpPr>
            <a:spLocks noChangeShapeType="1"/>
          </p:cNvSpPr>
          <p:nvPr/>
        </p:nvSpPr>
        <p:spPr bwMode="auto">
          <a:xfrm flipH="1" flipV="1">
            <a:off x="6475413" y="2922588"/>
            <a:ext cx="1525587" cy="79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24" name="Line 28">
            <a:extLst>
              <a:ext uri="{FF2B5EF4-FFF2-40B4-BE49-F238E27FC236}">
                <a16:creationId xmlns:a16="http://schemas.microsoft.com/office/drawing/2014/main" id="{9EF1517B-2AD3-47EF-83F3-3C073896198E}"/>
              </a:ext>
            </a:extLst>
          </p:cNvPr>
          <p:cNvSpPr>
            <a:spLocks noChangeShapeType="1"/>
          </p:cNvSpPr>
          <p:nvPr/>
        </p:nvSpPr>
        <p:spPr bwMode="auto">
          <a:xfrm flipH="1">
            <a:off x="6716713" y="3082925"/>
            <a:ext cx="1284287" cy="6032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cxnSp>
        <p:nvCxnSpPr>
          <p:cNvPr id="25" name="Straight Arrow Connector 25">
            <a:extLst>
              <a:ext uri="{FF2B5EF4-FFF2-40B4-BE49-F238E27FC236}">
                <a16:creationId xmlns:a16="http://schemas.microsoft.com/office/drawing/2014/main" id="{D614DA7C-34AF-426F-A22F-749B9EF322DB}"/>
              </a:ext>
            </a:extLst>
          </p:cNvPr>
          <p:cNvCxnSpPr>
            <a:cxnSpLocks noChangeShapeType="1"/>
          </p:cNvCxnSpPr>
          <p:nvPr/>
        </p:nvCxnSpPr>
        <p:spPr bwMode="auto">
          <a:xfrm flipH="1" flipV="1">
            <a:off x="6461125" y="2200275"/>
            <a:ext cx="1539875" cy="57785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6" name="Text Box 22">
            <a:extLst>
              <a:ext uri="{FF2B5EF4-FFF2-40B4-BE49-F238E27FC236}">
                <a16:creationId xmlns:a16="http://schemas.microsoft.com/office/drawing/2014/main" id="{18B8B187-4B43-544C-8191-B30A119D719C}"/>
              </a:ext>
            </a:extLst>
          </p:cNvPr>
          <p:cNvSpPr txBox="1">
            <a:spLocks noChangeAspect="1" noChangeArrowheads="1"/>
          </p:cNvSpPr>
          <p:nvPr/>
        </p:nvSpPr>
        <p:spPr bwMode="auto">
          <a:xfrm>
            <a:off x="5159375" y="5078413"/>
            <a:ext cx="2039938" cy="373062"/>
          </a:xfrm>
          <a:prstGeom prst="rect">
            <a:avLst/>
          </a:prstGeom>
          <a:solidFill>
            <a:srgbClr val="00FF00"/>
          </a:solidFill>
          <a:ln w="9525">
            <a:solidFill>
              <a:schemeClr val="tx1"/>
            </a:solidFill>
            <a:miter lim="800000"/>
            <a:headEnd/>
            <a:tailEnd/>
          </a:ln>
        </p:spPr>
        <p:txBody>
          <a:bodyPr wrap="none"/>
          <a:lstStyle/>
          <a:p>
            <a:pPr eaLnBrk="1" hangingPunct="1">
              <a:defRPr/>
            </a:pPr>
            <a:r>
              <a:rPr lang="en-US" sz="1750" dirty="0">
                <a:solidFill>
                  <a:srgbClr val="000000"/>
                </a:solidFill>
                <a:latin typeface="Tahoma" pitchFamily="34" charset="0"/>
                <a:cs typeface="Arial" charset="0"/>
              </a:rPr>
              <a:t>Logic</a:t>
            </a:r>
          </a:p>
          <a:p>
            <a:pPr eaLnBrk="1" hangingPunct="1">
              <a:defRPr/>
            </a:pPr>
            <a:endParaRPr lang="en-US" sz="1750" dirty="0">
              <a:solidFill>
                <a:srgbClr val="000000"/>
              </a:solidFill>
              <a:latin typeface="Tahoma" pitchFamily="34" charset="0"/>
              <a:cs typeface="Arial" charset="0"/>
            </a:endParaRPr>
          </a:p>
        </p:txBody>
      </p:sp>
      <p:sp>
        <p:nvSpPr>
          <p:cNvPr id="27" name="Text Box 23">
            <a:extLst>
              <a:ext uri="{FF2B5EF4-FFF2-40B4-BE49-F238E27FC236}">
                <a16:creationId xmlns:a16="http://schemas.microsoft.com/office/drawing/2014/main" id="{C20D04FD-7BA1-41CC-83A4-C9015E7DC679}"/>
              </a:ext>
            </a:extLst>
          </p:cNvPr>
          <p:cNvSpPr txBox="1">
            <a:spLocks noChangeAspect="1" noChangeArrowheads="1"/>
          </p:cNvSpPr>
          <p:nvPr/>
        </p:nvSpPr>
        <p:spPr bwMode="auto">
          <a:xfrm>
            <a:off x="5159375" y="5449888"/>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Devices</a:t>
            </a:r>
          </a:p>
        </p:txBody>
      </p:sp>
      <p:sp>
        <p:nvSpPr>
          <p:cNvPr id="28" name="Text Box 23">
            <a:extLst>
              <a:ext uri="{FF2B5EF4-FFF2-40B4-BE49-F238E27FC236}">
                <a16:creationId xmlns:a16="http://schemas.microsoft.com/office/drawing/2014/main" id="{16995CB7-2007-4C5D-8A1F-DCCD04058CE0}"/>
              </a:ext>
            </a:extLst>
          </p:cNvPr>
          <p:cNvSpPr txBox="1">
            <a:spLocks noChangeAspect="1" noChangeArrowheads="1"/>
          </p:cNvSpPr>
          <p:nvPr/>
        </p:nvSpPr>
        <p:spPr bwMode="auto">
          <a:xfrm>
            <a:off x="5160963" y="5805488"/>
            <a:ext cx="2043112" cy="366712"/>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Electrons</a:t>
            </a:r>
          </a:p>
        </p:txBody>
      </p:sp>
      <p:sp>
        <p:nvSpPr>
          <p:cNvPr id="30" name="Line 28">
            <a:extLst>
              <a:ext uri="{FF2B5EF4-FFF2-40B4-BE49-F238E27FC236}">
                <a16:creationId xmlns:a16="http://schemas.microsoft.com/office/drawing/2014/main" id="{7D09AD27-7E1C-436E-8715-D9A8362F0808}"/>
              </a:ext>
            </a:extLst>
          </p:cNvPr>
          <p:cNvSpPr>
            <a:spLocks noChangeShapeType="1"/>
          </p:cNvSpPr>
          <p:nvPr/>
        </p:nvSpPr>
        <p:spPr bwMode="auto">
          <a:xfrm flipH="1">
            <a:off x="7239000" y="3082925"/>
            <a:ext cx="1208088" cy="1447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31" name="Line 28">
            <a:extLst>
              <a:ext uri="{FF2B5EF4-FFF2-40B4-BE49-F238E27FC236}">
                <a16:creationId xmlns:a16="http://schemas.microsoft.com/office/drawing/2014/main" id="{E4CABD9D-F158-4705-90FA-C56938EE4A95}"/>
              </a:ext>
            </a:extLst>
          </p:cNvPr>
          <p:cNvSpPr>
            <a:spLocks noChangeShapeType="1"/>
          </p:cNvSpPr>
          <p:nvPr/>
        </p:nvSpPr>
        <p:spPr bwMode="auto">
          <a:xfrm flipH="1">
            <a:off x="7239000" y="3082925"/>
            <a:ext cx="1219200" cy="1828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32" name="Line 27">
            <a:extLst>
              <a:ext uri="{FF2B5EF4-FFF2-40B4-BE49-F238E27FC236}">
                <a16:creationId xmlns:a16="http://schemas.microsoft.com/office/drawing/2014/main" id="{115791B4-AF43-4BC1-A0A9-E4C6EB1ACBA3}"/>
              </a:ext>
            </a:extLst>
          </p:cNvPr>
          <p:cNvSpPr>
            <a:spLocks noChangeShapeType="1"/>
          </p:cNvSpPr>
          <p:nvPr/>
        </p:nvSpPr>
        <p:spPr bwMode="auto">
          <a:xfrm flipH="1" flipV="1">
            <a:off x="6477000" y="2625725"/>
            <a:ext cx="15240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5" grpId="0" animBg="1"/>
      <p:bldP spid="16" grpId="0" animBg="1"/>
      <p:bldP spid="17" grpId="0" animBg="1"/>
      <p:bldP spid="18" grpId="0" animBg="1"/>
      <p:bldP spid="19" grpId="0" animBg="1"/>
      <p:bldP spid="20" grpId="0" animBg="1"/>
      <p:bldP spid="21" grpId="0" animBg="1"/>
      <p:bldP spid="26" grpId="0" animBg="1"/>
      <p:bldP spid="27" grpId="0" animBg="1"/>
      <p:bldP spid="2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3" name="Picture 48">
            <a:extLst>
              <a:ext uri="{FF2B5EF4-FFF2-40B4-BE49-F238E27FC236}">
                <a16:creationId xmlns:a16="http://schemas.microsoft.com/office/drawing/2014/main" id="{C6B9D0AE-E049-4B7E-82FC-EEB47584472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81575" y="990600"/>
            <a:ext cx="3762375"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6674" name="Picture 22">
            <a:extLst>
              <a:ext uri="{FF2B5EF4-FFF2-40B4-BE49-F238E27FC236}">
                <a16:creationId xmlns:a16="http://schemas.microsoft.com/office/drawing/2014/main" id="{876F80C1-7B14-47DE-B18C-B0A6B60077D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28750" y="1133475"/>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Left-Right Arrow 2">
            <a:extLst>
              <a:ext uri="{FF2B5EF4-FFF2-40B4-BE49-F238E27FC236}">
                <a16:creationId xmlns:a16="http://schemas.microsoft.com/office/drawing/2014/main" id="{3E5AD366-6790-A249-B1B0-EB40CB332948}"/>
              </a:ext>
            </a:extLst>
          </p:cNvPr>
          <p:cNvSpPr/>
          <p:nvPr/>
        </p:nvSpPr>
        <p:spPr>
          <a:xfrm>
            <a:off x="3429000" y="1566863"/>
            <a:ext cx="1411288" cy="895350"/>
          </a:xfrm>
          <a:prstGeom prst="lef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600" b="1">
              <a:solidFill>
                <a:prstClr val="white"/>
              </a:solidFill>
              <a:latin typeface="Calibri Light"/>
            </a:endParaRPr>
          </a:p>
        </p:txBody>
      </p:sp>
      <p:sp>
        <p:nvSpPr>
          <p:cNvPr id="156676" name="TextBox 6">
            <a:extLst>
              <a:ext uri="{FF2B5EF4-FFF2-40B4-BE49-F238E27FC236}">
                <a16:creationId xmlns:a16="http://schemas.microsoft.com/office/drawing/2014/main" id="{38B49EBF-1106-413D-8F4E-8C20E21A4900}"/>
              </a:ext>
            </a:extLst>
          </p:cNvPr>
          <p:cNvSpPr txBox="1">
            <a:spLocks noChangeArrowheads="1"/>
          </p:cNvSpPr>
          <p:nvPr/>
        </p:nvSpPr>
        <p:spPr bwMode="auto">
          <a:xfrm>
            <a:off x="1116013" y="1484313"/>
            <a:ext cx="2447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5000" b="1">
                <a:solidFill>
                  <a:srgbClr val="595959"/>
                </a:solidFill>
                <a:latin typeface="Calibri Light" panose="020F0302020204030204" pitchFamily="34" charset="0"/>
              </a:rPr>
              <a:t>CPU</a:t>
            </a:r>
          </a:p>
        </p:txBody>
      </p:sp>
      <p:sp>
        <p:nvSpPr>
          <p:cNvPr id="4" name="Rectangle 3">
            <a:extLst>
              <a:ext uri="{FF2B5EF4-FFF2-40B4-BE49-F238E27FC236}">
                <a16:creationId xmlns:a16="http://schemas.microsoft.com/office/drawing/2014/main" id="{2F2F1F06-7C5B-9F4B-B343-1CDEFAF23D7F}"/>
              </a:ext>
            </a:extLst>
          </p:cNvPr>
          <p:cNvSpPr/>
          <p:nvPr/>
        </p:nvSpPr>
        <p:spPr>
          <a:xfrm>
            <a:off x="4752975" y="2762250"/>
            <a:ext cx="3762375"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16" name="CPU">
            <a:extLst>
              <a:ext uri="{FF2B5EF4-FFF2-40B4-BE49-F238E27FC236}">
                <a16:creationId xmlns:a16="http://schemas.microsoft.com/office/drawing/2014/main" id="{D42E20A6-3FBF-4E4B-9A8A-25612A23C65E}"/>
              </a:ext>
            </a:extLst>
          </p:cNvPr>
          <p:cNvSpPr/>
          <p:nvPr/>
        </p:nvSpPr>
        <p:spPr>
          <a:xfrm>
            <a:off x="457200" y="3200400"/>
            <a:ext cx="3657600" cy="3105150"/>
          </a:xfrm>
          <a:prstGeom prst="roundRect">
            <a:avLst>
              <a:gd name="adj" fmla="val 11319"/>
            </a:avLst>
          </a:prstGeom>
          <a:solidFill>
            <a:srgbClr val="0D3533"/>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a:lstStyle/>
          <a:p>
            <a:pPr marL="114300" eaLnBrk="1" fontAlgn="auto" hangingPunct="1">
              <a:lnSpc>
                <a:spcPct val="90000"/>
              </a:lnSpc>
              <a:spcBef>
                <a:spcPts val="0"/>
              </a:spcBef>
              <a:spcAft>
                <a:spcPts val="0"/>
              </a:spcAft>
              <a:defRPr/>
            </a:pPr>
            <a:r>
              <a:rPr lang="en-US" sz="2800" u="sng">
                <a:solidFill>
                  <a:prstClr val="white"/>
                </a:solidFill>
                <a:latin typeface="Courier New" panose="02070309020205020404" pitchFamily="49" charset="0"/>
                <a:cs typeface="Courier New" panose="02070309020205020404" pitchFamily="49" charset="0"/>
              </a:rPr>
              <a:t>loop</a:t>
            </a:r>
            <a:r>
              <a:rPr lang="en-US" sz="2800">
                <a:solidFill>
                  <a:prstClr val="white"/>
                </a:solidFill>
                <a:latin typeface="Courier New" panose="02070309020205020404" pitchFamily="49" charset="0"/>
                <a:cs typeface="Courier New" panose="02070309020205020404" pitchFamily="49" charset="0"/>
              </a:rPr>
              <a:t>:</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mov (</a:t>
            </a:r>
            <a:r>
              <a:rPr lang="en-US" sz="2800" b="1">
                <a:solidFill>
                  <a:srgbClr val="FF0000"/>
                </a:solidFill>
                <a:latin typeface="Courier New" panose="02070309020205020404" pitchFamily="49" charset="0"/>
                <a:cs typeface="Courier New" panose="02070309020205020404" pitchFamily="49" charset="0"/>
              </a:rPr>
              <a:t>X</a:t>
            </a:r>
            <a:r>
              <a:rPr lang="en-US" sz="2800">
                <a:solidFill>
                  <a:prstClr val="white"/>
                </a:solidFill>
                <a:latin typeface="Courier New" panose="02070309020205020404" pitchFamily="49" charset="0"/>
                <a:cs typeface="Courier New" panose="02070309020205020404" pitchFamily="49" charset="0"/>
              </a:rPr>
              <a:t>), %eax</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mov (</a:t>
            </a:r>
            <a:r>
              <a:rPr lang="en-US" sz="2800" b="1">
                <a:solidFill>
                  <a:srgbClr val="FF0000"/>
                </a:solidFill>
                <a:latin typeface="Courier New" panose="02070309020205020404" pitchFamily="49" charset="0"/>
                <a:cs typeface="Courier New" panose="02070309020205020404" pitchFamily="49" charset="0"/>
              </a:rPr>
              <a:t>Y</a:t>
            </a:r>
            <a:r>
              <a:rPr lang="en-US" sz="2800">
                <a:solidFill>
                  <a:prstClr val="white"/>
                </a:solidFill>
                <a:latin typeface="Courier New" panose="02070309020205020404" pitchFamily="49" charset="0"/>
                <a:cs typeface="Courier New" panose="02070309020205020404" pitchFamily="49" charset="0"/>
              </a:rPr>
              <a:t>), %ebx</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clflush (</a:t>
            </a:r>
            <a:r>
              <a:rPr lang="en-US" sz="2800" b="1">
                <a:solidFill>
                  <a:srgbClr val="FF0000"/>
                </a:solidFill>
                <a:latin typeface="Courier New" panose="02070309020205020404" pitchFamily="49" charset="0"/>
                <a:cs typeface="Courier New" panose="02070309020205020404" pitchFamily="49" charset="0"/>
              </a:rPr>
              <a:t>X</a:t>
            </a:r>
            <a:r>
              <a:rPr lang="en-US" sz="2800">
                <a:solidFill>
                  <a:prstClr val="white"/>
                </a:solidFill>
                <a:latin typeface="Courier New" panose="02070309020205020404" pitchFamily="49" charset="0"/>
                <a:cs typeface="Courier New" panose="02070309020205020404" pitchFamily="49" charset="0"/>
              </a:rPr>
              <a:t>)  </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clflush (</a:t>
            </a:r>
            <a:r>
              <a:rPr lang="en-US" sz="2800" b="1">
                <a:solidFill>
                  <a:srgbClr val="FF0000"/>
                </a:solidFill>
                <a:latin typeface="Courier New" panose="02070309020205020404" pitchFamily="49" charset="0"/>
                <a:cs typeface="Courier New" panose="02070309020205020404" pitchFamily="49" charset="0"/>
              </a:rPr>
              <a:t>Y</a:t>
            </a:r>
            <a:r>
              <a:rPr lang="en-US" sz="2800">
                <a:solidFill>
                  <a:prstClr val="white"/>
                </a:solidFill>
                <a:latin typeface="Courier New" panose="02070309020205020404" pitchFamily="49" charset="0"/>
                <a:cs typeface="Courier New" panose="02070309020205020404" pitchFamily="49" charset="0"/>
              </a:rPr>
              <a:t>)</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mfence</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jmp </a:t>
            </a:r>
            <a:r>
              <a:rPr lang="en-US" sz="2800" u="sng">
                <a:solidFill>
                  <a:prstClr val="white"/>
                </a:solidFill>
                <a:latin typeface="Courier New" panose="02070309020205020404" pitchFamily="49" charset="0"/>
                <a:cs typeface="Courier New" panose="02070309020205020404" pitchFamily="49" charset="0"/>
              </a:rPr>
              <a:t>loop</a:t>
            </a:r>
            <a:endParaRPr lang="en-US" sz="2800">
              <a:solidFill>
                <a:prstClr val="white"/>
              </a:solidFill>
              <a:latin typeface="Courier New" panose="02070309020205020404" pitchFamily="49" charset="0"/>
              <a:cs typeface="Courier New" panose="02070309020205020404" pitchFamily="49" charset="0"/>
            </a:endParaRPr>
          </a:p>
        </p:txBody>
      </p:sp>
      <p:sp>
        <p:nvSpPr>
          <p:cNvPr id="156679" name="Rectangle 34">
            <a:extLst>
              <a:ext uri="{FF2B5EF4-FFF2-40B4-BE49-F238E27FC236}">
                <a16:creationId xmlns:a16="http://schemas.microsoft.com/office/drawing/2014/main" id="{8C8A2498-B5B7-4239-A1D3-D51D78BF7015}"/>
              </a:ext>
            </a:extLst>
          </p:cNvPr>
          <p:cNvSpPr>
            <a:spLocks noChangeArrowheads="1"/>
          </p:cNvSpPr>
          <p:nvPr/>
        </p:nvSpPr>
        <p:spPr bwMode="auto">
          <a:xfrm>
            <a:off x="-323850" y="6453188"/>
            <a:ext cx="7056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ＭＳ Ｐゴシック" panose="020B0600070205080204" pitchFamily="34" charset="-128"/>
              </a:defRPr>
            </a:lvl1pPr>
            <a:lvl2pPr>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lvl="1" eaLnBrk="1" hangingPunct="1"/>
            <a:r>
              <a:rPr lang="en-US" altLang="en-US">
                <a:solidFill>
                  <a:srgbClr val="000000"/>
                </a:solidFill>
                <a:latin typeface="Calibri" panose="020F0502020204030204" pitchFamily="34" charset="0"/>
              </a:rPr>
              <a:t>Download from: </a:t>
            </a:r>
            <a:r>
              <a:rPr lang="en-US" altLang="en-US">
                <a:solidFill>
                  <a:srgbClr val="000000"/>
                </a:solidFill>
                <a:latin typeface="Calibri" panose="020F0502020204030204" pitchFamily="34" charset="0"/>
                <a:hlinkClick r:id="rId5"/>
              </a:rPr>
              <a:t>https://github.com/CMU-SAFARI/rowhammer</a:t>
            </a:r>
            <a:r>
              <a:rPr lang="en-US" altLang="en-US">
                <a:solidFill>
                  <a:srgbClr val="000000"/>
                </a:solidFill>
                <a:latin typeface="Calibri" panose="020F0502020204030204" pitchFamily="34" charset="0"/>
              </a:rPr>
              <a:t> </a:t>
            </a:r>
          </a:p>
        </p:txBody>
      </p:sp>
      <p:sp>
        <p:nvSpPr>
          <p:cNvPr id="156680" name="TextBox 45">
            <a:extLst>
              <a:ext uri="{FF2B5EF4-FFF2-40B4-BE49-F238E27FC236}">
                <a16:creationId xmlns:a16="http://schemas.microsoft.com/office/drawing/2014/main" id="{9D46B59A-0EB5-4A68-BF5A-E984FE2E85C6}"/>
              </a:ext>
            </a:extLst>
          </p:cNvPr>
          <p:cNvSpPr txBox="1">
            <a:spLocks noChangeArrowheads="1"/>
          </p:cNvSpPr>
          <p:nvPr/>
        </p:nvSpPr>
        <p:spPr bwMode="auto">
          <a:xfrm>
            <a:off x="4572000" y="1484313"/>
            <a:ext cx="4572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4400" b="1">
                <a:solidFill>
                  <a:srgbClr val="FFFFFF"/>
                </a:solidFill>
                <a:latin typeface="Calibri Light" panose="020F0302020204030204" pitchFamily="34" charset="0"/>
              </a:rPr>
              <a:t>DRAM Module</a:t>
            </a:r>
          </a:p>
        </p:txBody>
      </p:sp>
      <p:sp>
        <p:nvSpPr>
          <p:cNvPr id="156681" name="Title 1">
            <a:extLst>
              <a:ext uri="{FF2B5EF4-FFF2-40B4-BE49-F238E27FC236}">
                <a16:creationId xmlns:a16="http://schemas.microsoft.com/office/drawing/2014/main" id="{A4072445-405D-425B-B4DC-9C62AC335EE8}"/>
              </a:ext>
            </a:extLst>
          </p:cNvPr>
          <p:cNvSpPr>
            <a:spLocks noGrp="1" noChangeArrowheads="1"/>
          </p:cNvSpPr>
          <p:nvPr>
            <p:ph type="title"/>
          </p:nvPr>
        </p:nvSpPr>
        <p:spPr>
          <a:xfrm>
            <a:off x="228600" y="44450"/>
            <a:ext cx="8915400" cy="1066800"/>
          </a:xfrm>
        </p:spPr>
        <p:txBody>
          <a:bodyPr/>
          <a:lstStyle/>
          <a:p>
            <a:pPr eaLnBrk="1" hangingPunct="1"/>
            <a:r>
              <a:rPr lang="en-US" altLang="en-US">
                <a:solidFill>
                  <a:srgbClr val="1A5712"/>
                </a:solidFill>
                <a:ea typeface="ＭＳ Ｐゴシック" panose="020B0600070205080204" pitchFamily="34" charset="-128"/>
              </a:rPr>
              <a:t>A Simple Program Can Induce Many Errors</a:t>
            </a:r>
          </a:p>
        </p:txBody>
      </p:sp>
      <p:sp>
        <p:nvSpPr>
          <p:cNvPr id="54" name="DRAM">
            <a:extLst>
              <a:ext uri="{FF2B5EF4-FFF2-40B4-BE49-F238E27FC236}">
                <a16:creationId xmlns:a16="http://schemas.microsoft.com/office/drawing/2014/main" id="{57A71493-AF52-E145-B918-31FF059C70BD}"/>
              </a:ext>
            </a:extLst>
          </p:cNvPr>
          <p:cNvSpPr/>
          <p:nvPr/>
        </p:nvSpPr>
        <p:spPr>
          <a:xfrm>
            <a:off x="5029200" y="3200400"/>
            <a:ext cx="3657600" cy="3105150"/>
          </a:xfrm>
          <a:prstGeom prst="roundRect">
            <a:avLst>
              <a:gd name="adj" fmla="val 11319"/>
            </a:avLst>
          </a:prstGeom>
          <a:solidFill>
            <a:schemeClr val="bg1">
              <a:lumMod val="85000"/>
            </a:schemeClr>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cxnSp>
        <p:nvCxnSpPr>
          <p:cNvPr id="55" name="YArrow">
            <a:extLst>
              <a:ext uri="{FF2B5EF4-FFF2-40B4-BE49-F238E27FC236}">
                <a16:creationId xmlns:a16="http://schemas.microsoft.com/office/drawing/2014/main" id="{64DDFC03-A1AF-F94B-AE07-B562275F7C42}"/>
              </a:ext>
            </a:extLst>
          </p:cNvPr>
          <p:cNvCxnSpPr>
            <a:stCxn id="57" idx="3"/>
            <a:endCxn id="61" idx="1"/>
          </p:cNvCxnSpPr>
          <p:nvPr/>
        </p:nvCxnSpPr>
        <p:spPr>
          <a:xfrm>
            <a:off x="5715000" y="5337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57" name="Y">
            <a:extLst>
              <a:ext uri="{FF2B5EF4-FFF2-40B4-BE49-F238E27FC236}">
                <a16:creationId xmlns:a16="http://schemas.microsoft.com/office/drawing/2014/main" id="{4D0B6493-E206-544C-8EC8-7D5BE8868198}"/>
              </a:ext>
            </a:extLst>
          </p:cNvPr>
          <p:cNvSpPr/>
          <p:nvPr/>
        </p:nvSpPr>
        <p:spPr>
          <a:xfrm>
            <a:off x="5105400" y="5146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r" eaLnBrk="1" fontAlgn="auto" hangingPunct="1">
              <a:spcBef>
                <a:spcPts val="0"/>
              </a:spcBef>
              <a:spcAft>
                <a:spcPts val="0"/>
              </a:spcAft>
              <a:defRPr/>
            </a:pPr>
            <a:r>
              <a:rPr lang="en-US" sz="3200" b="1">
                <a:solidFill>
                  <a:srgbClr val="FF0000"/>
                </a:solidFill>
                <a:latin typeface="Courier New" panose="02070309020205020404" pitchFamily="49" charset="0"/>
                <a:cs typeface="Courier New" panose="02070309020205020404" pitchFamily="49" charset="0"/>
              </a:rPr>
              <a:t>Y</a:t>
            </a:r>
            <a:endParaRPr lang="en-US" sz="2800" b="1">
              <a:solidFill>
                <a:srgbClr val="FF0000"/>
              </a:solidFill>
              <a:latin typeface="Courier New" panose="02070309020205020404" pitchFamily="49" charset="0"/>
              <a:cs typeface="Courier New" panose="02070309020205020404" pitchFamily="49" charset="0"/>
            </a:endParaRPr>
          </a:p>
        </p:txBody>
      </p:sp>
      <p:cxnSp>
        <p:nvCxnSpPr>
          <p:cNvPr id="58" name="XArrow">
            <a:extLst>
              <a:ext uri="{FF2B5EF4-FFF2-40B4-BE49-F238E27FC236}">
                <a16:creationId xmlns:a16="http://schemas.microsoft.com/office/drawing/2014/main" id="{13107379-8222-444A-9853-327E679C2F31}"/>
              </a:ext>
            </a:extLst>
          </p:cNvPr>
          <p:cNvCxnSpPr>
            <a:stCxn id="59" idx="3"/>
          </p:cNvCxnSpPr>
          <p:nvPr/>
        </p:nvCxnSpPr>
        <p:spPr>
          <a:xfrm>
            <a:off x="5715000" y="4194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59" name="X">
            <a:extLst>
              <a:ext uri="{FF2B5EF4-FFF2-40B4-BE49-F238E27FC236}">
                <a16:creationId xmlns:a16="http://schemas.microsoft.com/office/drawing/2014/main" id="{87A4FEF6-2B31-4F49-B57D-013AACAACA79}"/>
              </a:ext>
            </a:extLst>
          </p:cNvPr>
          <p:cNvSpPr/>
          <p:nvPr/>
        </p:nvSpPr>
        <p:spPr>
          <a:xfrm>
            <a:off x="5105400" y="4003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r" eaLnBrk="1" fontAlgn="auto" hangingPunct="1">
              <a:spcBef>
                <a:spcPts val="0"/>
              </a:spcBef>
              <a:spcAft>
                <a:spcPts val="0"/>
              </a:spcAft>
              <a:defRPr/>
            </a:pPr>
            <a:r>
              <a:rPr lang="en-US" sz="3200" b="1">
                <a:solidFill>
                  <a:srgbClr val="FF0000"/>
                </a:solidFill>
                <a:latin typeface="Courier New" panose="02070309020205020404" pitchFamily="49" charset="0"/>
                <a:cs typeface="Courier New" panose="02070309020205020404" pitchFamily="49" charset="0"/>
              </a:rPr>
              <a:t>X</a:t>
            </a:r>
            <a:endParaRPr lang="en-US" sz="2800" b="1">
              <a:solidFill>
                <a:srgbClr val="FF0000"/>
              </a:solidFill>
              <a:latin typeface="Courier New" panose="02070309020205020404" pitchFamily="49" charset="0"/>
              <a:cs typeface="Courier New" panose="02070309020205020404" pitchFamily="49" charset="0"/>
            </a:endParaRPr>
          </a:p>
        </p:txBody>
      </p:sp>
      <p:sp>
        <p:nvSpPr>
          <p:cNvPr id="60" name="Row">
            <a:extLst>
              <a:ext uri="{FF2B5EF4-FFF2-40B4-BE49-F238E27FC236}">
                <a16:creationId xmlns:a16="http://schemas.microsoft.com/office/drawing/2014/main" id="{FF488893-8715-5546-B6A0-A602A322C6E3}"/>
              </a:ext>
            </a:extLst>
          </p:cNvPr>
          <p:cNvSpPr/>
          <p:nvPr/>
        </p:nvSpPr>
        <p:spPr>
          <a:xfrm>
            <a:off x="6096000" y="5527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3600">
              <a:solidFill>
                <a:prstClr val="black"/>
              </a:solidFill>
              <a:latin typeface="Courier New" panose="02070309020205020404" pitchFamily="49" charset="0"/>
              <a:cs typeface="Courier New" panose="02070309020205020404" pitchFamily="49" charset="0"/>
            </a:endParaRPr>
          </a:p>
        </p:txBody>
      </p:sp>
      <p:sp>
        <p:nvSpPr>
          <p:cNvPr id="61" name="RowY">
            <a:extLst>
              <a:ext uri="{FF2B5EF4-FFF2-40B4-BE49-F238E27FC236}">
                <a16:creationId xmlns:a16="http://schemas.microsoft.com/office/drawing/2014/main" id="{C8AEC6DF-80FA-5241-8CCF-5B4CD21D25A8}"/>
              </a:ext>
            </a:extLst>
          </p:cNvPr>
          <p:cNvSpPr/>
          <p:nvPr/>
        </p:nvSpPr>
        <p:spPr>
          <a:xfrm>
            <a:off x="6096000" y="5146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fontAlgn="auto" hangingPunct="1">
              <a:spcBef>
                <a:spcPts val="0"/>
              </a:spcBef>
              <a:spcAft>
                <a:spcPts val="0"/>
              </a:spcAft>
              <a:defRPr/>
            </a:pPr>
            <a:endParaRPr lang="en-US" sz="2800" b="1">
              <a:solidFill>
                <a:prstClr val="black"/>
              </a:solidFill>
              <a:latin typeface="Calibri Light"/>
              <a:cs typeface="Courier New" panose="02070309020205020404" pitchFamily="49" charset="0"/>
            </a:endParaRPr>
          </a:p>
        </p:txBody>
      </p:sp>
      <p:sp>
        <p:nvSpPr>
          <p:cNvPr id="62" name="Row">
            <a:extLst>
              <a:ext uri="{FF2B5EF4-FFF2-40B4-BE49-F238E27FC236}">
                <a16:creationId xmlns:a16="http://schemas.microsoft.com/office/drawing/2014/main" id="{92A09913-F8BE-2A4A-9554-8918D5294693}"/>
              </a:ext>
            </a:extLst>
          </p:cNvPr>
          <p:cNvSpPr/>
          <p:nvPr/>
        </p:nvSpPr>
        <p:spPr>
          <a:xfrm>
            <a:off x="6096000" y="4765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2800">
              <a:solidFill>
                <a:prstClr val="black"/>
              </a:solidFill>
              <a:latin typeface="Courier New" panose="02070309020205020404" pitchFamily="49" charset="0"/>
              <a:cs typeface="Courier New" panose="02070309020205020404" pitchFamily="49" charset="0"/>
            </a:endParaRPr>
          </a:p>
        </p:txBody>
      </p:sp>
      <p:sp>
        <p:nvSpPr>
          <p:cNvPr id="63" name="Row">
            <a:extLst>
              <a:ext uri="{FF2B5EF4-FFF2-40B4-BE49-F238E27FC236}">
                <a16:creationId xmlns:a16="http://schemas.microsoft.com/office/drawing/2014/main" id="{8FEB415D-5925-DA44-9E39-AB2E977815A1}"/>
              </a:ext>
            </a:extLst>
          </p:cNvPr>
          <p:cNvSpPr/>
          <p:nvPr/>
        </p:nvSpPr>
        <p:spPr>
          <a:xfrm>
            <a:off x="6096000" y="4384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2800">
              <a:solidFill>
                <a:prstClr val="black"/>
              </a:solidFill>
              <a:latin typeface="Courier New" panose="02070309020205020404" pitchFamily="49" charset="0"/>
              <a:cs typeface="Courier New" panose="02070309020205020404" pitchFamily="49" charset="0"/>
            </a:endParaRPr>
          </a:p>
        </p:txBody>
      </p:sp>
      <p:sp>
        <p:nvSpPr>
          <p:cNvPr id="64" name="RowX">
            <a:extLst>
              <a:ext uri="{FF2B5EF4-FFF2-40B4-BE49-F238E27FC236}">
                <a16:creationId xmlns:a16="http://schemas.microsoft.com/office/drawing/2014/main" id="{F8A7FEFD-C7E4-744B-9BCF-4A069C0D6592}"/>
              </a:ext>
            </a:extLst>
          </p:cNvPr>
          <p:cNvSpPr/>
          <p:nvPr/>
        </p:nvSpPr>
        <p:spPr>
          <a:xfrm>
            <a:off x="6096000" y="4003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fontAlgn="auto" hangingPunct="1">
              <a:spcBef>
                <a:spcPts val="0"/>
              </a:spcBef>
              <a:spcAft>
                <a:spcPts val="0"/>
              </a:spcAft>
              <a:defRPr/>
            </a:pPr>
            <a:endParaRPr lang="en-US" sz="2800" b="1">
              <a:solidFill>
                <a:prstClr val="black"/>
              </a:solidFill>
              <a:latin typeface="Calibri Light"/>
              <a:cs typeface="Courier New" panose="02070309020205020404" pitchFamily="49" charset="0"/>
            </a:endParaRPr>
          </a:p>
        </p:txBody>
      </p:sp>
      <p:sp>
        <p:nvSpPr>
          <p:cNvPr id="65" name="Row">
            <a:extLst>
              <a:ext uri="{FF2B5EF4-FFF2-40B4-BE49-F238E27FC236}">
                <a16:creationId xmlns:a16="http://schemas.microsoft.com/office/drawing/2014/main" id="{F0146E4D-DE5A-D542-9B7E-B4EB8AC36EDD}"/>
              </a:ext>
            </a:extLst>
          </p:cNvPr>
          <p:cNvSpPr/>
          <p:nvPr/>
        </p:nvSpPr>
        <p:spPr>
          <a:xfrm>
            <a:off x="6096000" y="3622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2800">
              <a:solidFill>
                <a:prstClr val="black"/>
              </a:solidFill>
              <a:latin typeface="Courier New" panose="02070309020205020404" pitchFamily="49" charset="0"/>
              <a:cs typeface="Courier New" panose="02070309020205020404" pitchFamily="49" charset="0"/>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1" name="Picture 48">
            <a:extLst>
              <a:ext uri="{FF2B5EF4-FFF2-40B4-BE49-F238E27FC236}">
                <a16:creationId xmlns:a16="http://schemas.microsoft.com/office/drawing/2014/main" id="{44C253E4-6BA1-4E57-8660-8B5123A48C4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81575" y="990600"/>
            <a:ext cx="3762375"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8722" name="Picture 22">
            <a:extLst>
              <a:ext uri="{FF2B5EF4-FFF2-40B4-BE49-F238E27FC236}">
                <a16:creationId xmlns:a16="http://schemas.microsoft.com/office/drawing/2014/main" id="{390EE929-2B7D-4E9D-BD89-51DD4BC19E5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28750" y="1133475"/>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Left-Right Arrow 2">
            <a:extLst>
              <a:ext uri="{FF2B5EF4-FFF2-40B4-BE49-F238E27FC236}">
                <a16:creationId xmlns:a16="http://schemas.microsoft.com/office/drawing/2014/main" id="{EED22A00-3EA1-944F-AE5D-220AF321982D}"/>
              </a:ext>
            </a:extLst>
          </p:cNvPr>
          <p:cNvSpPr/>
          <p:nvPr/>
        </p:nvSpPr>
        <p:spPr>
          <a:xfrm>
            <a:off x="3429000" y="1566863"/>
            <a:ext cx="1411288" cy="895350"/>
          </a:xfrm>
          <a:prstGeom prst="lef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600" b="1">
              <a:solidFill>
                <a:prstClr val="white"/>
              </a:solidFill>
              <a:latin typeface="Calibri Light"/>
            </a:endParaRPr>
          </a:p>
        </p:txBody>
      </p:sp>
      <p:sp>
        <p:nvSpPr>
          <p:cNvPr id="158724" name="TextBox 6">
            <a:extLst>
              <a:ext uri="{FF2B5EF4-FFF2-40B4-BE49-F238E27FC236}">
                <a16:creationId xmlns:a16="http://schemas.microsoft.com/office/drawing/2014/main" id="{67FDE58F-7A15-4EB5-B65A-34639DDA3BF6}"/>
              </a:ext>
            </a:extLst>
          </p:cNvPr>
          <p:cNvSpPr txBox="1">
            <a:spLocks noChangeArrowheads="1"/>
          </p:cNvSpPr>
          <p:nvPr/>
        </p:nvSpPr>
        <p:spPr bwMode="auto">
          <a:xfrm>
            <a:off x="1116013" y="1484313"/>
            <a:ext cx="2447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5000" b="1">
                <a:solidFill>
                  <a:srgbClr val="595959"/>
                </a:solidFill>
                <a:latin typeface="Calibri Light" panose="020F0302020204030204" pitchFamily="34" charset="0"/>
              </a:rPr>
              <a:t>CPU</a:t>
            </a:r>
          </a:p>
        </p:txBody>
      </p:sp>
      <p:sp>
        <p:nvSpPr>
          <p:cNvPr id="4" name="Rectangle 3">
            <a:extLst>
              <a:ext uri="{FF2B5EF4-FFF2-40B4-BE49-F238E27FC236}">
                <a16:creationId xmlns:a16="http://schemas.microsoft.com/office/drawing/2014/main" id="{B0200649-34C2-6544-9AF3-429A5F69F558}"/>
              </a:ext>
            </a:extLst>
          </p:cNvPr>
          <p:cNvSpPr/>
          <p:nvPr/>
        </p:nvSpPr>
        <p:spPr>
          <a:xfrm>
            <a:off x="4752975" y="2762250"/>
            <a:ext cx="3762375"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158726" name="Rectangle 34">
            <a:extLst>
              <a:ext uri="{FF2B5EF4-FFF2-40B4-BE49-F238E27FC236}">
                <a16:creationId xmlns:a16="http://schemas.microsoft.com/office/drawing/2014/main" id="{9D79967F-1AFE-4169-90F3-3A5DF22D7414}"/>
              </a:ext>
            </a:extLst>
          </p:cNvPr>
          <p:cNvSpPr>
            <a:spLocks noChangeArrowheads="1"/>
          </p:cNvSpPr>
          <p:nvPr/>
        </p:nvSpPr>
        <p:spPr bwMode="auto">
          <a:xfrm>
            <a:off x="-323850" y="6453188"/>
            <a:ext cx="7056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ＭＳ Ｐゴシック" panose="020B0600070205080204" pitchFamily="34" charset="-128"/>
              </a:defRPr>
            </a:lvl1pPr>
            <a:lvl2pPr>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lvl="1" eaLnBrk="1" hangingPunct="1"/>
            <a:r>
              <a:rPr lang="en-US" altLang="en-US">
                <a:solidFill>
                  <a:srgbClr val="000000"/>
                </a:solidFill>
                <a:latin typeface="Calibri" panose="020F0502020204030204" pitchFamily="34" charset="0"/>
              </a:rPr>
              <a:t>Download from: </a:t>
            </a:r>
            <a:r>
              <a:rPr lang="en-US" altLang="en-US">
                <a:solidFill>
                  <a:srgbClr val="000000"/>
                </a:solidFill>
                <a:latin typeface="Calibri" panose="020F0502020204030204" pitchFamily="34" charset="0"/>
                <a:hlinkClick r:id="rId5"/>
              </a:rPr>
              <a:t>https://github.com/CMU-SAFARI/rowhammer</a:t>
            </a:r>
            <a:r>
              <a:rPr lang="en-US" altLang="en-US">
                <a:solidFill>
                  <a:srgbClr val="000000"/>
                </a:solidFill>
                <a:latin typeface="Calibri" panose="020F0502020204030204" pitchFamily="34" charset="0"/>
              </a:rPr>
              <a:t> </a:t>
            </a:r>
          </a:p>
        </p:txBody>
      </p:sp>
      <p:sp>
        <p:nvSpPr>
          <p:cNvPr id="158727" name="TextBox 45">
            <a:extLst>
              <a:ext uri="{FF2B5EF4-FFF2-40B4-BE49-F238E27FC236}">
                <a16:creationId xmlns:a16="http://schemas.microsoft.com/office/drawing/2014/main" id="{9EED396B-D2A9-4338-A9F9-8E58E7FB3C61}"/>
              </a:ext>
            </a:extLst>
          </p:cNvPr>
          <p:cNvSpPr txBox="1">
            <a:spLocks noChangeArrowheads="1"/>
          </p:cNvSpPr>
          <p:nvPr/>
        </p:nvSpPr>
        <p:spPr bwMode="auto">
          <a:xfrm>
            <a:off x="4572000" y="1484313"/>
            <a:ext cx="4572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4400" b="1">
                <a:solidFill>
                  <a:srgbClr val="FFFFFF"/>
                </a:solidFill>
                <a:latin typeface="Calibri Light" panose="020F0302020204030204" pitchFamily="34" charset="0"/>
              </a:rPr>
              <a:t>DRAM Module</a:t>
            </a:r>
          </a:p>
        </p:txBody>
      </p:sp>
      <p:sp>
        <p:nvSpPr>
          <p:cNvPr id="158728" name="Title 1">
            <a:extLst>
              <a:ext uri="{FF2B5EF4-FFF2-40B4-BE49-F238E27FC236}">
                <a16:creationId xmlns:a16="http://schemas.microsoft.com/office/drawing/2014/main" id="{9B87E66A-2D5C-44B6-B167-0E7587917C2D}"/>
              </a:ext>
            </a:extLst>
          </p:cNvPr>
          <p:cNvSpPr>
            <a:spLocks noGrp="1" noChangeArrowheads="1"/>
          </p:cNvSpPr>
          <p:nvPr>
            <p:ph type="title"/>
          </p:nvPr>
        </p:nvSpPr>
        <p:spPr>
          <a:xfrm>
            <a:off x="228600" y="44450"/>
            <a:ext cx="8915400" cy="1066800"/>
          </a:xfrm>
        </p:spPr>
        <p:txBody>
          <a:bodyPr/>
          <a:lstStyle/>
          <a:p>
            <a:pPr eaLnBrk="1" hangingPunct="1"/>
            <a:r>
              <a:rPr lang="en-US" altLang="en-US">
                <a:solidFill>
                  <a:srgbClr val="1A5712"/>
                </a:solidFill>
                <a:ea typeface="ＭＳ Ｐゴシック" panose="020B0600070205080204" pitchFamily="34" charset="-128"/>
              </a:rPr>
              <a:t>A Simple Program Can Induce Many Errors</a:t>
            </a:r>
          </a:p>
        </p:txBody>
      </p:sp>
      <p:sp>
        <p:nvSpPr>
          <p:cNvPr id="54" name="DRAM">
            <a:extLst>
              <a:ext uri="{FF2B5EF4-FFF2-40B4-BE49-F238E27FC236}">
                <a16:creationId xmlns:a16="http://schemas.microsoft.com/office/drawing/2014/main" id="{D5279933-C21A-3F42-BCE1-93FEA7FCCA2A}"/>
              </a:ext>
            </a:extLst>
          </p:cNvPr>
          <p:cNvSpPr/>
          <p:nvPr/>
        </p:nvSpPr>
        <p:spPr>
          <a:xfrm>
            <a:off x="5029200" y="3200400"/>
            <a:ext cx="3657600" cy="3105150"/>
          </a:xfrm>
          <a:prstGeom prst="roundRect">
            <a:avLst>
              <a:gd name="adj" fmla="val 11319"/>
            </a:avLst>
          </a:prstGeom>
          <a:solidFill>
            <a:schemeClr val="bg1">
              <a:lumMod val="85000"/>
            </a:schemeClr>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cxnSp>
        <p:nvCxnSpPr>
          <p:cNvPr id="55" name="YArrow">
            <a:extLst>
              <a:ext uri="{FF2B5EF4-FFF2-40B4-BE49-F238E27FC236}">
                <a16:creationId xmlns:a16="http://schemas.microsoft.com/office/drawing/2014/main" id="{8B106F1F-B024-2F47-BE42-FE8FC8F6F205}"/>
              </a:ext>
            </a:extLst>
          </p:cNvPr>
          <p:cNvCxnSpPr>
            <a:stCxn id="57" idx="3"/>
            <a:endCxn id="61" idx="1"/>
          </p:cNvCxnSpPr>
          <p:nvPr/>
        </p:nvCxnSpPr>
        <p:spPr>
          <a:xfrm>
            <a:off x="5715000" y="5337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57" name="Y">
            <a:extLst>
              <a:ext uri="{FF2B5EF4-FFF2-40B4-BE49-F238E27FC236}">
                <a16:creationId xmlns:a16="http://schemas.microsoft.com/office/drawing/2014/main" id="{4E02B566-6A73-E541-9D1F-F097195BDCCA}"/>
              </a:ext>
            </a:extLst>
          </p:cNvPr>
          <p:cNvSpPr/>
          <p:nvPr/>
        </p:nvSpPr>
        <p:spPr>
          <a:xfrm>
            <a:off x="5105400" y="5146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r" eaLnBrk="1" fontAlgn="auto" hangingPunct="1">
              <a:spcBef>
                <a:spcPts val="0"/>
              </a:spcBef>
              <a:spcAft>
                <a:spcPts val="0"/>
              </a:spcAft>
              <a:defRPr/>
            </a:pPr>
            <a:r>
              <a:rPr lang="en-US" sz="3200" b="1">
                <a:solidFill>
                  <a:srgbClr val="FF0000"/>
                </a:solidFill>
                <a:latin typeface="Courier New" panose="02070309020205020404" pitchFamily="49" charset="0"/>
                <a:cs typeface="Courier New" panose="02070309020205020404" pitchFamily="49" charset="0"/>
              </a:rPr>
              <a:t>Y</a:t>
            </a:r>
            <a:endParaRPr lang="en-US" sz="2800" b="1">
              <a:solidFill>
                <a:srgbClr val="FF0000"/>
              </a:solidFill>
              <a:latin typeface="Courier New" panose="02070309020205020404" pitchFamily="49" charset="0"/>
              <a:cs typeface="Courier New" panose="02070309020205020404" pitchFamily="49" charset="0"/>
            </a:endParaRPr>
          </a:p>
        </p:txBody>
      </p:sp>
      <p:cxnSp>
        <p:nvCxnSpPr>
          <p:cNvPr id="58" name="XArrow">
            <a:extLst>
              <a:ext uri="{FF2B5EF4-FFF2-40B4-BE49-F238E27FC236}">
                <a16:creationId xmlns:a16="http://schemas.microsoft.com/office/drawing/2014/main" id="{E35C6956-A0EF-164F-8F33-087A5EDCB4BF}"/>
              </a:ext>
            </a:extLst>
          </p:cNvPr>
          <p:cNvCxnSpPr>
            <a:stCxn id="59" idx="3"/>
          </p:cNvCxnSpPr>
          <p:nvPr/>
        </p:nvCxnSpPr>
        <p:spPr>
          <a:xfrm>
            <a:off x="5715000" y="4194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59" name="X">
            <a:extLst>
              <a:ext uri="{FF2B5EF4-FFF2-40B4-BE49-F238E27FC236}">
                <a16:creationId xmlns:a16="http://schemas.microsoft.com/office/drawing/2014/main" id="{F6289E95-6A73-2D4D-9737-493C31E96D21}"/>
              </a:ext>
            </a:extLst>
          </p:cNvPr>
          <p:cNvSpPr/>
          <p:nvPr/>
        </p:nvSpPr>
        <p:spPr>
          <a:xfrm>
            <a:off x="5105400" y="4003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r" eaLnBrk="1" fontAlgn="auto" hangingPunct="1">
              <a:spcBef>
                <a:spcPts val="0"/>
              </a:spcBef>
              <a:spcAft>
                <a:spcPts val="0"/>
              </a:spcAft>
              <a:defRPr/>
            </a:pPr>
            <a:r>
              <a:rPr lang="en-US" sz="3200" b="1">
                <a:solidFill>
                  <a:srgbClr val="FF0000"/>
                </a:solidFill>
                <a:latin typeface="Courier New" panose="02070309020205020404" pitchFamily="49" charset="0"/>
                <a:cs typeface="Courier New" panose="02070309020205020404" pitchFamily="49" charset="0"/>
              </a:rPr>
              <a:t>X</a:t>
            </a:r>
            <a:endParaRPr lang="en-US" sz="2800" b="1">
              <a:solidFill>
                <a:srgbClr val="FF0000"/>
              </a:solidFill>
              <a:latin typeface="Courier New" panose="02070309020205020404" pitchFamily="49" charset="0"/>
              <a:cs typeface="Courier New" panose="02070309020205020404" pitchFamily="49" charset="0"/>
            </a:endParaRPr>
          </a:p>
        </p:txBody>
      </p:sp>
      <p:sp>
        <p:nvSpPr>
          <p:cNvPr id="60" name="Row">
            <a:extLst>
              <a:ext uri="{FF2B5EF4-FFF2-40B4-BE49-F238E27FC236}">
                <a16:creationId xmlns:a16="http://schemas.microsoft.com/office/drawing/2014/main" id="{2FED2C76-BCEC-6B47-9C39-30D6F38B6A77}"/>
              </a:ext>
            </a:extLst>
          </p:cNvPr>
          <p:cNvSpPr/>
          <p:nvPr/>
        </p:nvSpPr>
        <p:spPr>
          <a:xfrm>
            <a:off x="6096000" y="5527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3600">
              <a:solidFill>
                <a:prstClr val="black"/>
              </a:solidFill>
              <a:latin typeface="Courier New" panose="02070309020205020404" pitchFamily="49" charset="0"/>
              <a:cs typeface="Courier New" panose="02070309020205020404" pitchFamily="49" charset="0"/>
            </a:endParaRPr>
          </a:p>
        </p:txBody>
      </p:sp>
      <p:sp>
        <p:nvSpPr>
          <p:cNvPr id="61" name="RowY">
            <a:extLst>
              <a:ext uri="{FF2B5EF4-FFF2-40B4-BE49-F238E27FC236}">
                <a16:creationId xmlns:a16="http://schemas.microsoft.com/office/drawing/2014/main" id="{A57423EC-43F2-B744-A035-333FA33D3284}"/>
              </a:ext>
            </a:extLst>
          </p:cNvPr>
          <p:cNvSpPr/>
          <p:nvPr/>
        </p:nvSpPr>
        <p:spPr>
          <a:xfrm>
            <a:off x="6096000" y="5146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fontAlgn="auto" hangingPunct="1">
              <a:spcBef>
                <a:spcPts val="0"/>
              </a:spcBef>
              <a:spcAft>
                <a:spcPts val="0"/>
              </a:spcAft>
              <a:defRPr/>
            </a:pPr>
            <a:endParaRPr lang="en-US" sz="2800" b="1">
              <a:solidFill>
                <a:prstClr val="black"/>
              </a:solidFill>
              <a:latin typeface="Calibri Light"/>
              <a:cs typeface="Courier New" panose="02070309020205020404" pitchFamily="49" charset="0"/>
            </a:endParaRPr>
          </a:p>
        </p:txBody>
      </p:sp>
      <p:sp>
        <p:nvSpPr>
          <p:cNvPr id="62" name="Row">
            <a:extLst>
              <a:ext uri="{FF2B5EF4-FFF2-40B4-BE49-F238E27FC236}">
                <a16:creationId xmlns:a16="http://schemas.microsoft.com/office/drawing/2014/main" id="{03B608E0-830B-6B42-8A49-8C5B3AD684B1}"/>
              </a:ext>
            </a:extLst>
          </p:cNvPr>
          <p:cNvSpPr/>
          <p:nvPr/>
        </p:nvSpPr>
        <p:spPr>
          <a:xfrm>
            <a:off x="6096000" y="4765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2800">
              <a:solidFill>
                <a:prstClr val="black"/>
              </a:solidFill>
              <a:latin typeface="Courier New" panose="02070309020205020404" pitchFamily="49" charset="0"/>
              <a:cs typeface="Courier New" panose="02070309020205020404" pitchFamily="49" charset="0"/>
            </a:endParaRPr>
          </a:p>
        </p:txBody>
      </p:sp>
      <p:sp>
        <p:nvSpPr>
          <p:cNvPr id="63" name="Row">
            <a:extLst>
              <a:ext uri="{FF2B5EF4-FFF2-40B4-BE49-F238E27FC236}">
                <a16:creationId xmlns:a16="http://schemas.microsoft.com/office/drawing/2014/main" id="{1AB86341-6850-204E-A069-2DA3687379F5}"/>
              </a:ext>
            </a:extLst>
          </p:cNvPr>
          <p:cNvSpPr/>
          <p:nvPr/>
        </p:nvSpPr>
        <p:spPr>
          <a:xfrm>
            <a:off x="6096000" y="4384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2800">
              <a:solidFill>
                <a:prstClr val="black"/>
              </a:solidFill>
              <a:latin typeface="Courier New" panose="02070309020205020404" pitchFamily="49" charset="0"/>
              <a:cs typeface="Courier New" panose="02070309020205020404" pitchFamily="49" charset="0"/>
            </a:endParaRPr>
          </a:p>
        </p:txBody>
      </p:sp>
      <p:sp>
        <p:nvSpPr>
          <p:cNvPr id="64" name="RowX">
            <a:extLst>
              <a:ext uri="{FF2B5EF4-FFF2-40B4-BE49-F238E27FC236}">
                <a16:creationId xmlns:a16="http://schemas.microsoft.com/office/drawing/2014/main" id="{F40B3386-9E5F-AF45-8442-C2E7E15FB21C}"/>
              </a:ext>
            </a:extLst>
          </p:cNvPr>
          <p:cNvSpPr/>
          <p:nvPr/>
        </p:nvSpPr>
        <p:spPr>
          <a:xfrm>
            <a:off x="6096000" y="4003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fontAlgn="auto" hangingPunct="1">
              <a:spcBef>
                <a:spcPts val="0"/>
              </a:spcBef>
              <a:spcAft>
                <a:spcPts val="0"/>
              </a:spcAft>
              <a:defRPr/>
            </a:pPr>
            <a:endParaRPr lang="en-US" sz="2800" b="1">
              <a:solidFill>
                <a:prstClr val="black"/>
              </a:solidFill>
              <a:latin typeface="Calibri Light"/>
              <a:cs typeface="Courier New" panose="02070309020205020404" pitchFamily="49" charset="0"/>
            </a:endParaRPr>
          </a:p>
        </p:txBody>
      </p:sp>
      <p:sp>
        <p:nvSpPr>
          <p:cNvPr id="65" name="Row">
            <a:extLst>
              <a:ext uri="{FF2B5EF4-FFF2-40B4-BE49-F238E27FC236}">
                <a16:creationId xmlns:a16="http://schemas.microsoft.com/office/drawing/2014/main" id="{A92F999C-6BFC-704B-BF97-7F315A4A06D7}"/>
              </a:ext>
            </a:extLst>
          </p:cNvPr>
          <p:cNvSpPr/>
          <p:nvPr/>
        </p:nvSpPr>
        <p:spPr>
          <a:xfrm>
            <a:off x="6096000" y="3622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2800">
              <a:solidFill>
                <a:prstClr val="black"/>
              </a:solidFill>
              <a:latin typeface="Courier New" panose="02070309020205020404" pitchFamily="49" charset="0"/>
              <a:cs typeface="Courier New" panose="02070309020205020404" pitchFamily="49" charset="0"/>
            </a:endParaRPr>
          </a:p>
        </p:txBody>
      </p:sp>
      <p:sp>
        <p:nvSpPr>
          <p:cNvPr id="22" name="CPU">
            <a:extLst>
              <a:ext uri="{FF2B5EF4-FFF2-40B4-BE49-F238E27FC236}">
                <a16:creationId xmlns:a16="http://schemas.microsoft.com/office/drawing/2014/main" id="{09867CA5-F0EA-A04E-AA8A-6EC37E0DD47B}"/>
              </a:ext>
            </a:extLst>
          </p:cNvPr>
          <p:cNvSpPr/>
          <p:nvPr/>
        </p:nvSpPr>
        <p:spPr>
          <a:xfrm>
            <a:off x="419100" y="3352800"/>
            <a:ext cx="4152900" cy="3048000"/>
          </a:xfrm>
          <a:prstGeom prst="rect">
            <a:avLst/>
          </a:prstGeom>
          <a:no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400050" indent="-400050" eaLnBrk="1" fontAlgn="auto" hangingPunct="1">
              <a:lnSpc>
                <a:spcPct val="90000"/>
              </a:lnSpc>
              <a:spcBef>
                <a:spcPts val="0"/>
              </a:spcBef>
              <a:spcAft>
                <a:spcPts val="0"/>
              </a:spcAft>
              <a:buFont typeface="+mj-lt"/>
              <a:buAutoNum type="arabicPeriod"/>
              <a:defRPr/>
            </a:pPr>
            <a:r>
              <a:rPr lang="en-US" sz="3200" dirty="0">
                <a:solidFill>
                  <a:prstClr val="black"/>
                </a:solidFill>
                <a:latin typeface="Calibri Light"/>
                <a:cs typeface="Courier New" panose="02070309020205020404" pitchFamily="49" charset="0"/>
              </a:rPr>
              <a:t>Avoid </a:t>
            </a:r>
            <a:r>
              <a:rPr lang="en-US" sz="3200" b="1" i="1" dirty="0">
                <a:solidFill>
                  <a:prstClr val="black"/>
                </a:solidFill>
                <a:latin typeface="Calibri Light"/>
                <a:cs typeface="Courier New" panose="02070309020205020404" pitchFamily="49" charset="0"/>
              </a:rPr>
              <a:t>cache hits</a:t>
            </a:r>
          </a:p>
          <a:p>
            <a:pPr marL="742950" lvl="1" indent="-285750" eaLnBrk="1" fontAlgn="auto" hangingPunct="1">
              <a:lnSpc>
                <a:spcPct val="90000"/>
              </a:lnSpc>
              <a:spcBef>
                <a:spcPts val="0"/>
              </a:spcBef>
              <a:spcAft>
                <a:spcPts val="0"/>
              </a:spcAft>
              <a:buFont typeface="Calibri Light" panose="020F0302020204030204" pitchFamily="34" charset="0"/>
              <a:buChar char="–"/>
              <a:defRPr/>
            </a:pPr>
            <a:r>
              <a:rPr lang="en-US" sz="2800" dirty="0">
                <a:solidFill>
                  <a:prstClr val="black"/>
                </a:solidFill>
                <a:latin typeface="Calibri Light"/>
                <a:cs typeface="Courier New" panose="02070309020205020404" pitchFamily="49" charset="0"/>
              </a:rPr>
              <a:t>Flush </a:t>
            </a:r>
            <a:r>
              <a:rPr lang="en-US" sz="2800" b="1" dirty="0">
                <a:solidFill>
                  <a:srgbClr val="FF0000"/>
                </a:solidFill>
                <a:latin typeface="Courier New" panose="02070309020205020404" pitchFamily="49" charset="0"/>
                <a:cs typeface="Courier New" panose="02070309020205020404" pitchFamily="49" charset="0"/>
              </a:rPr>
              <a:t>X</a:t>
            </a:r>
            <a:r>
              <a:rPr lang="en-US" sz="2800" dirty="0">
                <a:solidFill>
                  <a:prstClr val="black"/>
                </a:solidFill>
                <a:latin typeface="Calibri Light"/>
                <a:cs typeface="Courier New" panose="02070309020205020404" pitchFamily="49" charset="0"/>
              </a:rPr>
              <a:t> from cache</a:t>
            </a:r>
          </a:p>
          <a:p>
            <a:pPr marL="400050" indent="-400050" eaLnBrk="1" fontAlgn="auto" hangingPunct="1">
              <a:lnSpc>
                <a:spcPct val="90000"/>
              </a:lnSpc>
              <a:spcBef>
                <a:spcPts val="0"/>
              </a:spcBef>
              <a:spcAft>
                <a:spcPts val="0"/>
              </a:spcAft>
              <a:buFont typeface="+mj-lt"/>
              <a:buAutoNum type="arabicPeriod"/>
              <a:defRPr/>
            </a:pPr>
            <a:endParaRPr lang="en-US" sz="3200" dirty="0">
              <a:solidFill>
                <a:prstClr val="black"/>
              </a:solidFill>
              <a:latin typeface="Calibri Light"/>
              <a:cs typeface="Courier New" panose="02070309020205020404" pitchFamily="49" charset="0"/>
            </a:endParaRPr>
          </a:p>
          <a:p>
            <a:pPr marL="400050" indent="-400050" eaLnBrk="1" fontAlgn="auto" hangingPunct="1">
              <a:lnSpc>
                <a:spcPct val="90000"/>
              </a:lnSpc>
              <a:spcBef>
                <a:spcPts val="0"/>
              </a:spcBef>
              <a:spcAft>
                <a:spcPts val="0"/>
              </a:spcAft>
              <a:buFont typeface="+mj-lt"/>
              <a:buAutoNum type="arabicPeriod"/>
              <a:defRPr/>
            </a:pPr>
            <a:r>
              <a:rPr lang="en-US" sz="3200" dirty="0">
                <a:solidFill>
                  <a:prstClr val="black"/>
                </a:solidFill>
                <a:latin typeface="Calibri Light"/>
                <a:cs typeface="Courier New" panose="02070309020205020404" pitchFamily="49" charset="0"/>
              </a:rPr>
              <a:t>Avoid </a:t>
            </a:r>
            <a:r>
              <a:rPr lang="en-US" sz="3200" b="1" i="1" dirty="0">
                <a:solidFill>
                  <a:prstClr val="black"/>
                </a:solidFill>
                <a:latin typeface="Calibri Light"/>
                <a:cs typeface="Courier New" panose="02070309020205020404" pitchFamily="49" charset="0"/>
              </a:rPr>
              <a:t>row hits</a:t>
            </a:r>
            <a:r>
              <a:rPr lang="en-US" sz="3200" dirty="0">
                <a:solidFill>
                  <a:prstClr val="black"/>
                </a:solidFill>
                <a:latin typeface="Calibri Light"/>
                <a:cs typeface="Courier New" panose="02070309020205020404" pitchFamily="49" charset="0"/>
              </a:rPr>
              <a:t> to </a:t>
            </a:r>
            <a:r>
              <a:rPr lang="en-US" sz="3200" b="1" dirty="0">
                <a:solidFill>
                  <a:srgbClr val="FF0000"/>
                </a:solidFill>
                <a:latin typeface="Courier New" panose="02070309020205020404" pitchFamily="49" charset="0"/>
                <a:cs typeface="Courier New" panose="02070309020205020404" pitchFamily="49" charset="0"/>
              </a:rPr>
              <a:t>X</a:t>
            </a:r>
          </a:p>
          <a:p>
            <a:pPr marL="742950" lvl="1" indent="-285750" eaLnBrk="1" fontAlgn="auto" hangingPunct="1">
              <a:lnSpc>
                <a:spcPct val="90000"/>
              </a:lnSpc>
              <a:spcBef>
                <a:spcPts val="0"/>
              </a:spcBef>
              <a:spcAft>
                <a:spcPts val="0"/>
              </a:spcAft>
              <a:buFont typeface="Calibri Light" panose="020F0302020204030204" pitchFamily="34" charset="0"/>
              <a:buChar char="–"/>
              <a:defRPr/>
            </a:pPr>
            <a:r>
              <a:rPr lang="en-US" sz="2800" dirty="0">
                <a:solidFill>
                  <a:prstClr val="black"/>
                </a:solidFill>
                <a:latin typeface="Calibri Light"/>
                <a:cs typeface="Courier New" panose="02070309020205020404" pitchFamily="49" charset="0"/>
              </a:rPr>
              <a:t>Read </a:t>
            </a:r>
            <a:r>
              <a:rPr lang="en-US" sz="2800" b="1" dirty="0">
                <a:solidFill>
                  <a:srgbClr val="FF0000"/>
                </a:solidFill>
                <a:latin typeface="Courier New" panose="02070309020205020404" pitchFamily="49" charset="0"/>
                <a:cs typeface="Courier New" panose="02070309020205020404" pitchFamily="49" charset="0"/>
              </a:rPr>
              <a:t>Y</a:t>
            </a:r>
            <a:r>
              <a:rPr lang="en-US" sz="2800" dirty="0">
                <a:solidFill>
                  <a:prstClr val="black"/>
                </a:solidFill>
                <a:latin typeface="Calibri Light"/>
                <a:cs typeface="Courier New" panose="02070309020205020404" pitchFamily="49" charset="0"/>
              </a:rPr>
              <a:t> in another row</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69" name="Picture 48">
            <a:extLst>
              <a:ext uri="{FF2B5EF4-FFF2-40B4-BE49-F238E27FC236}">
                <a16:creationId xmlns:a16="http://schemas.microsoft.com/office/drawing/2014/main" id="{63087624-DFCF-47E5-82FD-D74F7BDFCCE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81575" y="990600"/>
            <a:ext cx="3762375"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770" name="Picture 22">
            <a:extLst>
              <a:ext uri="{FF2B5EF4-FFF2-40B4-BE49-F238E27FC236}">
                <a16:creationId xmlns:a16="http://schemas.microsoft.com/office/drawing/2014/main" id="{6D5D42F8-FBA4-405A-8715-9D3B1355C55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28750" y="1133475"/>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Left-Right Arrow 2">
            <a:extLst>
              <a:ext uri="{FF2B5EF4-FFF2-40B4-BE49-F238E27FC236}">
                <a16:creationId xmlns:a16="http://schemas.microsoft.com/office/drawing/2014/main" id="{4058DD2F-5BFD-8C4B-8282-61CD3F7A5F61}"/>
              </a:ext>
            </a:extLst>
          </p:cNvPr>
          <p:cNvSpPr/>
          <p:nvPr/>
        </p:nvSpPr>
        <p:spPr>
          <a:xfrm>
            <a:off x="3429000" y="1566863"/>
            <a:ext cx="1411288" cy="895350"/>
          </a:xfrm>
          <a:prstGeom prst="lef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600" b="1">
              <a:solidFill>
                <a:prstClr val="white"/>
              </a:solidFill>
              <a:latin typeface="Calibri Light"/>
            </a:endParaRPr>
          </a:p>
        </p:txBody>
      </p:sp>
      <p:sp>
        <p:nvSpPr>
          <p:cNvPr id="160772" name="TextBox 6">
            <a:extLst>
              <a:ext uri="{FF2B5EF4-FFF2-40B4-BE49-F238E27FC236}">
                <a16:creationId xmlns:a16="http://schemas.microsoft.com/office/drawing/2014/main" id="{92640908-CF5A-44FD-B354-8F186B63670C}"/>
              </a:ext>
            </a:extLst>
          </p:cNvPr>
          <p:cNvSpPr txBox="1">
            <a:spLocks noChangeArrowheads="1"/>
          </p:cNvSpPr>
          <p:nvPr/>
        </p:nvSpPr>
        <p:spPr bwMode="auto">
          <a:xfrm>
            <a:off x="1116013" y="1484313"/>
            <a:ext cx="2447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5000" b="1">
                <a:solidFill>
                  <a:srgbClr val="595959"/>
                </a:solidFill>
                <a:latin typeface="Calibri Light" panose="020F0302020204030204" pitchFamily="34" charset="0"/>
              </a:rPr>
              <a:t>CPU</a:t>
            </a:r>
          </a:p>
        </p:txBody>
      </p:sp>
      <p:sp>
        <p:nvSpPr>
          <p:cNvPr id="4" name="Rectangle 3">
            <a:extLst>
              <a:ext uri="{FF2B5EF4-FFF2-40B4-BE49-F238E27FC236}">
                <a16:creationId xmlns:a16="http://schemas.microsoft.com/office/drawing/2014/main" id="{33E3231A-9557-5945-919D-A551963E0FA0}"/>
              </a:ext>
            </a:extLst>
          </p:cNvPr>
          <p:cNvSpPr/>
          <p:nvPr/>
        </p:nvSpPr>
        <p:spPr>
          <a:xfrm>
            <a:off x="4752975" y="2762250"/>
            <a:ext cx="3762375"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16" name="CPU">
            <a:extLst>
              <a:ext uri="{FF2B5EF4-FFF2-40B4-BE49-F238E27FC236}">
                <a16:creationId xmlns:a16="http://schemas.microsoft.com/office/drawing/2014/main" id="{BB458367-B19C-8B41-8BA2-0291DE191EB5}"/>
              </a:ext>
            </a:extLst>
          </p:cNvPr>
          <p:cNvSpPr/>
          <p:nvPr/>
        </p:nvSpPr>
        <p:spPr>
          <a:xfrm>
            <a:off x="457200" y="3200400"/>
            <a:ext cx="3657600" cy="3105150"/>
          </a:xfrm>
          <a:prstGeom prst="roundRect">
            <a:avLst>
              <a:gd name="adj" fmla="val 11319"/>
            </a:avLst>
          </a:prstGeom>
          <a:solidFill>
            <a:srgbClr val="0D3533"/>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a:lstStyle/>
          <a:p>
            <a:pPr marL="114300" eaLnBrk="1" fontAlgn="auto" hangingPunct="1">
              <a:lnSpc>
                <a:spcPct val="90000"/>
              </a:lnSpc>
              <a:spcBef>
                <a:spcPts val="0"/>
              </a:spcBef>
              <a:spcAft>
                <a:spcPts val="0"/>
              </a:spcAft>
              <a:defRPr/>
            </a:pPr>
            <a:r>
              <a:rPr lang="en-US" sz="2800" u="sng">
                <a:solidFill>
                  <a:prstClr val="white"/>
                </a:solidFill>
                <a:latin typeface="Courier New" panose="02070309020205020404" pitchFamily="49" charset="0"/>
                <a:cs typeface="Courier New" panose="02070309020205020404" pitchFamily="49" charset="0"/>
              </a:rPr>
              <a:t>loop</a:t>
            </a:r>
            <a:r>
              <a:rPr lang="en-US" sz="2800">
                <a:solidFill>
                  <a:prstClr val="white"/>
                </a:solidFill>
                <a:latin typeface="Courier New" panose="02070309020205020404" pitchFamily="49" charset="0"/>
                <a:cs typeface="Courier New" panose="02070309020205020404" pitchFamily="49" charset="0"/>
              </a:rPr>
              <a:t>:</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mov (</a:t>
            </a:r>
            <a:r>
              <a:rPr lang="en-US" sz="2800" b="1">
                <a:solidFill>
                  <a:srgbClr val="FF0000"/>
                </a:solidFill>
                <a:latin typeface="Courier New" panose="02070309020205020404" pitchFamily="49" charset="0"/>
                <a:cs typeface="Courier New" panose="02070309020205020404" pitchFamily="49" charset="0"/>
              </a:rPr>
              <a:t>X</a:t>
            </a:r>
            <a:r>
              <a:rPr lang="en-US" sz="2800">
                <a:solidFill>
                  <a:prstClr val="white"/>
                </a:solidFill>
                <a:latin typeface="Courier New" panose="02070309020205020404" pitchFamily="49" charset="0"/>
                <a:cs typeface="Courier New" panose="02070309020205020404" pitchFamily="49" charset="0"/>
              </a:rPr>
              <a:t>), %eax</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mov (</a:t>
            </a:r>
            <a:r>
              <a:rPr lang="en-US" sz="2800" b="1">
                <a:solidFill>
                  <a:srgbClr val="FF0000"/>
                </a:solidFill>
                <a:latin typeface="Courier New" panose="02070309020205020404" pitchFamily="49" charset="0"/>
                <a:cs typeface="Courier New" panose="02070309020205020404" pitchFamily="49" charset="0"/>
              </a:rPr>
              <a:t>Y</a:t>
            </a:r>
            <a:r>
              <a:rPr lang="en-US" sz="2800">
                <a:solidFill>
                  <a:prstClr val="white"/>
                </a:solidFill>
                <a:latin typeface="Courier New" panose="02070309020205020404" pitchFamily="49" charset="0"/>
                <a:cs typeface="Courier New" panose="02070309020205020404" pitchFamily="49" charset="0"/>
              </a:rPr>
              <a:t>), %ebx</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clflush (</a:t>
            </a:r>
            <a:r>
              <a:rPr lang="en-US" sz="2800" b="1">
                <a:solidFill>
                  <a:srgbClr val="FF0000"/>
                </a:solidFill>
                <a:latin typeface="Courier New" panose="02070309020205020404" pitchFamily="49" charset="0"/>
                <a:cs typeface="Courier New" panose="02070309020205020404" pitchFamily="49" charset="0"/>
              </a:rPr>
              <a:t>X</a:t>
            </a:r>
            <a:r>
              <a:rPr lang="en-US" sz="2800">
                <a:solidFill>
                  <a:prstClr val="white"/>
                </a:solidFill>
                <a:latin typeface="Courier New" panose="02070309020205020404" pitchFamily="49" charset="0"/>
                <a:cs typeface="Courier New" panose="02070309020205020404" pitchFamily="49" charset="0"/>
              </a:rPr>
              <a:t>)  </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clflush (</a:t>
            </a:r>
            <a:r>
              <a:rPr lang="en-US" sz="2800" b="1">
                <a:solidFill>
                  <a:srgbClr val="FF0000"/>
                </a:solidFill>
                <a:latin typeface="Courier New" panose="02070309020205020404" pitchFamily="49" charset="0"/>
                <a:cs typeface="Courier New" panose="02070309020205020404" pitchFamily="49" charset="0"/>
              </a:rPr>
              <a:t>Y</a:t>
            </a:r>
            <a:r>
              <a:rPr lang="en-US" sz="2800">
                <a:solidFill>
                  <a:prstClr val="white"/>
                </a:solidFill>
                <a:latin typeface="Courier New" panose="02070309020205020404" pitchFamily="49" charset="0"/>
                <a:cs typeface="Courier New" panose="02070309020205020404" pitchFamily="49" charset="0"/>
              </a:rPr>
              <a:t>)</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mfence</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jmp </a:t>
            </a:r>
            <a:r>
              <a:rPr lang="en-US" sz="2800" u="sng">
                <a:solidFill>
                  <a:prstClr val="white"/>
                </a:solidFill>
                <a:latin typeface="Courier New" panose="02070309020205020404" pitchFamily="49" charset="0"/>
                <a:cs typeface="Courier New" panose="02070309020205020404" pitchFamily="49" charset="0"/>
              </a:rPr>
              <a:t>loop</a:t>
            </a:r>
            <a:endParaRPr lang="en-US" sz="2800">
              <a:solidFill>
                <a:prstClr val="white"/>
              </a:solidFill>
              <a:latin typeface="Courier New" panose="02070309020205020404" pitchFamily="49" charset="0"/>
              <a:cs typeface="Courier New" panose="02070309020205020404" pitchFamily="49" charset="0"/>
            </a:endParaRPr>
          </a:p>
        </p:txBody>
      </p:sp>
      <p:sp>
        <p:nvSpPr>
          <p:cNvPr id="160775" name="Rectangle 34">
            <a:extLst>
              <a:ext uri="{FF2B5EF4-FFF2-40B4-BE49-F238E27FC236}">
                <a16:creationId xmlns:a16="http://schemas.microsoft.com/office/drawing/2014/main" id="{0C02C1FB-E874-4AD1-8186-1DFA79EE0E56}"/>
              </a:ext>
            </a:extLst>
          </p:cNvPr>
          <p:cNvSpPr>
            <a:spLocks noChangeArrowheads="1"/>
          </p:cNvSpPr>
          <p:nvPr/>
        </p:nvSpPr>
        <p:spPr bwMode="auto">
          <a:xfrm>
            <a:off x="-323850" y="6453188"/>
            <a:ext cx="7056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ＭＳ Ｐゴシック" panose="020B0600070205080204" pitchFamily="34" charset="-128"/>
              </a:defRPr>
            </a:lvl1pPr>
            <a:lvl2pPr>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lvl="1" eaLnBrk="1" hangingPunct="1"/>
            <a:r>
              <a:rPr lang="en-US" altLang="en-US">
                <a:solidFill>
                  <a:srgbClr val="000000"/>
                </a:solidFill>
                <a:latin typeface="Calibri" panose="020F0502020204030204" pitchFamily="34" charset="0"/>
              </a:rPr>
              <a:t>Download from: </a:t>
            </a:r>
            <a:r>
              <a:rPr lang="en-US" altLang="en-US">
                <a:solidFill>
                  <a:srgbClr val="000000"/>
                </a:solidFill>
                <a:latin typeface="Calibri" panose="020F0502020204030204" pitchFamily="34" charset="0"/>
                <a:hlinkClick r:id="rId5"/>
              </a:rPr>
              <a:t>https://github.com/CMU-SAFARI/rowhammer</a:t>
            </a:r>
            <a:r>
              <a:rPr lang="en-US" altLang="en-US">
                <a:solidFill>
                  <a:srgbClr val="000000"/>
                </a:solidFill>
                <a:latin typeface="Calibri" panose="020F0502020204030204" pitchFamily="34" charset="0"/>
              </a:rPr>
              <a:t> </a:t>
            </a:r>
          </a:p>
        </p:txBody>
      </p:sp>
      <p:sp>
        <p:nvSpPr>
          <p:cNvPr id="160776" name="TextBox 45">
            <a:extLst>
              <a:ext uri="{FF2B5EF4-FFF2-40B4-BE49-F238E27FC236}">
                <a16:creationId xmlns:a16="http://schemas.microsoft.com/office/drawing/2014/main" id="{3C95BAB4-199B-4BD1-BB67-E9F8013E50A2}"/>
              </a:ext>
            </a:extLst>
          </p:cNvPr>
          <p:cNvSpPr txBox="1">
            <a:spLocks noChangeArrowheads="1"/>
          </p:cNvSpPr>
          <p:nvPr/>
        </p:nvSpPr>
        <p:spPr bwMode="auto">
          <a:xfrm>
            <a:off x="4572000" y="1484313"/>
            <a:ext cx="4572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4400" b="1">
                <a:solidFill>
                  <a:srgbClr val="FFFFFF"/>
                </a:solidFill>
                <a:latin typeface="Calibri Light" panose="020F0302020204030204" pitchFamily="34" charset="0"/>
              </a:rPr>
              <a:t>DRAM Module</a:t>
            </a:r>
          </a:p>
        </p:txBody>
      </p:sp>
      <p:sp>
        <p:nvSpPr>
          <p:cNvPr id="160777" name="Title 1">
            <a:extLst>
              <a:ext uri="{FF2B5EF4-FFF2-40B4-BE49-F238E27FC236}">
                <a16:creationId xmlns:a16="http://schemas.microsoft.com/office/drawing/2014/main" id="{DC9D2771-F722-485C-9812-9CF64B16A322}"/>
              </a:ext>
            </a:extLst>
          </p:cNvPr>
          <p:cNvSpPr>
            <a:spLocks noGrp="1" noChangeArrowheads="1"/>
          </p:cNvSpPr>
          <p:nvPr>
            <p:ph type="title"/>
          </p:nvPr>
        </p:nvSpPr>
        <p:spPr>
          <a:xfrm>
            <a:off x="228600" y="44450"/>
            <a:ext cx="8915400" cy="1066800"/>
          </a:xfrm>
        </p:spPr>
        <p:txBody>
          <a:bodyPr/>
          <a:lstStyle/>
          <a:p>
            <a:pPr eaLnBrk="1" hangingPunct="1"/>
            <a:r>
              <a:rPr lang="en-US" altLang="en-US">
                <a:solidFill>
                  <a:srgbClr val="1A5712"/>
                </a:solidFill>
                <a:ea typeface="ＭＳ Ｐゴシック" panose="020B0600070205080204" pitchFamily="34" charset="-128"/>
              </a:rPr>
              <a:t>A Simple Program Can Induce Many Errors</a:t>
            </a:r>
          </a:p>
        </p:txBody>
      </p:sp>
      <p:sp>
        <p:nvSpPr>
          <p:cNvPr id="54" name="DRAM">
            <a:extLst>
              <a:ext uri="{FF2B5EF4-FFF2-40B4-BE49-F238E27FC236}">
                <a16:creationId xmlns:a16="http://schemas.microsoft.com/office/drawing/2014/main" id="{3B6E0AD0-2F4E-8242-AFDF-B34E32ED77C9}"/>
              </a:ext>
            </a:extLst>
          </p:cNvPr>
          <p:cNvSpPr/>
          <p:nvPr/>
        </p:nvSpPr>
        <p:spPr>
          <a:xfrm>
            <a:off x="5029200" y="3200400"/>
            <a:ext cx="3657600" cy="3105150"/>
          </a:xfrm>
          <a:prstGeom prst="roundRect">
            <a:avLst>
              <a:gd name="adj" fmla="val 11319"/>
            </a:avLst>
          </a:prstGeom>
          <a:solidFill>
            <a:schemeClr val="bg1">
              <a:lumMod val="85000"/>
            </a:schemeClr>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55" name="Row">
            <a:extLst>
              <a:ext uri="{FF2B5EF4-FFF2-40B4-BE49-F238E27FC236}">
                <a16:creationId xmlns:a16="http://schemas.microsoft.com/office/drawing/2014/main" id="{09FA1A03-69AB-B64A-9A00-8CB827971E04}"/>
              </a:ext>
            </a:extLst>
          </p:cNvPr>
          <p:cNvSpPr/>
          <p:nvPr/>
        </p:nvSpPr>
        <p:spPr>
          <a:xfrm>
            <a:off x="6096000" y="5527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3600">
              <a:solidFill>
                <a:prstClr val="black"/>
              </a:solidFill>
              <a:latin typeface="Courier New" panose="02070309020205020404" pitchFamily="49" charset="0"/>
              <a:cs typeface="Courier New" panose="02070309020205020404" pitchFamily="49" charset="0"/>
            </a:endParaRPr>
          </a:p>
        </p:txBody>
      </p:sp>
      <p:sp>
        <p:nvSpPr>
          <p:cNvPr id="57" name="RowY">
            <a:extLst>
              <a:ext uri="{FF2B5EF4-FFF2-40B4-BE49-F238E27FC236}">
                <a16:creationId xmlns:a16="http://schemas.microsoft.com/office/drawing/2014/main" id="{520288FA-5443-964B-8705-3DB20E6010E5}"/>
              </a:ext>
            </a:extLst>
          </p:cNvPr>
          <p:cNvSpPr/>
          <p:nvPr/>
        </p:nvSpPr>
        <p:spPr>
          <a:xfrm>
            <a:off x="6096000" y="5146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fontAlgn="auto" hangingPunct="1">
              <a:spcBef>
                <a:spcPts val="0"/>
              </a:spcBef>
              <a:spcAft>
                <a:spcPts val="0"/>
              </a:spcAft>
              <a:defRPr/>
            </a:pPr>
            <a:r>
              <a:rPr lang="en-US" sz="2800" b="1">
                <a:solidFill>
                  <a:prstClr val="black"/>
                </a:solidFill>
                <a:latin typeface="Calibri Light"/>
                <a:cs typeface="Courier New" panose="02070309020205020404" pitchFamily="49" charset="0"/>
              </a:rPr>
              <a:t> </a:t>
            </a:r>
          </a:p>
        </p:txBody>
      </p:sp>
      <p:sp>
        <p:nvSpPr>
          <p:cNvPr id="58" name="Row">
            <a:extLst>
              <a:ext uri="{FF2B5EF4-FFF2-40B4-BE49-F238E27FC236}">
                <a16:creationId xmlns:a16="http://schemas.microsoft.com/office/drawing/2014/main" id="{10746120-E4E7-CF4E-BDA2-E84A35175F95}"/>
              </a:ext>
            </a:extLst>
          </p:cNvPr>
          <p:cNvSpPr/>
          <p:nvPr/>
        </p:nvSpPr>
        <p:spPr>
          <a:xfrm>
            <a:off x="6096000" y="4765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2800">
              <a:solidFill>
                <a:prstClr val="black"/>
              </a:solidFill>
              <a:latin typeface="Courier New" panose="02070309020205020404" pitchFamily="49" charset="0"/>
              <a:cs typeface="Courier New" panose="02070309020205020404" pitchFamily="49" charset="0"/>
            </a:endParaRPr>
          </a:p>
        </p:txBody>
      </p:sp>
      <p:sp>
        <p:nvSpPr>
          <p:cNvPr id="59" name="Row">
            <a:extLst>
              <a:ext uri="{FF2B5EF4-FFF2-40B4-BE49-F238E27FC236}">
                <a16:creationId xmlns:a16="http://schemas.microsoft.com/office/drawing/2014/main" id="{38A17E21-B36B-AE45-A249-B9DD316711AB}"/>
              </a:ext>
            </a:extLst>
          </p:cNvPr>
          <p:cNvSpPr/>
          <p:nvPr/>
        </p:nvSpPr>
        <p:spPr>
          <a:xfrm>
            <a:off x="6096000" y="4384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2800">
              <a:solidFill>
                <a:prstClr val="black"/>
              </a:solidFill>
              <a:latin typeface="Courier New" panose="02070309020205020404" pitchFamily="49" charset="0"/>
              <a:cs typeface="Courier New" panose="02070309020205020404" pitchFamily="49" charset="0"/>
            </a:endParaRPr>
          </a:p>
        </p:txBody>
      </p:sp>
      <p:sp>
        <p:nvSpPr>
          <p:cNvPr id="60" name="RowX">
            <a:extLst>
              <a:ext uri="{FF2B5EF4-FFF2-40B4-BE49-F238E27FC236}">
                <a16:creationId xmlns:a16="http://schemas.microsoft.com/office/drawing/2014/main" id="{BF9ABEE4-7EC9-B84C-98CD-7F2851B1BD16}"/>
              </a:ext>
            </a:extLst>
          </p:cNvPr>
          <p:cNvSpPr/>
          <p:nvPr/>
        </p:nvSpPr>
        <p:spPr>
          <a:xfrm>
            <a:off x="6096000" y="4003675"/>
            <a:ext cx="2133600" cy="381000"/>
          </a:xfrm>
          <a:prstGeom prst="rect">
            <a:avLst/>
          </a:prstGeom>
          <a:solidFill>
            <a:srgbClr val="FF818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fontAlgn="auto" hangingPunct="1">
              <a:spcBef>
                <a:spcPts val="0"/>
              </a:spcBef>
              <a:spcAft>
                <a:spcPts val="0"/>
              </a:spcAft>
              <a:defRPr/>
            </a:pPr>
            <a:r>
              <a:rPr lang="en-US" sz="2800" b="1">
                <a:solidFill>
                  <a:prstClr val="black"/>
                </a:solidFill>
                <a:latin typeface="Calibri Light"/>
                <a:cs typeface="Courier New" panose="02070309020205020404" pitchFamily="49" charset="0"/>
              </a:rPr>
              <a:t> </a:t>
            </a:r>
          </a:p>
        </p:txBody>
      </p:sp>
      <p:sp>
        <p:nvSpPr>
          <p:cNvPr id="61" name="Row">
            <a:extLst>
              <a:ext uri="{FF2B5EF4-FFF2-40B4-BE49-F238E27FC236}">
                <a16:creationId xmlns:a16="http://schemas.microsoft.com/office/drawing/2014/main" id="{37E45B6A-616F-0C40-A6BA-1D49C37ED637}"/>
              </a:ext>
            </a:extLst>
          </p:cNvPr>
          <p:cNvSpPr/>
          <p:nvPr/>
        </p:nvSpPr>
        <p:spPr>
          <a:xfrm>
            <a:off x="6096000" y="3622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2800">
              <a:solidFill>
                <a:prstClr val="black"/>
              </a:solidFill>
              <a:latin typeface="Courier New" panose="02070309020205020404" pitchFamily="49" charset="0"/>
              <a:cs typeface="Courier New" panose="02070309020205020404" pitchFamily="49" charset="0"/>
            </a:endParaRPr>
          </a:p>
        </p:txBody>
      </p:sp>
      <p:cxnSp>
        <p:nvCxnSpPr>
          <p:cNvPr id="62" name="YArrow">
            <a:extLst>
              <a:ext uri="{FF2B5EF4-FFF2-40B4-BE49-F238E27FC236}">
                <a16:creationId xmlns:a16="http://schemas.microsoft.com/office/drawing/2014/main" id="{42F77CA6-1241-824D-90A6-21AB0C4FED58}"/>
              </a:ext>
            </a:extLst>
          </p:cNvPr>
          <p:cNvCxnSpPr>
            <a:stCxn id="63" idx="3"/>
          </p:cNvCxnSpPr>
          <p:nvPr/>
        </p:nvCxnSpPr>
        <p:spPr>
          <a:xfrm>
            <a:off x="5715000" y="5337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63" name="Y">
            <a:extLst>
              <a:ext uri="{FF2B5EF4-FFF2-40B4-BE49-F238E27FC236}">
                <a16:creationId xmlns:a16="http://schemas.microsoft.com/office/drawing/2014/main" id="{A43023B0-4895-E144-8B3E-60C308085738}"/>
              </a:ext>
            </a:extLst>
          </p:cNvPr>
          <p:cNvSpPr/>
          <p:nvPr/>
        </p:nvSpPr>
        <p:spPr>
          <a:xfrm>
            <a:off x="5105400" y="5146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r" eaLnBrk="1" fontAlgn="auto" hangingPunct="1">
              <a:spcBef>
                <a:spcPts val="0"/>
              </a:spcBef>
              <a:spcAft>
                <a:spcPts val="0"/>
              </a:spcAft>
              <a:defRPr/>
            </a:pPr>
            <a:r>
              <a:rPr lang="en-US" sz="3200" b="1">
                <a:solidFill>
                  <a:srgbClr val="FF0000"/>
                </a:solidFill>
                <a:latin typeface="Courier New" panose="02070309020205020404" pitchFamily="49" charset="0"/>
                <a:cs typeface="Courier New" panose="02070309020205020404" pitchFamily="49" charset="0"/>
              </a:rPr>
              <a:t>Y</a:t>
            </a:r>
            <a:endParaRPr lang="en-US" sz="2800" b="1">
              <a:solidFill>
                <a:srgbClr val="FF0000"/>
              </a:solidFill>
              <a:latin typeface="Courier New" panose="02070309020205020404" pitchFamily="49" charset="0"/>
              <a:cs typeface="Courier New" panose="02070309020205020404" pitchFamily="49" charset="0"/>
            </a:endParaRPr>
          </a:p>
        </p:txBody>
      </p:sp>
      <p:cxnSp>
        <p:nvCxnSpPr>
          <p:cNvPr id="64" name="XArrow">
            <a:extLst>
              <a:ext uri="{FF2B5EF4-FFF2-40B4-BE49-F238E27FC236}">
                <a16:creationId xmlns:a16="http://schemas.microsoft.com/office/drawing/2014/main" id="{0C305684-4608-504B-BA77-BBCDEBEEBEC4}"/>
              </a:ext>
            </a:extLst>
          </p:cNvPr>
          <p:cNvCxnSpPr>
            <a:stCxn id="65" idx="3"/>
          </p:cNvCxnSpPr>
          <p:nvPr/>
        </p:nvCxnSpPr>
        <p:spPr>
          <a:xfrm>
            <a:off x="5715000" y="4194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65" name="X">
            <a:extLst>
              <a:ext uri="{FF2B5EF4-FFF2-40B4-BE49-F238E27FC236}">
                <a16:creationId xmlns:a16="http://schemas.microsoft.com/office/drawing/2014/main" id="{2E1C4C15-2323-8D4C-9840-0FBECFFB7F00}"/>
              </a:ext>
            </a:extLst>
          </p:cNvPr>
          <p:cNvSpPr/>
          <p:nvPr/>
        </p:nvSpPr>
        <p:spPr>
          <a:xfrm>
            <a:off x="5105400" y="4003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r" eaLnBrk="1" fontAlgn="auto" hangingPunct="1">
              <a:spcBef>
                <a:spcPts val="0"/>
              </a:spcBef>
              <a:spcAft>
                <a:spcPts val="0"/>
              </a:spcAft>
              <a:defRPr/>
            </a:pPr>
            <a:r>
              <a:rPr lang="en-US" sz="3200" b="1">
                <a:solidFill>
                  <a:srgbClr val="FF0000"/>
                </a:solidFill>
                <a:latin typeface="Courier New" panose="02070309020205020404" pitchFamily="49" charset="0"/>
                <a:cs typeface="Courier New" panose="02070309020205020404" pitchFamily="49" charset="0"/>
              </a:rPr>
              <a:t>X</a:t>
            </a:r>
            <a:endParaRPr lang="en-US" sz="2800" b="1">
              <a:solidFill>
                <a:srgbClr val="FF0000"/>
              </a:solidFill>
              <a:latin typeface="Courier New" panose="02070309020205020404" pitchFamily="49" charset="0"/>
              <a:cs typeface="Courier New" panose="02070309020205020404" pitchFamily="49" charset="0"/>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7" name="Picture 48">
            <a:extLst>
              <a:ext uri="{FF2B5EF4-FFF2-40B4-BE49-F238E27FC236}">
                <a16:creationId xmlns:a16="http://schemas.microsoft.com/office/drawing/2014/main" id="{7D2263FB-027B-4C7F-9251-D33F0406197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81575" y="990600"/>
            <a:ext cx="3762375"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818" name="Picture 22">
            <a:extLst>
              <a:ext uri="{FF2B5EF4-FFF2-40B4-BE49-F238E27FC236}">
                <a16:creationId xmlns:a16="http://schemas.microsoft.com/office/drawing/2014/main" id="{135C6791-054C-4DD6-AB05-FFFD6CBD811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28750" y="1133475"/>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Left-Right Arrow 2">
            <a:extLst>
              <a:ext uri="{FF2B5EF4-FFF2-40B4-BE49-F238E27FC236}">
                <a16:creationId xmlns:a16="http://schemas.microsoft.com/office/drawing/2014/main" id="{B40E5C1B-BEB5-E443-BFA4-5CBCF75DD9B5}"/>
              </a:ext>
            </a:extLst>
          </p:cNvPr>
          <p:cNvSpPr/>
          <p:nvPr/>
        </p:nvSpPr>
        <p:spPr>
          <a:xfrm>
            <a:off x="3429000" y="1566863"/>
            <a:ext cx="1411288" cy="895350"/>
          </a:xfrm>
          <a:prstGeom prst="lef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600" b="1">
              <a:solidFill>
                <a:prstClr val="white"/>
              </a:solidFill>
              <a:latin typeface="Calibri Light"/>
            </a:endParaRPr>
          </a:p>
        </p:txBody>
      </p:sp>
      <p:sp>
        <p:nvSpPr>
          <p:cNvPr id="162820" name="TextBox 6">
            <a:extLst>
              <a:ext uri="{FF2B5EF4-FFF2-40B4-BE49-F238E27FC236}">
                <a16:creationId xmlns:a16="http://schemas.microsoft.com/office/drawing/2014/main" id="{17A2C194-2B1E-4F93-AFB1-E29A88A0175D}"/>
              </a:ext>
            </a:extLst>
          </p:cNvPr>
          <p:cNvSpPr txBox="1">
            <a:spLocks noChangeArrowheads="1"/>
          </p:cNvSpPr>
          <p:nvPr/>
        </p:nvSpPr>
        <p:spPr bwMode="auto">
          <a:xfrm>
            <a:off x="1116013" y="1484313"/>
            <a:ext cx="2447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5000" b="1">
                <a:solidFill>
                  <a:srgbClr val="595959"/>
                </a:solidFill>
                <a:latin typeface="Calibri Light" panose="020F0302020204030204" pitchFamily="34" charset="0"/>
              </a:rPr>
              <a:t>CPU</a:t>
            </a:r>
          </a:p>
        </p:txBody>
      </p:sp>
      <p:sp>
        <p:nvSpPr>
          <p:cNvPr id="4" name="Rectangle 3">
            <a:extLst>
              <a:ext uri="{FF2B5EF4-FFF2-40B4-BE49-F238E27FC236}">
                <a16:creationId xmlns:a16="http://schemas.microsoft.com/office/drawing/2014/main" id="{07648CAD-7403-E34F-B406-D95C9116E9D3}"/>
              </a:ext>
            </a:extLst>
          </p:cNvPr>
          <p:cNvSpPr/>
          <p:nvPr/>
        </p:nvSpPr>
        <p:spPr>
          <a:xfrm>
            <a:off x="4752975" y="2762250"/>
            <a:ext cx="3762375"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16" name="CPU">
            <a:extLst>
              <a:ext uri="{FF2B5EF4-FFF2-40B4-BE49-F238E27FC236}">
                <a16:creationId xmlns:a16="http://schemas.microsoft.com/office/drawing/2014/main" id="{49F9CD7F-AC89-0740-AFF0-0B00F790E927}"/>
              </a:ext>
            </a:extLst>
          </p:cNvPr>
          <p:cNvSpPr/>
          <p:nvPr/>
        </p:nvSpPr>
        <p:spPr>
          <a:xfrm>
            <a:off x="457200" y="3200400"/>
            <a:ext cx="3657600" cy="3105150"/>
          </a:xfrm>
          <a:prstGeom prst="roundRect">
            <a:avLst>
              <a:gd name="adj" fmla="val 11319"/>
            </a:avLst>
          </a:prstGeom>
          <a:solidFill>
            <a:srgbClr val="0D3533"/>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a:lstStyle/>
          <a:p>
            <a:pPr marL="114300" eaLnBrk="1" fontAlgn="auto" hangingPunct="1">
              <a:lnSpc>
                <a:spcPct val="90000"/>
              </a:lnSpc>
              <a:spcBef>
                <a:spcPts val="0"/>
              </a:spcBef>
              <a:spcAft>
                <a:spcPts val="0"/>
              </a:spcAft>
              <a:defRPr/>
            </a:pPr>
            <a:r>
              <a:rPr lang="en-US" sz="2800" u="sng">
                <a:solidFill>
                  <a:prstClr val="white"/>
                </a:solidFill>
                <a:latin typeface="Courier New" panose="02070309020205020404" pitchFamily="49" charset="0"/>
                <a:cs typeface="Courier New" panose="02070309020205020404" pitchFamily="49" charset="0"/>
              </a:rPr>
              <a:t>loop</a:t>
            </a:r>
            <a:r>
              <a:rPr lang="en-US" sz="2800">
                <a:solidFill>
                  <a:prstClr val="white"/>
                </a:solidFill>
                <a:latin typeface="Courier New" panose="02070309020205020404" pitchFamily="49" charset="0"/>
                <a:cs typeface="Courier New" panose="02070309020205020404" pitchFamily="49" charset="0"/>
              </a:rPr>
              <a:t>:</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mov (</a:t>
            </a:r>
            <a:r>
              <a:rPr lang="en-US" sz="2800" b="1">
                <a:solidFill>
                  <a:srgbClr val="FF0000"/>
                </a:solidFill>
                <a:latin typeface="Courier New" panose="02070309020205020404" pitchFamily="49" charset="0"/>
                <a:cs typeface="Courier New" panose="02070309020205020404" pitchFamily="49" charset="0"/>
              </a:rPr>
              <a:t>X</a:t>
            </a:r>
            <a:r>
              <a:rPr lang="en-US" sz="2800">
                <a:solidFill>
                  <a:prstClr val="white"/>
                </a:solidFill>
                <a:latin typeface="Courier New" panose="02070309020205020404" pitchFamily="49" charset="0"/>
                <a:cs typeface="Courier New" panose="02070309020205020404" pitchFamily="49" charset="0"/>
              </a:rPr>
              <a:t>), %eax</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mov (</a:t>
            </a:r>
            <a:r>
              <a:rPr lang="en-US" sz="2800" b="1">
                <a:solidFill>
                  <a:srgbClr val="FF0000"/>
                </a:solidFill>
                <a:latin typeface="Courier New" panose="02070309020205020404" pitchFamily="49" charset="0"/>
                <a:cs typeface="Courier New" panose="02070309020205020404" pitchFamily="49" charset="0"/>
              </a:rPr>
              <a:t>Y</a:t>
            </a:r>
            <a:r>
              <a:rPr lang="en-US" sz="2800">
                <a:solidFill>
                  <a:prstClr val="white"/>
                </a:solidFill>
                <a:latin typeface="Courier New" panose="02070309020205020404" pitchFamily="49" charset="0"/>
                <a:cs typeface="Courier New" panose="02070309020205020404" pitchFamily="49" charset="0"/>
              </a:rPr>
              <a:t>), %ebx</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clflush (</a:t>
            </a:r>
            <a:r>
              <a:rPr lang="en-US" sz="2800" b="1">
                <a:solidFill>
                  <a:srgbClr val="FF0000"/>
                </a:solidFill>
                <a:latin typeface="Courier New" panose="02070309020205020404" pitchFamily="49" charset="0"/>
                <a:cs typeface="Courier New" panose="02070309020205020404" pitchFamily="49" charset="0"/>
              </a:rPr>
              <a:t>X</a:t>
            </a:r>
            <a:r>
              <a:rPr lang="en-US" sz="2800">
                <a:solidFill>
                  <a:prstClr val="white"/>
                </a:solidFill>
                <a:latin typeface="Courier New" panose="02070309020205020404" pitchFamily="49" charset="0"/>
                <a:cs typeface="Courier New" panose="02070309020205020404" pitchFamily="49" charset="0"/>
              </a:rPr>
              <a:t>)  </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clflush (</a:t>
            </a:r>
            <a:r>
              <a:rPr lang="en-US" sz="2800" b="1">
                <a:solidFill>
                  <a:srgbClr val="FF0000"/>
                </a:solidFill>
                <a:latin typeface="Courier New" panose="02070309020205020404" pitchFamily="49" charset="0"/>
                <a:cs typeface="Courier New" panose="02070309020205020404" pitchFamily="49" charset="0"/>
              </a:rPr>
              <a:t>Y</a:t>
            </a:r>
            <a:r>
              <a:rPr lang="en-US" sz="2800">
                <a:solidFill>
                  <a:prstClr val="white"/>
                </a:solidFill>
                <a:latin typeface="Courier New" panose="02070309020205020404" pitchFamily="49" charset="0"/>
                <a:cs typeface="Courier New" panose="02070309020205020404" pitchFamily="49" charset="0"/>
              </a:rPr>
              <a:t>)</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mfence</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jmp </a:t>
            </a:r>
            <a:r>
              <a:rPr lang="en-US" sz="2800" u="sng">
                <a:solidFill>
                  <a:prstClr val="white"/>
                </a:solidFill>
                <a:latin typeface="Courier New" panose="02070309020205020404" pitchFamily="49" charset="0"/>
                <a:cs typeface="Courier New" panose="02070309020205020404" pitchFamily="49" charset="0"/>
              </a:rPr>
              <a:t>loop</a:t>
            </a:r>
            <a:endParaRPr lang="en-US" sz="2800">
              <a:solidFill>
                <a:prstClr val="white"/>
              </a:solidFill>
              <a:latin typeface="Courier New" panose="02070309020205020404" pitchFamily="49" charset="0"/>
              <a:cs typeface="Courier New" panose="02070309020205020404" pitchFamily="49" charset="0"/>
            </a:endParaRPr>
          </a:p>
        </p:txBody>
      </p:sp>
      <p:sp>
        <p:nvSpPr>
          <p:cNvPr id="162823" name="Rectangle 34">
            <a:extLst>
              <a:ext uri="{FF2B5EF4-FFF2-40B4-BE49-F238E27FC236}">
                <a16:creationId xmlns:a16="http://schemas.microsoft.com/office/drawing/2014/main" id="{7C297A25-DA06-4031-96C1-4EB25C32348A}"/>
              </a:ext>
            </a:extLst>
          </p:cNvPr>
          <p:cNvSpPr>
            <a:spLocks noChangeArrowheads="1"/>
          </p:cNvSpPr>
          <p:nvPr/>
        </p:nvSpPr>
        <p:spPr bwMode="auto">
          <a:xfrm>
            <a:off x="-323850" y="6453188"/>
            <a:ext cx="7056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ＭＳ Ｐゴシック" panose="020B0600070205080204" pitchFamily="34" charset="-128"/>
              </a:defRPr>
            </a:lvl1pPr>
            <a:lvl2pPr>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lvl="1" eaLnBrk="1" hangingPunct="1"/>
            <a:r>
              <a:rPr lang="en-US" altLang="en-US">
                <a:solidFill>
                  <a:srgbClr val="000000"/>
                </a:solidFill>
                <a:latin typeface="Calibri" panose="020F0502020204030204" pitchFamily="34" charset="0"/>
              </a:rPr>
              <a:t>Download from: </a:t>
            </a:r>
            <a:r>
              <a:rPr lang="en-US" altLang="en-US">
                <a:solidFill>
                  <a:srgbClr val="000000"/>
                </a:solidFill>
                <a:latin typeface="Calibri" panose="020F0502020204030204" pitchFamily="34" charset="0"/>
                <a:hlinkClick r:id="rId5"/>
              </a:rPr>
              <a:t>https://github.com/CMU-SAFARI/rowhammer</a:t>
            </a:r>
            <a:r>
              <a:rPr lang="en-US" altLang="en-US">
                <a:solidFill>
                  <a:srgbClr val="000000"/>
                </a:solidFill>
                <a:latin typeface="Calibri" panose="020F0502020204030204" pitchFamily="34" charset="0"/>
              </a:rPr>
              <a:t> </a:t>
            </a:r>
          </a:p>
        </p:txBody>
      </p:sp>
      <p:sp>
        <p:nvSpPr>
          <p:cNvPr id="162824" name="TextBox 45">
            <a:extLst>
              <a:ext uri="{FF2B5EF4-FFF2-40B4-BE49-F238E27FC236}">
                <a16:creationId xmlns:a16="http://schemas.microsoft.com/office/drawing/2014/main" id="{8BBC7588-F87A-481D-95CC-4AAF388DE4D4}"/>
              </a:ext>
            </a:extLst>
          </p:cNvPr>
          <p:cNvSpPr txBox="1">
            <a:spLocks noChangeArrowheads="1"/>
          </p:cNvSpPr>
          <p:nvPr/>
        </p:nvSpPr>
        <p:spPr bwMode="auto">
          <a:xfrm>
            <a:off x="4572000" y="1484313"/>
            <a:ext cx="4572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4400" b="1">
                <a:solidFill>
                  <a:srgbClr val="FFFFFF"/>
                </a:solidFill>
                <a:latin typeface="Calibri Light" panose="020F0302020204030204" pitchFamily="34" charset="0"/>
              </a:rPr>
              <a:t>DRAM Module</a:t>
            </a:r>
          </a:p>
        </p:txBody>
      </p:sp>
      <p:sp>
        <p:nvSpPr>
          <p:cNvPr id="162825" name="Title 1">
            <a:extLst>
              <a:ext uri="{FF2B5EF4-FFF2-40B4-BE49-F238E27FC236}">
                <a16:creationId xmlns:a16="http://schemas.microsoft.com/office/drawing/2014/main" id="{0D6EC461-2C9F-42C2-98D6-F270B8391868}"/>
              </a:ext>
            </a:extLst>
          </p:cNvPr>
          <p:cNvSpPr>
            <a:spLocks noGrp="1" noChangeArrowheads="1"/>
          </p:cNvSpPr>
          <p:nvPr>
            <p:ph type="title"/>
          </p:nvPr>
        </p:nvSpPr>
        <p:spPr>
          <a:xfrm>
            <a:off x="228600" y="44450"/>
            <a:ext cx="8915400" cy="1066800"/>
          </a:xfrm>
        </p:spPr>
        <p:txBody>
          <a:bodyPr/>
          <a:lstStyle/>
          <a:p>
            <a:pPr eaLnBrk="1" hangingPunct="1"/>
            <a:r>
              <a:rPr lang="en-US" altLang="en-US">
                <a:solidFill>
                  <a:srgbClr val="1A5712"/>
                </a:solidFill>
                <a:ea typeface="ＭＳ Ｐゴシック" panose="020B0600070205080204" pitchFamily="34" charset="-128"/>
              </a:rPr>
              <a:t>A Simple Program Can Induce Many Errors</a:t>
            </a:r>
          </a:p>
        </p:txBody>
      </p:sp>
      <p:sp>
        <p:nvSpPr>
          <p:cNvPr id="54" name="DRAM">
            <a:extLst>
              <a:ext uri="{FF2B5EF4-FFF2-40B4-BE49-F238E27FC236}">
                <a16:creationId xmlns:a16="http://schemas.microsoft.com/office/drawing/2014/main" id="{7FFF6B27-BB4A-E340-8A90-DC05F2331666}"/>
              </a:ext>
            </a:extLst>
          </p:cNvPr>
          <p:cNvSpPr/>
          <p:nvPr/>
        </p:nvSpPr>
        <p:spPr>
          <a:xfrm>
            <a:off x="5029200" y="3200400"/>
            <a:ext cx="3657600" cy="3105150"/>
          </a:xfrm>
          <a:prstGeom prst="roundRect">
            <a:avLst>
              <a:gd name="adj" fmla="val 11319"/>
            </a:avLst>
          </a:prstGeom>
          <a:solidFill>
            <a:schemeClr val="bg1">
              <a:lumMod val="85000"/>
            </a:schemeClr>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55" name="Row">
            <a:extLst>
              <a:ext uri="{FF2B5EF4-FFF2-40B4-BE49-F238E27FC236}">
                <a16:creationId xmlns:a16="http://schemas.microsoft.com/office/drawing/2014/main" id="{06C87CA5-4473-5149-B11B-B03954F16A2D}"/>
              </a:ext>
            </a:extLst>
          </p:cNvPr>
          <p:cNvSpPr/>
          <p:nvPr/>
        </p:nvSpPr>
        <p:spPr>
          <a:xfrm>
            <a:off x="6096000" y="5527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3600">
              <a:solidFill>
                <a:prstClr val="black"/>
              </a:solidFill>
              <a:latin typeface="Courier New" panose="02070309020205020404" pitchFamily="49" charset="0"/>
              <a:cs typeface="Courier New" panose="02070309020205020404" pitchFamily="49" charset="0"/>
            </a:endParaRPr>
          </a:p>
        </p:txBody>
      </p:sp>
      <p:sp>
        <p:nvSpPr>
          <p:cNvPr id="57" name="RowY">
            <a:extLst>
              <a:ext uri="{FF2B5EF4-FFF2-40B4-BE49-F238E27FC236}">
                <a16:creationId xmlns:a16="http://schemas.microsoft.com/office/drawing/2014/main" id="{A6A5BC3F-AFED-4D49-97FD-7FCB25BFF176}"/>
              </a:ext>
            </a:extLst>
          </p:cNvPr>
          <p:cNvSpPr/>
          <p:nvPr/>
        </p:nvSpPr>
        <p:spPr>
          <a:xfrm>
            <a:off x="6096000" y="5146675"/>
            <a:ext cx="2133600" cy="381000"/>
          </a:xfrm>
          <a:prstGeom prst="rect">
            <a:avLst/>
          </a:prstGeom>
          <a:solidFill>
            <a:srgbClr val="FF818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fontAlgn="auto" hangingPunct="1">
              <a:spcBef>
                <a:spcPts val="0"/>
              </a:spcBef>
              <a:spcAft>
                <a:spcPts val="0"/>
              </a:spcAft>
              <a:defRPr/>
            </a:pPr>
            <a:r>
              <a:rPr lang="en-US" sz="2800" b="1">
                <a:solidFill>
                  <a:prstClr val="black"/>
                </a:solidFill>
                <a:latin typeface="Calibri Light"/>
                <a:cs typeface="Courier New" panose="02070309020205020404" pitchFamily="49" charset="0"/>
              </a:rPr>
              <a:t> </a:t>
            </a:r>
          </a:p>
        </p:txBody>
      </p:sp>
      <p:sp>
        <p:nvSpPr>
          <p:cNvPr id="58" name="Row">
            <a:extLst>
              <a:ext uri="{FF2B5EF4-FFF2-40B4-BE49-F238E27FC236}">
                <a16:creationId xmlns:a16="http://schemas.microsoft.com/office/drawing/2014/main" id="{F4F83C98-9DC7-5F45-9C39-23C254DCCA76}"/>
              </a:ext>
            </a:extLst>
          </p:cNvPr>
          <p:cNvSpPr/>
          <p:nvPr/>
        </p:nvSpPr>
        <p:spPr>
          <a:xfrm>
            <a:off x="6096000" y="4765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2800">
              <a:solidFill>
                <a:prstClr val="black"/>
              </a:solidFill>
              <a:latin typeface="Courier New" panose="02070309020205020404" pitchFamily="49" charset="0"/>
              <a:cs typeface="Courier New" panose="02070309020205020404" pitchFamily="49" charset="0"/>
            </a:endParaRPr>
          </a:p>
        </p:txBody>
      </p:sp>
      <p:sp>
        <p:nvSpPr>
          <p:cNvPr id="59" name="Row">
            <a:extLst>
              <a:ext uri="{FF2B5EF4-FFF2-40B4-BE49-F238E27FC236}">
                <a16:creationId xmlns:a16="http://schemas.microsoft.com/office/drawing/2014/main" id="{4A3531D4-D8D2-C148-8807-E247146604F7}"/>
              </a:ext>
            </a:extLst>
          </p:cNvPr>
          <p:cNvSpPr/>
          <p:nvPr/>
        </p:nvSpPr>
        <p:spPr>
          <a:xfrm>
            <a:off x="6096000" y="4384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2800">
              <a:solidFill>
                <a:prstClr val="black"/>
              </a:solidFill>
              <a:latin typeface="Courier New" panose="02070309020205020404" pitchFamily="49" charset="0"/>
              <a:cs typeface="Courier New" panose="02070309020205020404" pitchFamily="49" charset="0"/>
            </a:endParaRPr>
          </a:p>
        </p:txBody>
      </p:sp>
      <p:sp>
        <p:nvSpPr>
          <p:cNvPr id="60" name="RowX">
            <a:extLst>
              <a:ext uri="{FF2B5EF4-FFF2-40B4-BE49-F238E27FC236}">
                <a16:creationId xmlns:a16="http://schemas.microsoft.com/office/drawing/2014/main" id="{1D1F8D63-9991-A74D-8F67-1292243519F6}"/>
              </a:ext>
            </a:extLst>
          </p:cNvPr>
          <p:cNvSpPr/>
          <p:nvPr/>
        </p:nvSpPr>
        <p:spPr>
          <a:xfrm>
            <a:off x="6096000" y="4003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fontAlgn="auto" hangingPunct="1">
              <a:spcBef>
                <a:spcPts val="0"/>
              </a:spcBef>
              <a:spcAft>
                <a:spcPts val="0"/>
              </a:spcAft>
              <a:defRPr/>
            </a:pPr>
            <a:r>
              <a:rPr lang="en-US" sz="2800" b="1">
                <a:solidFill>
                  <a:prstClr val="black"/>
                </a:solidFill>
                <a:latin typeface="Calibri Light"/>
                <a:cs typeface="Courier New" panose="02070309020205020404" pitchFamily="49" charset="0"/>
              </a:rPr>
              <a:t> </a:t>
            </a:r>
          </a:p>
        </p:txBody>
      </p:sp>
      <p:sp>
        <p:nvSpPr>
          <p:cNvPr id="61" name="Row">
            <a:extLst>
              <a:ext uri="{FF2B5EF4-FFF2-40B4-BE49-F238E27FC236}">
                <a16:creationId xmlns:a16="http://schemas.microsoft.com/office/drawing/2014/main" id="{6D3682C4-F629-FA4E-8B50-1F428384713E}"/>
              </a:ext>
            </a:extLst>
          </p:cNvPr>
          <p:cNvSpPr/>
          <p:nvPr/>
        </p:nvSpPr>
        <p:spPr>
          <a:xfrm>
            <a:off x="6096000" y="3622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2800">
              <a:solidFill>
                <a:prstClr val="black"/>
              </a:solidFill>
              <a:latin typeface="Courier New" panose="02070309020205020404" pitchFamily="49" charset="0"/>
              <a:cs typeface="Courier New" panose="02070309020205020404" pitchFamily="49" charset="0"/>
            </a:endParaRPr>
          </a:p>
        </p:txBody>
      </p:sp>
      <p:cxnSp>
        <p:nvCxnSpPr>
          <p:cNvPr id="62" name="YArrow">
            <a:extLst>
              <a:ext uri="{FF2B5EF4-FFF2-40B4-BE49-F238E27FC236}">
                <a16:creationId xmlns:a16="http://schemas.microsoft.com/office/drawing/2014/main" id="{33B64E5F-74F3-194E-AF45-9520F4D572C6}"/>
              </a:ext>
            </a:extLst>
          </p:cNvPr>
          <p:cNvCxnSpPr>
            <a:stCxn id="63" idx="3"/>
          </p:cNvCxnSpPr>
          <p:nvPr/>
        </p:nvCxnSpPr>
        <p:spPr>
          <a:xfrm>
            <a:off x="5715000" y="5337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63" name="Y">
            <a:extLst>
              <a:ext uri="{FF2B5EF4-FFF2-40B4-BE49-F238E27FC236}">
                <a16:creationId xmlns:a16="http://schemas.microsoft.com/office/drawing/2014/main" id="{3676FAEB-4225-9942-9A73-74E20D4FA88C}"/>
              </a:ext>
            </a:extLst>
          </p:cNvPr>
          <p:cNvSpPr/>
          <p:nvPr/>
        </p:nvSpPr>
        <p:spPr>
          <a:xfrm>
            <a:off x="5105400" y="5146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r" eaLnBrk="1" fontAlgn="auto" hangingPunct="1">
              <a:spcBef>
                <a:spcPts val="0"/>
              </a:spcBef>
              <a:spcAft>
                <a:spcPts val="0"/>
              </a:spcAft>
              <a:defRPr/>
            </a:pPr>
            <a:r>
              <a:rPr lang="en-US" sz="3200" b="1">
                <a:solidFill>
                  <a:srgbClr val="FF0000"/>
                </a:solidFill>
                <a:latin typeface="Courier New" panose="02070309020205020404" pitchFamily="49" charset="0"/>
                <a:cs typeface="Courier New" panose="02070309020205020404" pitchFamily="49" charset="0"/>
              </a:rPr>
              <a:t>Y</a:t>
            </a:r>
            <a:endParaRPr lang="en-US" sz="2800" b="1">
              <a:solidFill>
                <a:srgbClr val="FF0000"/>
              </a:solidFill>
              <a:latin typeface="Courier New" panose="02070309020205020404" pitchFamily="49" charset="0"/>
              <a:cs typeface="Courier New" panose="02070309020205020404" pitchFamily="49" charset="0"/>
            </a:endParaRPr>
          </a:p>
        </p:txBody>
      </p:sp>
      <p:cxnSp>
        <p:nvCxnSpPr>
          <p:cNvPr id="64" name="XArrow">
            <a:extLst>
              <a:ext uri="{FF2B5EF4-FFF2-40B4-BE49-F238E27FC236}">
                <a16:creationId xmlns:a16="http://schemas.microsoft.com/office/drawing/2014/main" id="{CE125E15-C20E-E14B-B2F0-AF10DB77D29A}"/>
              </a:ext>
            </a:extLst>
          </p:cNvPr>
          <p:cNvCxnSpPr>
            <a:stCxn id="65" idx="3"/>
          </p:cNvCxnSpPr>
          <p:nvPr/>
        </p:nvCxnSpPr>
        <p:spPr>
          <a:xfrm>
            <a:off x="5715000" y="4194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65" name="X">
            <a:extLst>
              <a:ext uri="{FF2B5EF4-FFF2-40B4-BE49-F238E27FC236}">
                <a16:creationId xmlns:a16="http://schemas.microsoft.com/office/drawing/2014/main" id="{A367521E-6B5F-4B4E-8F1A-03E74DA1DBC7}"/>
              </a:ext>
            </a:extLst>
          </p:cNvPr>
          <p:cNvSpPr/>
          <p:nvPr/>
        </p:nvSpPr>
        <p:spPr>
          <a:xfrm>
            <a:off x="5105400" y="4003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r" eaLnBrk="1" fontAlgn="auto" hangingPunct="1">
              <a:spcBef>
                <a:spcPts val="0"/>
              </a:spcBef>
              <a:spcAft>
                <a:spcPts val="0"/>
              </a:spcAft>
              <a:defRPr/>
            </a:pPr>
            <a:r>
              <a:rPr lang="en-US" sz="3200" b="1">
                <a:solidFill>
                  <a:srgbClr val="FF0000"/>
                </a:solidFill>
                <a:latin typeface="Courier New" panose="02070309020205020404" pitchFamily="49" charset="0"/>
                <a:cs typeface="Courier New" panose="02070309020205020404" pitchFamily="49" charset="0"/>
              </a:rPr>
              <a:t>X</a:t>
            </a:r>
            <a:endParaRPr lang="en-US" sz="2800" b="1">
              <a:solidFill>
                <a:srgbClr val="FF0000"/>
              </a:solidFill>
              <a:latin typeface="Courier New" panose="02070309020205020404" pitchFamily="49" charset="0"/>
              <a:cs typeface="Courier New" panose="02070309020205020404" pitchFamily="49"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5" name="Picture 48">
            <a:extLst>
              <a:ext uri="{FF2B5EF4-FFF2-40B4-BE49-F238E27FC236}">
                <a16:creationId xmlns:a16="http://schemas.microsoft.com/office/drawing/2014/main" id="{1B26B26D-2B31-428A-9113-3E691C6C2E4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81575" y="990600"/>
            <a:ext cx="3762375"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866" name="Picture 22">
            <a:extLst>
              <a:ext uri="{FF2B5EF4-FFF2-40B4-BE49-F238E27FC236}">
                <a16:creationId xmlns:a16="http://schemas.microsoft.com/office/drawing/2014/main" id="{0CFD970A-980D-4816-87A1-763EC82E90C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28750" y="1133475"/>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Left-Right Arrow 2">
            <a:extLst>
              <a:ext uri="{FF2B5EF4-FFF2-40B4-BE49-F238E27FC236}">
                <a16:creationId xmlns:a16="http://schemas.microsoft.com/office/drawing/2014/main" id="{314C4A05-9F51-814B-9F50-B3B84644F14C}"/>
              </a:ext>
            </a:extLst>
          </p:cNvPr>
          <p:cNvSpPr/>
          <p:nvPr/>
        </p:nvSpPr>
        <p:spPr>
          <a:xfrm>
            <a:off x="3429000" y="1566863"/>
            <a:ext cx="1411288" cy="895350"/>
          </a:xfrm>
          <a:prstGeom prst="lef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600" b="1">
              <a:solidFill>
                <a:prstClr val="white"/>
              </a:solidFill>
              <a:latin typeface="Calibri Light"/>
            </a:endParaRPr>
          </a:p>
        </p:txBody>
      </p:sp>
      <p:sp>
        <p:nvSpPr>
          <p:cNvPr id="164868" name="TextBox 6">
            <a:extLst>
              <a:ext uri="{FF2B5EF4-FFF2-40B4-BE49-F238E27FC236}">
                <a16:creationId xmlns:a16="http://schemas.microsoft.com/office/drawing/2014/main" id="{D4540ED9-16CD-4E86-8158-3A99F35C0AB7}"/>
              </a:ext>
            </a:extLst>
          </p:cNvPr>
          <p:cNvSpPr txBox="1">
            <a:spLocks noChangeArrowheads="1"/>
          </p:cNvSpPr>
          <p:nvPr/>
        </p:nvSpPr>
        <p:spPr bwMode="auto">
          <a:xfrm>
            <a:off x="1116013" y="1484313"/>
            <a:ext cx="2447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5000" b="1">
                <a:solidFill>
                  <a:srgbClr val="595959"/>
                </a:solidFill>
                <a:latin typeface="Calibri Light" panose="020F0302020204030204" pitchFamily="34" charset="0"/>
              </a:rPr>
              <a:t>CPU</a:t>
            </a:r>
          </a:p>
        </p:txBody>
      </p:sp>
      <p:sp>
        <p:nvSpPr>
          <p:cNvPr id="4" name="Rectangle 3">
            <a:extLst>
              <a:ext uri="{FF2B5EF4-FFF2-40B4-BE49-F238E27FC236}">
                <a16:creationId xmlns:a16="http://schemas.microsoft.com/office/drawing/2014/main" id="{A953A619-6804-8941-AB0B-D139A8B71057}"/>
              </a:ext>
            </a:extLst>
          </p:cNvPr>
          <p:cNvSpPr/>
          <p:nvPr/>
        </p:nvSpPr>
        <p:spPr>
          <a:xfrm>
            <a:off x="4752975" y="2762250"/>
            <a:ext cx="3762375"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17" name="DRAM">
            <a:extLst>
              <a:ext uri="{FF2B5EF4-FFF2-40B4-BE49-F238E27FC236}">
                <a16:creationId xmlns:a16="http://schemas.microsoft.com/office/drawing/2014/main" id="{EE271502-DAC4-2449-B3AF-AAE676BCE7F4}"/>
              </a:ext>
            </a:extLst>
          </p:cNvPr>
          <p:cNvSpPr/>
          <p:nvPr/>
        </p:nvSpPr>
        <p:spPr>
          <a:xfrm>
            <a:off x="5029200" y="3200400"/>
            <a:ext cx="3657600" cy="3105150"/>
          </a:xfrm>
          <a:prstGeom prst="roundRect">
            <a:avLst>
              <a:gd name="adj" fmla="val 11319"/>
            </a:avLst>
          </a:prstGeom>
          <a:solidFill>
            <a:schemeClr val="bg1">
              <a:lumMod val="85000"/>
            </a:schemeClr>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8" name="Row">
            <a:extLst>
              <a:ext uri="{FF2B5EF4-FFF2-40B4-BE49-F238E27FC236}">
                <a16:creationId xmlns:a16="http://schemas.microsoft.com/office/drawing/2014/main" id="{2B86D936-C19D-5F48-B9B5-3C2FFC3D6BF5}"/>
              </a:ext>
            </a:extLst>
          </p:cNvPr>
          <p:cNvSpPr/>
          <p:nvPr/>
        </p:nvSpPr>
        <p:spPr>
          <a:xfrm>
            <a:off x="6096000" y="5527675"/>
            <a:ext cx="2133600" cy="381000"/>
          </a:xfrm>
          <a:prstGeom prst="rect">
            <a:avLst/>
          </a:prstGeom>
          <a:solidFill>
            <a:srgbClr val="FFE18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3600">
              <a:solidFill>
                <a:prstClr val="black"/>
              </a:solidFill>
              <a:latin typeface="Courier New" panose="02070309020205020404" pitchFamily="49" charset="0"/>
              <a:cs typeface="Courier New" panose="02070309020205020404" pitchFamily="49" charset="0"/>
            </a:endParaRPr>
          </a:p>
        </p:txBody>
      </p:sp>
      <p:sp>
        <p:nvSpPr>
          <p:cNvPr id="29" name="RowY">
            <a:extLst>
              <a:ext uri="{FF2B5EF4-FFF2-40B4-BE49-F238E27FC236}">
                <a16:creationId xmlns:a16="http://schemas.microsoft.com/office/drawing/2014/main" id="{442234C5-61C9-914A-8550-98DF43FD6B49}"/>
              </a:ext>
            </a:extLst>
          </p:cNvPr>
          <p:cNvSpPr/>
          <p:nvPr/>
        </p:nvSpPr>
        <p:spPr>
          <a:xfrm>
            <a:off x="6096000" y="5146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fontAlgn="auto" hangingPunct="1">
              <a:spcBef>
                <a:spcPts val="0"/>
              </a:spcBef>
              <a:spcAft>
                <a:spcPts val="0"/>
              </a:spcAft>
              <a:defRPr/>
            </a:pPr>
            <a:r>
              <a:rPr lang="en-US" sz="2800" b="1">
                <a:solidFill>
                  <a:prstClr val="black"/>
                </a:solidFill>
                <a:latin typeface="Calibri Light"/>
                <a:cs typeface="Courier New" panose="02070309020205020404" pitchFamily="49" charset="0"/>
              </a:rPr>
              <a:t> </a:t>
            </a:r>
          </a:p>
        </p:txBody>
      </p:sp>
      <p:sp>
        <p:nvSpPr>
          <p:cNvPr id="30" name="Row">
            <a:extLst>
              <a:ext uri="{FF2B5EF4-FFF2-40B4-BE49-F238E27FC236}">
                <a16:creationId xmlns:a16="http://schemas.microsoft.com/office/drawing/2014/main" id="{288AC0CD-DC1E-F141-B024-D7A170D1319F}"/>
              </a:ext>
            </a:extLst>
          </p:cNvPr>
          <p:cNvSpPr/>
          <p:nvPr/>
        </p:nvSpPr>
        <p:spPr>
          <a:xfrm>
            <a:off x="6096000" y="4765675"/>
            <a:ext cx="2133600" cy="381000"/>
          </a:xfrm>
          <a:prstGeom prst="rect">
            <a:avLst/>
          </a:prstGeom>
          <a:solidFill>
            <a:srgbClr val="FFE18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2800">
              <a:solidFill>
                <a:prstClr val="black"/>
              </a:solidFill>
              <a:latin typeface="Courier New" panose="02070309020205020404" pitchFamily="49" charset="0"/>
              <a:cs typeface="Courier New" panose="02070309020205020404" pitchFamily="49" charset="0"/>
            </a:endParaRPr>
          </a:p>
        </p:txBody>
      </p:sp>
      <p:sp>
        <p:nvSpPr>
          <p:cNvPr id="31" name="Row">
            <a:extLst>
              <a:ext uri="{FF2B5EF4-FFF2-40B4-BE49-F238E27FC236}">
                <a16:creationId xmlns:a16="http://schemas.microsoft.com/office/drawing/2014/main" id="{244E6D57-34B2-8349-901F-94403EC2CB24}"/>
              </a:ext>
            </a:extLst>
          </p:cNvPr>
          <p:cNvSpPr/>
          <p:nvPr/>
        </p:nvSpPr>
        <p:spPr>
          <a:xfrm>
            <a:off x="6096000" y="4384675"/>
            <a:ext cx="2133600" cy="381000"/>
          </a:xfrm>
          <a:prstGeom prst="rect">
            <a:avLst/>
          </a:prstGeom>
          <a:solidFill>
            <a:srgbClr val="FFE18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2800">
              <a:solidFill>
                <a:prstClr val="black"/>
              </a:solidFill>
              <a:latin typeface="Courier New" panose="02070309020205020404" pitchFamily="49" charset="0"/>
              <a:cs typeface="Courier New" panose="02070309020205020404" pitchFamily="49" charset="0"/>
            </a:endParaRPr>
          </a:p>
        </p:txBody>
      </p:sp>
      <p:sp>
        <p:nvSpPr>
          <p:cNvPr id="32" name="RowX">
            <a:extLst>
              <a:ext uri="{FF2B5EF4-FFF2-40B4-BE49-F238E27FC236}">
                <a16:creationId xmlns:a16="http://schemas.microsoft.com/office/drawing/2014/main" id="{3F019A39-81FD-F04A-B87C-754A18A7ED95}"/>
              </a:ext>
            </a:extLst>
          </p:cNvPr>
          <p:cNvSpPr/>
          <p:nvPr/>
        </p:nvSpPr>
        <p:spPr>
          <a:xfrm>
            <a:off x="6096000" y="4003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fontAlgn="auto" hangingPunct="1">
              <a:spcBef>
                <a:spcPts val="0"/>
              </a:spcBef>
              <a:spcAft>
                <a:spcPts val="0"/>
              </a:spcAft>
              <a:defRPr/>
            </a:pPr>
            <a:r>
              <a:rPr lang="en-US" sz="2800" b="1">
                <a:solidFill>
                  <a:prstClr val="black"/>
                </a:solidFill>
                <a:latin typeface="Calibri Light"/>
                <a:cs typeface="Courier New" panose="02070309020205020404" pitchFamily="49" charset="0"/>
              </a:rPr>
              <a:t> </a:t>
            </a:r>
          </a:p>
        </p:txBody>
      </p:sp>
      <p:sp>
        <p:nvSpPr>
          <p:cNvPr id="33" name="Row">
            <a:extLst>
              <a:ext uri="{FF2B5EF4-FFF2-40B4-BE49-F238E27FC236}">
                <a16:creationId xmlns:a16="http://schemas.microsoft.com/office/drawing/2014/main" id="{C660066D-0A1D-BC42-857F-ADE645C516BB}"/>
              </a:ext>
            </a:extLst>
          </p:cNvPr>
          <p:cNvSpPr/>
          <p:nvPr/>
        </p:nvSpPr>
        <p:spPr>
          <a:xfrm>
            <a:off x="6096000" y="3622675"/>
            <a:ext cx="2133600" cy="381000"/>
          </a:xfrm>
          <a:prstGeom prst="rect">
            <a:avLst/>
          </a:prstGeom>
          <a:solidFill>
            <a:srgbClr val="FFE18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endParaRPr lang="en-US" sz="2800">
              <a:solidFill>
                <a:prstClr val="black"/>
              </a:solidFill>
              <a:latin typeface="Courier New" panose="02070309020205020404" pitchFamily="49" charset="0"/>
              <a:cs typeface="Courier New" panose="02070309020205020404" pitchFamily="49" charset="0"/>
            </a:endParaRPr>
          </a:p>
        </p:txBody>
      </p:sp>
      <p:sp>
        <p:nvSpPr>
          <p:cNvPr id="16" name="CPU">
            <a:extLst>
              <a:ext uri="{FF2B5EF4-FFF2-40B4-BE49-F238E27FC236}">
                <a16:creationId xmlns:a16="http://schemas.microsoft.com/office/drawing/2014/main" id="{CE4552C5-1F61-4B4B-99C1-84CC4AC9D663}"/>
              </a:ext>
            </a:extLst>
          </p:cNvPr>
          <p:cNvSpPr/>
          <p:nvPr/>
        </p:nvSpPr>
        <p:spPr>
          <a:xfrm>
            <a:off x="457200" y="3200400"/>
            <a:ext cx="3657600" cy="3105150"/>
          </a:xfrm>
          <a:prstGeom prst="roundRect">
            <a:avLst>
              <a:gd name="adj" fmla="val 11319"/>
            </a:avLst>
          </a:prstGeom>
          <a:solidFill>
            <a:srgbClr val="0D3533"/>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a:lstStyle/>
          <a:p>
            <a:pPr marL="114300" eaLnBrk="1" fontAlgn="auto" hangingPunct="1">
              <a:lnSpc>
                <a:spcPct val="90000"/>
              </a:lnSpc>
              <a:spcBef>
                <a:spcPts val="0"/>
              </a:spcBef>
              <a:spcAft>
                <a:spcPts val="0"/>
              </a:spcAft>
              <a:defRPr/>
            </a:pPr>
            <a:r>
              <a:rPr lang="en-US" sz="2800" u="sng">
                <a:solidFill>
                  <a:prstClr val="white"/>
                </a:solidFill>
                <a:latin typeface="Courier New" panose="02070309020205020404" pitchFamily="49" charset="0"/>
                <a:cs typeface="Courier New" panose="02070309020205020404" pitchFamily="49" charset="0"/>
              </a:rPr>
              <a:t>loop</a:t>
            </a:r>
            <a:r>
              <a:rPr lang="en-US" sz="2800">
                <a:solidFill>
                  <a:prstClr val="white"/>
                </a:solidFill>
                <a:latin typeface="Courier New" panose="02070309020205020404" pitchFamily="49" charset="0"/>
                <a:cs typeface="Courier New" panose="02070309020205020404" pitchFamily="49" charset="0"/>
              </a:rPr>
              <a:t>:</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mov (</a:t>
            </a:r>
            <a:r>
              <a:rPr lang="en-US" sz="2800" b="1">
                <a:solidFill>
                  <a:srgbClr val="FF0000"/>
                </a:solidFill>
                <a:latin typeface="Courier New" panose="02070309020205020404" pitchFamily="49" charset="0"/>
                <a:cs typeface="Courier New" panose="02070309020205020404" pitchFamily="49" charset="0"/>
              </a:rPr>
              <a:t>X</a:t>
            </a:r>
            <a:r>
              <a:rPr lang="en-US" sz="2800">
                <a:solidFill>
                  <a:prstClr val="white"/>
                </a:solidFill>
                <a:latin typeface="Courier New" panose="02070309020205020404" pitchFamily="49" charset="0"/>
                <a:cs typeface="Courier New" panose="02070309020205020404" pitchFamily="49" charset="0"/>
              </a:rPr>
              <a:t>), %eax</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mov (</a:t>
            </a:r>
            <a:r>
              <a:rPr lang="en-US" sz="2800" b="1">
                <a:solidFill>
                  <a:srgbClr val="FF0000"/>
                </a:solidFill>
                <a:latin typeface="Courier New" panose="02070309020205020404" pitchFamily="49" charset="0"/>
                <a:cs typeface="Courier New" panose="02070309020205020404" pitchFamily="49" charset="0"/>
              </a:rPr>
              <a:t>Y</a:t>
            </a:r>
            <a:r>
              <a:rPr lang="en-US" sz="2800">
                <a:solidFill>
                  <a:prstClr val="white"/>
                </a:solidFill>
                <a:latin typeface="Courier New" panose="02070309020205020404" pitchFamily="49" charset="0"/>
                <a:cs typeface="Courier New" panose="02070309020205020404" pitchFamily="49" charset="0"/>
              </a:rPr>
              <a:t>), %ebx</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clflush (</a:t>
            </a:r>
            <a:r>
              <a:rPr lang="en-US" sz="2800" b="1">
                <a:solidFill>
                  <a:srgbClr val="FF0000"/>
                </a:solidFill>
                <a:latin typeface="Courier New" panose="02070309020205020404" pitchFamily="49" charset="0"/>
                <a:cs typeface="Courier New" panose="02070309020205020404" pitchFamily="49" charset="0"/>
              </a:rPr>
              <a:t>X</a:t>
            </a:r>
            <a:r>
              <a:rPr lang="en-US" sz="2800">
                <a:solidFill>
                  <a:prstClr val="white"/>
                </a:solidFill>
                <a:latin typeface="Courier New" panose="02070309020205020404" pitchFamily="49" charset="0"/>
                <a:cs typeface="Courier New" panose="02070309020205020404" pitchFamily="49" charset="0"/>
              </a:rPr>
              <a:t>)  </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clflush (</a:t>
            </a:r>
            <a:r>
              <a:rPr lang="en-US" sz="2800" b="1">
                <a:solidFill>
                  <a:srgbClr val="FF0000"/>
                </a:solidFill>
                <a:latin typeface="Courier New" panose="02070309020205020404" pitchFamily="49" charset="0"/>
                <a:cs typeface="Courier New" panose="02070309020205020404" pitchFamily="49" charset="0"/>
              </a:rPr>
              <a:t>Y</a:t>
            </a:r>
            <a:r>
              <a:rPr lang="en-US" sz="2800">
                <a:solidFill>
                  <a:prstClr val="white"/>
                </a:solidFill>
                <a:latin typeface="Courier New" panose="02070309020205020404" pitchFamily="49" charset="0"/>
                <a:cs typeface="Courier New" panose="02070309020205020404" pitchFamily="49" charset="0"/>
              </a:rPr>
              <a:t>)</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mfence</a:t>
            </a:r>
          </a:p>
          <a:p>
            <a:pPr marL="114300" eaLnBrk="1" fontAlgn="auto" hangingPunct="1">
              <a:lnSpc>
                <a:spcPct val="90000"/>
              </a:lnSpc>
              <a:spcBef>
                <a:spcPts val="0"/>
              </a:spcBef>
              <a:spcAft>
                <a:spcPts val="0"/>
              </a:spcAft>
              <a:defRPr/>
            </a:pPr>
            <a:r>
              <a:rPr lang="en-US" sz="2800">
                <a:solidFill>
                  <a:prstClr val="white"/>
                </a:solidFill>
                <a:latin typeface="Courier New" panose="02070309020205020404" pitchFamily="49" charset="0"/>
                <a:cs typeface="Courier New" panose="02070309020205020404" pitchFamily="49" charset="0"/>
              </a:rPr>
              <a:t>  jmp </a:t>
            </a:r>
            <a:r>
              <a:rPr lang="en-US" sz="2800" u="sng">
                <a:solidFill>
                  <a:prstClr val="white"/>
                </a:solidFill>
                <a:latin typeface="Courier New" panose="02070309020205020404" pitchFamily="49" charset="0"/>
                <a:cs typeface="Courier New" panose="02070309020205020404" pitchFamily="49" charset="0"/>
              </a:rPr>
              <a:t>loop</a:t>
            </a:r>
            <a:endParaRPr lang="en-US" sz="2800">
              <a:solidFill>
                <a:prstClr val="white"/>
              </a:solidFill>
              <a:latin typeface="Courier New" panose="02070309020205020404" pitchFamily="49" charset="0"/>
              <a:cs typeface="Courier New" panose="02070309020205020404" pitchFamily="49" charset="0"/>
            </a:endParaRPr>
          </a:p>
        </p:txBody>
      </p:sp>
      <p:sp>
        <p:nvSpPr>
          <p:cNvPr id="34" name="Error">
            <a:extLst>
              <a:ext uri="{FF2B5EF4-FFF2-40B4-BE49-F238E27FC236}">
                <a16:creationId xmlns:a16="http://schemas.microsoft.com/office/drawing/2014/main" id="{B03CEBA4-2D72-4B45-AB7F-D0C13BF86394}"/>
              </a:ext>
            </a:extLst>
          </p:cNvPr>
          <p:cNvSpPr/>
          <p:nvPr/>
        </p:nvSpPr>
        <p:spPr>
          <a:xfrm>
            <a:off x="6600825" y="4765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36" name="Error">
            <a:extLst>
              <a:ext uri="{FF2B5EF4-FFF2-40B4-BE49-F238E27FC236}">
                <a16:creationId xmlns:a16="http://schemas.microsoft.com/office/drawing/2014/main" id="{6A07EDAD-48E5-9E46-B50D-49E02F36049F}"/>
              </a:ext>
            </a:extLst>
          </p:cNvPr>
          <p:cNvSpPr/>
          <p:nvPr/>
        </p:nvSpPr>
        <p:spPr>
          <a:xfrm>
            <a:off x="6981825" y="5527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37" name="Error">
            <a:extLst>
              <a:ext uri="{FF2B5EF4-FFF2-40B4-BE49-F238E27FC236}">
                <a16:creationId xmlns:a16="http://schemas.microsoft.com/office/drawing/2014/main" id="{A835DB4F-F73A-F54A-985A-81D57D0DF070}"/>
              </a:ext>
            </a:extLst>
          </p:cNvPr>
          <p:cNvSpPr/>
          <p:nvPr/>
        </p:nvSpPr>
        <p:spPr>
          <a:xfrm>
            <a:off x="6600825" y="5527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38" name="Error">
            <a:extLst>
              <a:ext uri="{FF2B5EF4-FFF2-40B4-BE49-F238E27FC236}">
                <a16:creationId xmlns:a16="http://schemas.microsoft.com/office/drawing/2014/main" id="{A9EB5590-D183-7F41-B995-4A8B3FFA12D7}"/>
              </a:ext>
            </a:extLst>
          </p:cNvPr>
          <p:cNvSpPr/>
          <p:nvPr/>
        </p:nvSpPr>
        <p:spPr>
          <a:xfrm>
            <a:off x="7362825" y="5527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39" name="Error">
            <a:extLst>
              <a:ext uri="{FF2B5EF4-FFF2-40B4-BE49-F238E27FC236}">
                <a16:creationId xmlns:a16="http://schemas.microsoft.com/office/drawing/2014/main" id="{BB2671CE-C726-6E48-9694-5971BC739022}"/>
              </a:ext>
            </a:extLst>
          </p:cNvPr>
          <p:cNvSpPr/>
          <p:nvPr/>
        </p:nvSpPr>
        <p:spPr>
          <a:xfrm>
            <a:off x="7743825" y="4765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40" name="Error">
            <a:extLst>
              <a:ext uri="{FF2B5EF4-FFF2-40B4-BE49-F238E27FC236}">
                <a16:creationId xmlns:a16="http://schemas.microsoft.com/office/drawing/2014/main" id="{3F011AB2-8153-8D4B-BAE6-462D9B539277}"/>
              </a:ext>
            </a:extLst>
          </p:cNvPr>
          <p:cNvSpPr/>
          <p:nvPr/>
        </p:nvSpPr>
        <p:spPr>
          <a:xfrm>
            <a:off x="7743825" y="3622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41" name="Error">
            <a:extLst>
              <a:ext uri="{FF2B5EF4-FFF2-40B4-BE49-F238E27FC236}">
                <a16:creationId xmlns:a16="http://schemas.microsoft.com/office/drawing/2014/main" id="{70B60492-19B7-DB4C-AED1-375E8418C09D}"/>
              </a:ext>
            </a:extLst>
          </p:cNvPr>
          <p:cNvSpPr/>
          <p:nvPr/>
        </p:nvSpPr>
        <p:spPr>
          <a:xfrm>
            <a:off x="7362825" y="4384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42" name="Error">
            <a:extLst>
              <a:ext uri="{FF2B5EF4-FFF2-40B4-BE49-F238E27FC236}">
                <a16:creationId xmlns:a16="http://schemas.microsoft.com/office/drawing/2014/main" id="{2ADE0B1F-CFAD-0F41-AB00-03CA6C834EBF}"/>
              </a:ext>
            </a:extLst>
          </p:cNvPr>
          <p:cNvSpPr/>
          <p:nvPr/>
        </p:nvSpPr>
        <p:spPr>
          <a:xfrm>
            <a:off x="6981825" y="4384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43" name="Error">
            <a:extLst>
              <a:ext uri="{FF2B5EF4-FFF2-40B4-BE49-F238E27FC236}">
                <a16:creationId xmlns:a16="http://schemas.microsoft.com/office/drawing/2014/main" id="{D6FDF144-CD83-8F4F-AFBF-7C77CB8BB670}"/>
              </a:ext>
            </a:extLst>
          </p:cNvPr>
          <p:cNvSpPr/>
          <p:nvPr/>
        </p:nvSpPr>
        <p:spPr>
          <a:xfrm>
            <a:off x="6981825" y="3622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44" name="Error">
            <a:extLst>
              <a:ext uri="{FF2B5EF4-FFF2-40B4-BE49-F238E27FC236}">
                <a16:creationId xmlns:a16="http://schemas.microsoft.com/office/drawing/2014/main" id="{D0FC2F78-168A-7D42-83B8-54B08306DBE5}"/>
              </a:ext>
            </a:extLst>
          </p:cNvPr>
          <p:cNvSpPr/>
          <p:nvPr/>
        </p:nvSpPr>
        <p:spPr>
          <a:xfrm>
            <a:off x="6219825" y="3622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45" name="Error">
            <a:extLst>
              <a:ext uri="{FF2B5EF4-FFF2-40B4-BE49-F238E27FC236}">
                <a16:creationId xmlns:a16="http://schemas.microsoft.com/office/drawing/2014/main" id="{DBD43B53-4774-9F48-B8BF-B3AA8A24B65C}"/>
              </a:ext>
            </a:extLst>
          </p:cNvPr>
          <p:cNvSpPr/>
          <p:nvPr/>
        </p:nvSpPr>
        <p:spPr>
          <a:xfrm>
            <a:off x="6219825" y="4384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47" name="Error">
            <a:extLst>
              <a:ext uri="{FF2B5EF4-FFF2-40B4-BE49-F238E27FC236}">
                <a16:creationId xmlns:a16="http://schemas.microsoft.com/office/drawing/2014/main" id="{3BA54275-0311-A249-B78B-E1DE3393B639}"/>
              </a:ext>
            </a:extLst>
          </p:cNvPr>
          <p:cNvSpPr/>
          <p:nvPr/>
        </p:nvSpPr>
        <p:spPr>
          <a:xfrm>
            <a:off x="6219825" y="4765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48" name="Error">
            <a:extLst>
              <a:ext uri="{FF2B5EF4-FFF2-40B4-BE49-F238E27FC236}">
                <a16:creationId xmlns:a16="http://schemas.microsoft.com/office/drawing/2014/main" id="{848217EA-8AD7-8C4E-86A9-ED8870881FE2}"/>
              </a:ext>
            </a:extLst>
          </p:cNvPr>
          <p:cNvSpPr/>
          <p:nvPr/>
        </p:nvSpPr>
        <p:spPr>
          <a:xfrm>
            <a:off x="7362825" y="4765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cxnSp>
        <p:nvCxnSpPr>
          <p:cNvPr id="50" name="YArrow">
            <a:extLst>
              <a:ext uri="{FF2B5EF4-FFF2-40B4-BE49-F238E27FC236}">
                <a16:creationId xmlns:a16="http://schemas.microsoft.com/office/drawing/2014/main" id="{E6EC28D8-711A-164F-963C-ED01B2C400FF}"/>
              </a:ext>
            </a:extLst>
          </p:cNvPr>
          <p:cNvCxnSpPr>
            <a:stCxn id="51" idx="3"/>
          </p:cNvCxnSpPr>
          <p:nvPr/>
        </p:nvCxnSpPr>
        <p:spPr>
          <a:xfrm>
            <a:off x="5715000" y="5337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51" name="Y">
            <a:extLst>
              <a:ext uri="{FF2B5EF4-FFF2-40B4-BE49-F238E27FC236}">
                <a16:creationId xmlns:a16="http://schemas.microsoft.com/office/drawing/2014/main" id="{6546FDDA-D94B-DE42-A335-2900AB5FB6A7}"/>
              </a:ext>
            </a:extLst>
          </p:cNvPr>
          <p:cNvSpPr/>
          <p:nvPr/>
        </p:nvSpPr>
        <p:spPr>
          <a:xfrm>
            <a:off x="5105400" y="5146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r" eaLnBrk="1" fontAlgn="auto" hangingPunct="1">
              <a:spcBef>
                <a:spcPts val="0"/>
              </a:spcBef>
              <a:spcAft>
                <a:spcPts val="0"/>
              </a:spcAft>
              <a:defRPr/>
            </a:pPr>
            <a:r>
              <a:rPr lang="en-US" sz="3200" b="1">
                <a:solidFill>
                  <a:srgbClr val="FF0000"/>
                </a:solidFill>
                <a:latin typeface="Courier New" panose="02070309020205020404" pitchFamily="49" charset="0"/>
                <a:cs typeface="Courier New" panose="02070309020205020404" pitchFamily="49" charset="0"/>
              </a:rPr>
              <a:t>Y</a:t>
            </a:r>
            <a:endParaRPr lang="en-US" sz="2800" b="1">
              <a:solidFill>
                <a:srgbClr val="FF0000"/>
              </a:solidFill>
              <a:latin typeface="Courier New" panose="02070309020205020404" pitchFamily="49" charset="0"/>
              <a:cs typeface="Courier New" panose="02070309020205020404" pitchFamily="49" charset="0"/>
            </a:endParaRPr>
          </a:p>
        </p:txBody>
      </p:sp>
      <p:cxnSp>
        <p:nvCxnSpPr>
          <p:cNvPr id="52" name="XArrow">
            <a:extLst>
              <a:ext uri="{FF2B5EF4-FFF2-40B4-BE49-F238E27FC236}">
                <a16:creationId xmlns:a16="http://schemas.microsoft.com/office/drawing/2014/main" id="{2020CFC6-D5C5-0241-8D90-C088E394E260}"/>
              </a:ext>
            </a:extLst>
          </p:cNvPr>
          <p:cNvCxnSpPr>
            <a:stCxn id="53" idx="3"/>
          </p:cNvCxnSpPr>
          <p:nvPr/>
        </p:nvCxnSpPr>
        <p:spPr>
          <a:xfrm>
            <a:off x="5715000" y="4194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53" name="X">
            <a:extLst>
              <a:ext uri="{FF2B5EF4-FFF2-40B4-BE49-F238E27FC236}">
                <a16:creationId xmlns:a16="http://schemas.microsoft.com/office/drawing/2014/main" id="{4C3C0F31-1658-7941-ACC3-6E0852708504}"/>
              </a:ext>
            </a:extLst>
          </p:cNvPr>
          <p:cNvSpPr/>
          <p:nvPr/>
        </p:nvSpPr>
        <p:spPr>
          <a:xfrm>
            <a:off x="5105400" y="4003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r" eaLnBrk="1" fontAlgn="auto" hangingPunct="1">
              <a:spcBef>
                <a:spcPts val="0"/>
              </a:spcBef>
              <a:spcAft>
                <a:spcPts val="0"/>
              </a:spcAft>
              <a:defRPr/>
            </a:pPr>
            <a:r>
              <a:rPr lang="en-US" sz="3200" b="1">
                <a:solidFill>
                  <a:srgbClr val="FF0000"/>
                </a:solidFill>
                <a:latin typeface="Courier New" panose="02070309020205020404" pitchFamily="49" charset="0"/>
                <a:cs typeface="Courier New" panose="02070309020205020404" pitchFamily="49" charset="0"/>
              </a:rPr>
              <a:t>X</a:t>
            </a:r>
            <a:endParaRPr lang="en-US" sz="2800" b="1">
              <a:solidFill>
                <a:srgbClr val="FF0000"/>
              </a:solidFill>
              <a:latin typeface="Courier New" panose="02070309020205020404" pitchFamily="49" charset="0"/>
              <a:cs typeface="Courier New" panose="02070309020205020404" pitchFamily="49" charset="0"/>
            </a:endParaRPr>
          </a:p>
        </p:txBody>
      </p:sp>
      <p:sp>
        <p:nvSpPr>
          <p:cNvPr id="164895" name="Rectangle 34">
            <a:extLst>
              <a:ext uri="{FF2B5EF4-FFF2-40B4-BE49-F238E27FC236}">
                <a16:creationId xmlns:a16="http://schemas.microsoft.com/office/drawing/2014/main" id="{091ADCD9-9611-48E6-9E0A-95177A99C373}"/>
              </a:ext>
            </a:extLst>
          </p:cNvPr>
          <p:cNvSpPr>
            <a:spLocks noChangeArrowheads="1"/>
          </p:cNvSpPr>
          <p:nvPr/>
        </p:nvSpPr>
        <p:spPr bwMode="auto">
          <a:xfrm>
            <a:off x="-323850" y="6453188"/>
            <a:ext cx="7056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ＭＳ Ｐゴシック" panose="020B0600070205080204" pitchFamily="34" charset="-128"/>
              </a:defRPr>
            </a:lvl1pPr>
            <a:lvl2pPr>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lvl="1" eaLnBrk="1" hangingPunct="1"/>
            <a:r>
              <a:rPr lang="en-US" altLang="en-US">
                <a:solidFill>
                  <a:srgbClr val="000000"/>
                </a:solidFill>
                <a:latin typeface="Calibri" panose="020F0502020204030204" pitchFamily="34" charset="0"/>
              </a:rPr>
              <a:t>Download from: </a:t>
            </a:r>
            <a:r>
              <a:rPr lang="en-US" altLang="en-US">
                <a:solidFill>
                  <a:srgbClr val="000000"/>
                </a:solidFill>
                <a:latin typeface="Calibri" panose="020F0502020204030204" pitchFamily="34" charset="0"/>
                <a:hlinkClick r:id="rId5"/>
              </a:rPr>
              <a:t>https://github.com/CMU-SAFARI/rowhammer</a:t>
            </a:r>
            <a:r>
              <a:rPr lang="en-US" altLang="en-US">
                <a:solidFill>
                  <a:srgbClr val="000000"/>
                </a:solidFill>
                <a:latin typeface="Calibri" panose="020F0502020204030204" pitchFamily="34" charset="0"/>
              </a:rPr>
              <a:t> </a:t>
            </a:r>
          </a:p>
        </p:txBody>
      </p:sp>
      <p:sp>
        <p:nvSpPr>
          <p:cNvPr id="164896" name="TextBox 45">
            <a:extLst>
              <a:ext uri="{FF2B5EF4-FFF2-40B4-BE49-F238E27FC236}">
                <a16:creationId xmlns:a16="http://schemas.microsoft.com/office/drawing/2014/main" id="{614F7FAF-56B2-490F-BB7E-F448A097A7DA}"/>
              </a:ext>
            </a:extLst>
          </p:cNvPr>
          <p:cNvSpPr txBox="1">
            <a:spLocks noChangeArrowheads="1"/>
          </p:cNvSpPr>
          <p:nvPr/>
        </p:nvSpPr>
        <p:spPr bwMode="auto">
          <a:xfrm>
            <a:off x="4572000" y="1484313"/>
            <a:ext cx="4572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4400" b="1">
                <a:solidFill>
                  <a:srgbClr val="FFFFFF"/>
                </a:solidFill>
                <a:latin typeface="Calibri Light" panose="020F0302020204030204" pitchFamily="34" charset="0"/>
              </a:rPr>
              <a:t>DRAM Module</a:t>
            </a:r>
          </a:p>
        </p:txBody>
      </p:sp>
      <p:sp>
        <p:nvSpPr>
          <p:cNvPr id="164897" name="Title 1">
            <a:extLst>
              <a:ext uri="{FF2B5EF4-FFF2-40B4-BE49-F238E27FC236}">
                <a16:creationId xmlns:a16="http://schemas.microsoft.com/office/drawing/2014/main" id="{83DB4820-1DDE-44D3-8E34-1B16923C8A19}"/>
              </a:ext>
            </a:extLst>
          </p:cNvPr>
          <p:cNvSpPr>
            <a:spLocks noGrp="1" noChangeArrowheads="1"/>
          </p:cNvSpPr>
          <p:nvPr>
            <p:ph type="title"/>
          </p:nvPr>
        </p:nvSpPr>
        <p:spPr>
          <a:xfrm>
            <a:off x="228600" y="44450"/>
            <a:ext cx="8915400" cy="1066800"/>
          </a:xfrm>
        </p:spPr>
        <p:txBody>
          <a:bodyPr/>
          <a:lstStyle/>
          <a:p>
            <a:pPr eaLnBrk="1" hangingPunct="1"/>
            <a:r>
              <a:rPr lang="en-US" altLang="en-US">
                <a:solidFill>
                  <a:srgbClr val="1A5712"/>
                </a:solidFill>
                <a:ea typeface="ＭＳ Ｐゴシック" panose="020B0600070205080204" pitchFamily="34" charset="-128"/>
              </a:rPr>
              <a:t>A Simple Program Can Induce Many Errors</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3AF7452-7DF5-4807-BF9E-B9D3F6E4FA91}"/>
              </a:ext>
            </a:extLst>
          </p:cNvPr>
          <p:cNvSpPr>
            <a:spLocks noGrp="1"/>
          </p:cNvSpPr>
          <p:nvPr>
            <p:ph idx="1"/>
          </p:nvPr>
        </p:nvSpPr>
        <p:spPr/>
        <p:txBody>
          <a:bodyPr rtlCol="0"/>
          <a:lstStyle/>
          <a:p>
            <a:pPr marL="0" indent="0" fontAlgn="auto">
              <a:spcAft>
                <a:spcPts val="0"/>
              </a:spcAft>
              <a:buFont typeface="Arial" panose="020B0604020202020204" pitchFamily="34" charset="0"/>
              <a:buNone/>
              <a:defRPr/>
            </a:pPr>
            <a:endParaRPr lang="en-US" i="1" dirty="0"/>
          </a:p>
          <a:p>
            <a:pPr marL="0" indent="0" fontAlgn="auto">
              <a:spcAft>
                <a:spcPts val="0"/>
              </a:spcAft>
              <a:buFont typeface="Arial" panose="020B0604020202020204" pitchFamily="34" charset="0"/>
              <a:buNone/>
              <a:defRPr/>
            </a:pPr>
            <a:endParaRPr lang="en-US" i="1" dirty="0"/>
          </a:p>
          <a:p>
            <a:pPr marL="0" indent="0" fontAlgn="auto">
              <a:spcAft>
                <a:spcPts val="0"/>
              </a:spcAft>
              <a:buFont typeface="Arial" panose="020B0604020202020204" pitchFamily="34" charset="0"/>
              <a:buNone/>
              <a:defRPr/>
            </a:pPr>
            <a:endParaRPr lang="en-US" i="1" dirty="0"/>
          </a:p>
          <a:p>
            <a:pPr marL="0" indent="0" fontAlgn="auto">
              <a:spcAft>
                <a:spcPts val="0"/>
              </a:spcAft>
              <a:buFont typeface="Arial" panose="020B0604020202020204" pitchFamily="34" charset="0"/>
              <a:buNone/>
              <a:defRPr/>
            </a:pPr>
            <a:endParaRPr lang="en-US" i="1" dirty="0"/>
          </a:p>
          <a:p>
            <a:pPr marL="0" indent="0" fontAlgn="auto">
              <a:spcAft>
                <a:spcPts val="0"/>
              </a:spcAft>
              <a:buFont typeface="Arial" panose="020B0604020202020204" pitchFamily="34" charset="0"/>
              <a:buNone/>
              <a:defRPr/>
            </a:pPr>
            <a:endParaRPr lang="en-US" i="1" dirty="0"/>
          </a:p>
          <a:p>
            <a:pPr marL="0" indent="0" fontAlgn="auto">
              <a:spcAft>
                <a:spcPts val="0"/>
              </a:spcAft>
              <a:buFont typeface="Arial" panose="020B0604020202020204" pitchFamily="34" charset="0"/>
              <a:buNone/>
              <a:defRPr/>
            </a:pPr>
            <a:endParaRPr lang="en-US" sz="2400" i="1" dirty="0">
              <a:solidFill>
                <a:srgbClr val="FF0000"/>
              </a:solidFill>
            </a:endParaRPr>
          </a:p>
          <a:p>
            <a:pPr fontAlgn="auto">
              <a:spcAft>
                <a:spcPts val="0"/>
              </a:spcAft>
              <a:defRPr/>
            </a:pPr>
            <a:endParaRPr lang="en-US" sz="3200" b="1" i="1" dirty="0">
              <a:solidFill>
                <a:srgbClr val="FF0000"/>
              </a:solidFill>
            </a:endParaRPr>
          </a:p>
          <a:p>
            <a:pPr marL="0" indent="0" algn="ctr" fontAlgn="auto">
              <a:spcAft>
                <a:spcPts val="0"/>
              </a:spcAft>
              <a:buFont typeface="Arial" panose="020B0604020202020204" pitchFamily="34" charset="0"/>
              <a:buNone/>
              <a:defRPr/>
            </a:pPr>
            <a:r>
              <a:rPr lang="en-US" sz="3200" b="1" dirty="0">
                <a:solidFill>
                  <a:srgbClr val="FF0000"/>
                </a:solidFill>
              </a:rPr>
              <a:t>A real reliability &amp; security issue </a:t>
            </a:r>
          </a:p>
        </p:txBody>
      </p:sp>
      <p:graphicFrame>
        <p:nvGraphicFramePr>
          <p:cNvPr id="4" name="Content Placeholder 4">
            <a:extLst>
              <a:ext uri="{FF2B5EF4-FFF2-40B4-BE49-F238E27FC236}">
                <a16:creationId xmlns:a16="http://schemas.microsoft.com/office/drawing/2014/main" id="{391438E6-0783-40ED-834B-0968B3510086}"/>
              </a:ext>
            </a:extLst>
          </p:cNvPr>
          <p:cNvGraphicFramePr>
            <a:graphicFrameLocks/>
          </p:cNvGraphicFramePr>
          <p:nvPr/>
        </p:nvGraphicFramePr>
        <p:xfrm>
          <a:off x="762000" y="1143000"/>
          <a:ext cx="7620000" cy="3200400"/>
        </p:xfrm>
        <a:graphic>
          <a:graphicData uri="http://schemas.openxmlformats.org/drawingml/2006/table">
            <a:tbl>
              <a:tblPr>
                <a:tableStyleId>{9D7B26C5-4107-4FEC-AEDC-1716B250A1EF}</a:tableStyleId>
              </a:tblPr>
              <a:tblGrid>
                <a:gridCol w="3736731">
                  <a:extLst>
                    <a:ext uri="{9D8B030D-6E8A-4147-A177-3AD203B41FA5}">
                      <a16:colId xmlns:a16="http://schemas.microsoft.com/office/drawing/2014/main" val="20000"/>
                    </a:ext>
                  </a:extLst>
                </a:gridCol>
                <a:gridCol w="1597269">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640080">
                <a:tc>
                  <a:txBody>
                    <a:bodyPr/>
                    <a:lstStyle/>
                    <a:p>
                      <a:pPr algn="ctr"/>
                      <a:r>
                        <a:rPr lang="en-US" sz="3200" b="1" dirty="0">
                          <a:solidFill>
                            <a:schemeClr val="bg1"/>
                          </a:solidFill>
                          <a:latin typeface="+mj-lt"/>
                        </a:rPr>
                        <a:t>CPU Architecture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lumOff val="25000"/>
                      </a:schemeClr>
                    </a:solidFill>
                  </a:tcPr>
                </a:tc>
                <a:tc>
                  <a:txBody>
                    <a:bodyPr/>
                    <a:lstStyle/>
                    <a:p>
                      <a:pPr algn="ctr"/>
                      <a:r>
                        <a:rPr lang="en-US" sz="3200" b="1" dirty="0">
                          <a:solidFill>
                            <a:schemeClr val="bg1"/>
                          </a:solidFill>
                          <a:latin typeface="+mj-lt"/>
                          <a:cs typeface="Courier New" panose="02070309020205020404" pitchFamily="49" charset="0"/>
                        </a:rPr>
                        <a:t>Errors</a:t>
                      </a:r>
                      <a:endParaRPr lang="en-US" sz="2800" b="1" dirty="0">
                        <a:solidFill>
                          <a:schemeClr val="bg1"/>
                        </a:solidFill>
                        <a:latin typeface="Courier New" panose="02070309020205020404" pitchFamily="49" charset="0"/>
                        <a:cs typeface="Courier New" panose="02070309020205020404" pitchFamily="49"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lumOff val="25000"/>
                      </a:schemeClr>
                    </a:solidFill>
                  </a:tcPr>
                </a:tc>
                <a:tc>
                  <a:txBody>
                    <a:bodyPr/>
                    <a:lstStyle/>
                    <a:p>
                      <a:pPr algn="ctr"/>
                      <a:r>
                        <a:rPr lang="en-US" sz="3200" b="1">
                          <a:solidFill>
                            <a:schemeClr val="bg1"/>
                          </a:solidFill>
                          <a:latin typeface="+mj-lt"/>
                        </a:rPr>
                        <a:t>Access-Rate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lumOff val="25000"/>
                      </a:schemeClr>
                    </a:solidFill>
                  </a:tcPr>
                </a:tc>
                <a:extLst>
                  <a:ext uri="{0D108BD9-81ED-4DB2-BD59-A6C34878D82A}">
                    <a16:rowId xmlns:a16="http://schemas.microsoft.com/office/drawing/2014/main" val="10000"/>
                  </a:ext>
                </a:extLst>
              </a:tr>
              <a:tr h="640080">
                <a:tc>
                  <a:txBody>
                    <a:bodyPr/>
                    <a:lstStyle/>
                    <a:p>
                      <a:r>
                        <a:rPr lang="en-US" sz="2800" b="0">
                          <a:solidFill>
                            <a:schemeClr val="tx1"/>
                          </a:solidFill>
                          <a:latin typeface="+mj-lt"/>
                        </a:rPr>
                        <a:t>Intel Haswell (2013)</a:t>
                      </a:r>
                    </a:p>
                  </a:txBody>
                  <a:tcPr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800" b="0" dirty="0">
                          <a:solidFill>
                            <a:srgbClr val="FF0000"/>
                          </a:solidFill>
                          <a:latin typeface="Cambria" panose="02040503050406030204" pitchFamily="18" charset="0"/>
                          <a:ea typeface="Cambria Math" panose="02040503050406030204" pitchFamily="18" charset="0"/>
                          <a:cs typeface="Times New Roman" panose="02020603050405020304" pitchFamily="18" charset="0"/>
                        </a:rPr>
                        <a:t>22.9K</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a:latin typeface="Cambria" panose="02040503050406030204" pitchFamily="18" charset="0"/>
                        </a:rPr>
                        <a:t>12.3M/sec</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080">
                <a:tc>
                  <a:txBody>
                    <a:bodyPr/>
                    <a:lstStyle/>
                    <a:p>
                      <a:r>
                        <a:rPr lang="en-US" sz="2800" b="0">
                          <a:solidFill>
                            <a:schemeClr val="tx1"/>
                          </a:solidFill>
                          <a:latin typeface="+mj-lt"/>
                        </a:rPr>
                        <a:t>Intel Ivy</a:t>
                      </a:r>
                      <a:r>
                        <a:rPr lang="en-US" sz="2800" b="0" baseline="0">
                          <a:solidFill>
                            <a:schemeClr val="tx1"/>
                          </a:solidFill>
                          <a:latin typeface="+mj-lt"/>
                        </a:rPr>
                        <a:t> Bridge (2012)</a:t>
                      </a:r>
                      <a:endParaRPr lang="en-US" sz="2800" b="0">
                        <a:solidFill>
                          <a:schemeClr val="tx1"/>
                        </a:solidFill>
                        <a:latin typeface="+mj-lt"/>
                      </a:endParaRPr>
                    </a:p>
                  </a:txBody>
                  <a:tcPr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800" b="0" dirty="0">
                          <a:solidFill>
                            <a:srgbClr val="FF0000"/>
                          </a:solidFill>
                          <a:latin typeface="Cambria" panose="02040503050406030204" pitchFamily="18" charset="0"/>
                          <a:ea typeface="Cambria Math" panose="02040503050406030204" pitchFamily="18" charset="0"/>
                          <a:cs typeface="Times New Roman" panose="02020603050405020304" pitchFamily="18" charset="0"/>
                        </a:rPr>
                        <a:t>20.7K</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a:latin typeface="Cambria" panose="02040503050406030204" pitchFamily="18" charset="0"/>
                        </a:rPr>
                        <a:t>11.7M/sec</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080">
                <a:tc>
                  <a:txBody>
                    <a:bodyPr/>
                    <a:lstStyle/>
                    <a:p>
                      <a:r>
                        <a:rPr lang="en-US" sz="2800" b="0">
                          <a:solidFill>
                            <a:schemeClr val="tx1"/>
                          </a:solidFill>
                          <a:latin typeface="+mj-lt"/>
                        </a:rPr>
                        <a:t>Intel Sandy Bridge (2011)</a:t>
                      </a:r>
                    </a:p>
                  </a:txBody>
                  <a:tcPr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800" b="0" dirty="0">
                          <a:solidFill>
                            <a:srgbClr val="FF0000"/>
                          </a:solidFill>
                          <a:latin typeface="Cambria" panose="02040503050406030204" pitchFamily="18" charset="0"/>
                          <a:ea typeface="Cambria Math" panose="02040503050406030204" pitchFamily="18" charset="0"/>
                          <a:cs typeface="Times New Roman" panose="02020603050405020304" pitchFamily="18" charset="0"/>
                        </a:rPr>
                        <a:t>16.1K</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a:latin typeface="Cambria" panose="02040503050406030204" pitchFamily="18" charset="0"/>
                        </a:rPr>
                        <a:t>11.6M/sec</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0080">
                <a:tc>
                  <a:txBody>
                    <a:bodyPr/>
                    <a:lstStyle/>
                    <a:p>
                      <a:r>
                        <a:rPr lang="en-US" sz="2800" b="0">
                          <a:solidFill>
                            <a:schemeClr val="tx1"/>
                          </a:solidFill>
                          <a:latin typeface="+mj-lt"/>
                        </a:rPr>
                        <a:t>AMD</a:t>
                      </a:r>
                      <a:r>
                        <a:rPr lang="en-US" sz="2800" b="0" baseline="0">
                          <a:solidFill>
                            <a:schemeClr val="tx1"/>
                          </a:solidFill>
                          <a:latin typeface="+mj-lt"/>
                        </a:rPr>
                        <a:t> Piledriver (2012)</a:t>
                      </a:r>
                      <a:endParaRPr lang="en-US" sz="2800" b="0">
                        <a:solidFill>
                          <a:schemeClr val="tx1"/>
                        </a:solidFill>
                        <a:latin typeface="+mj-lt"/>
                      </a:endParaRPr>
                    </a:p>
                  </a:txBody>
                  <a:tcPr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800" b="0" dirty="0">
                          <a:solidFill>
                            <a:srgbClr val="FF0000"/>
                          </a:solidFill>
                          <a:latin typeface="Cambria" panose="02040503050406030204" pitchFamily="18" charset="0"/>
                          <a:ea typeface="Cambria Math" panose="02040503050406030204" pitchFamily="18" charset="0"/>
                          <a:cs typeface="Times New Roman" panose="02020603050405020304" pitchFamily="18" charset="0"/>
                        </a:rPr>
                        <a:t>59</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dirty="0">
                          <a:latin typeface="Cambria" panose="02040503050406030204" pitchFamily="18" charset="0"/>
                        </a:rPr>
                        <a:t>6.1M/sec</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387096" name="Slide Number Placeholder 5">
            <a:extLst>
              <a:ext uri="{FF2B5EF4-FFF2-40B4-BE49-F238E27FC236}">
                <a16:creationId xmlns:a16="http://schemas.microsoft.com/office/drawing/2014/main" id="{F3DD54BD-8681-44FE-B465-2837621AFD8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0388EF6F-D03C-4A0A-8E4B-09E124BE0E48}" type="slidenum">
              <a:rPr lang="en-US" altLang="fr-FR">
                <a:solidFill>
                  <a:srgbClr val="898989"/>
                </a:solidFill>
                <a:latin typeface="Cambria Math" panose="02040503050406030204" pitchFamily="18" charset="0"/>
              </a:rPr>
              <a:pPr eaLnBrk="1" hangingPunct="1"/>
              <a:t>38</a:t>
            </a:fld>
            <a:endParaRPr lang="en-US" altLang="fr-FR">
              <a:solidFill>
                <a:srgbClr val="898989"/>
              </a:solidFill>
              <a:latin typeface="Cambria Math" panose="02040503050406030204" pitchFamily="18" charset="0"/>
            </a:endParaRPr>
          </a:p>
        </p:txBody>
      </p:sp>
      <p:sp>
        <p:nvSpPr>
          <p:cNvPr id="7" name="Rectangle 6">
            <a:extLst>
              <a:ext uri="{FF2B5EF4-FFF2-40B4-BE49-F238E27FC236}">
                <a16:creationId xmlns:a16="http://schemas.microsoft.com/office/drawing/2014/main" id="{2CB21355-B9F0-4F6B-8CA5-0E2E18367013}"/>
              </a:ext>
            </a:extLst>
          </p:cNvPr>
          <p:cNvSpPr/>
          <p:nvPr/>
        </p:nvSpPr>
        <p:spPr>
          <a:xfrm>
            <a:off x="107950" y="6238875"/>
            <a:ext cx="8242300" cy="646113"/>
          </a:xfrm>
          <a:prstGeom prst="rect">
            <a:avLst/>
          </a:prstGeom>
        </p:spPr>
        <p:txBody>
          <a:bodyPr>
            <a:spAutoFit/>
          </a:bodyPr>
          <a:lstStyle/>
          <a:p>
            <a:pPr eaLnBrk="1" fontAlgn="auto" hangingPunct="1">
              <a:spcBef>
                <a:spcPts val="0"/>
              </a:spcBef>
              <a:spcAft>
                <a:spcPts val="0"/>
              </a:spcAft>
              <a:defRPr/>
            </a:pPr>
            <a:r>
              <a:rPr lang="en-US" dirty="0">
                <a:solidFill>
                  <a:prstClr val="black"/>
                </a:solidFill>
                <a:latin typeface="Tahoma" charset="0"/>
                <a:ea typeface="ＭＳ Ｐゴシック" charset="0"/>
                <a:cs typeface="ＭＳ Ｐゴシック" charset="0"/>
              </a:rPr>
              <a:t>Kim+, “</a:t>
            </a:r>
            <a:r>
              <a:rPr lang="en-US" dirty="0">
                <a:solidFill>
                  <a:srgbClr val="0000FF"/>
                </a:solidFill>
                <a:latin typeface="Calibri"/>
                <a:ea typeface="+mn-ea"/>
              </a:rPr>
              <a:t>Flipping Bits in Memory Without Accessing Them: An Experimental Study of DRAM Disturbance Errors</a:t>
            </a:r>
            <a:r>
              <a:rPr lang="en-US" dirty="0">
                <a:solidFill>
                  <a:prstClr val="black"/>
                </a:solidFill>
                <a:latin typeface="Tahoma" charset="0"/>
                <a:ea typeface="ＭＳ Ｐゴシック" charset="0"/>
                <a:cs typeface="ＭＳ Ｐゴシック" charset="0"/>
              </a:rPr>
              <a:t>,” ISCA 2014.</a:t>
            </a:r>
          </a:p>
        </p:txBody>
      </p:sp>
      <p:sp>
        <p:nvSpPr>
          <p:cNvPr id="387098" name="Title 1">
            <a:extLst>
              <a:ext uri="{FF2B5EF4-FFF2-40B4-BE49-F238E27FC236}">
                <a16:creationId xmlns:a16="http://schemas.microsoft.com/office/drawing/2014/main" id="{076282F8-487A-4AC7-8EDB-FFF811372E10}"/>
              </a:ext>
            </a:extLst>
          </p:cNvPr>
          <p:cNvSpPr>
            <a:spLocks noGrp="1" noChangeArrowheads="1"/>
          </p:cNvSpPr>
          <p:nvPr>
            <p:ph type="title"/>
          </p:nvPr>
        </p:nvSpPr>
        <p:spPr>
          <a:xfrm>
            <a:off x="228600" y="-14288"/>
            <a:ext cx="8610600" cy="1066801"/>
          </a:xfrm>
        </p:spPr>
        <p:txBody>
          <a:bodyPr/>
          <a:lstStyle/>
          <a:p>
            <a:r>
              <a:rPr lang="en-US" altLang="fr-FR" sz="4400" b="0">
                <a:solidFill>
                  <a:srgbClr val="1A5712"/>
                </a:solidFill>
                <a:latin typeface="Garamond" panose="02020404030301010803" pitchFamily="18" charset="0"/>
                <a:ea typeface="ＭＳ Ｐゴシック" panose="020B0600070205080204" pitchFamily="34" charset="-128"/>
              </a:rPr>
              <a:t>Observed Errors in Real Systems</a:t>
            </a:r>
          </a:p>
        </p:txBody>
      </p:sp>
    </p:spTree>
    <p:extLst>
      <p:ext uri="{BB962C8B-B14F-4D97-AF65-F5344CB8AC3E}">
        <p14:creationId xmlns:p14="http://schemas.microsoft.com/office/powerpoint/2010/main" val="11008822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Title 1">
            <a:extLst>
              <a:ext uri="{FF2B5EF4-FFF2-40B4-BE49-F238E27FC236}">
                <a16:creationId xmlns:a16="http://schemas.microsoft.com/office/drawing/2014/main" id="{D1711959-3EF7-4880-B0A9-D79B96682061}"/>
              </a:ext>
            </a:extLst>
          </p:cNvPr>
          <p:cNvSpPr>
            <a:spLocks noGrp="1" noChangeArrowheads="1"/>
          </p:cNvSpPr>
          <p:nvPr>
            <p:ph type="title"/>
          </p:nvPr>
        </p:nvSpPr>
        <p:spPr>
          <a:xfrm>
            <a:off x="107950" y="152400"/>
            <a:ext cx="9036050" cy="1066800"/>
          </a:xfrm>
        </p:spPr>
        <p:txBody>
          <a:bodyPr/>
          <a:lstStyle/>
          <a:p>
            <a:r>
              <a:rPr lang="en-US" altLang="en-US" sz="3400">
                <a:ea typeface="ＭＳ Ｐゴシック" panose="020B0600070205080204" pitchFamily="34" charset="-128"/>
              </a:rPr>
              <a:t>One Can Take Over an Otherwise-Secure System</a:t>
            </a:r>
          </a:p>
        </p:txBody>
      </p:sp>
      <p:sp>
        <p:nvSpPr>
          <p:cNvPr id="168962" name="Slide Number Placeholder 3">
            <a:extLst>
              <a:ext uri="{FF2B5EF4-FFF2-40B4-BE49-F238E27FC236}">
                <a16:creationId xmlns:a16="http://schemas.microsoft.com/office/drawing/2014/main" id="{9F122965-E898-4B78-A261-D146924C0CB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A46C5BF4-7937-4424-B214-04740EDF357F}" type="slidenum">
              <a:rPr lang="en-US" altLang="en-US" sz="1600" smtClean="0">
                <a:solidFill>
                  <a:srgbClr val="000000"/>
                </a:solidFill>
                <a:latin typeface="Garamond" panose="02020404030301010803" pitchFamily="18" charset="0"/>
              </a:rPr>
              <a:pPr>
                <a:spcBef>
                  <a:spcPct val="0"/>
                </a:spcBef>
                <a:buClrTx/>
                <a:buSzTx/>
                <a:buFontTx/>
                <a:buNone/>
              </a:pPr>
              <a:t>39</a:t>
            </a:fld>
            <a:endParaRPr lang="en-US" altLang="en-US" sz="1600">
              <a:solidFill>
                <a:srgbClr val="000000"/>
              </a:solidFill>
              <a:latin typeface="Garamond" panose="02020404030301010803" pitchFamily="18" charset="0"/>
            </a:endParaRPr>
          </a:p>
        </p:txBody>
      </p:sp>
      <p:pic>
        <p:nvPicPr>
          <p:cNvPr id="168963" name="Picture 5">
            <a:extLst>
              <a:ext uri="{FF2B5EF4-FFF2-40B4-BE49-F238E27FC236}">
                <a16:creationId xmlns:a16="http://schemas.microsoft.com/office/drawing/2014/main" id="{D7FF5BD6-A221-4BCE-89EA-D1F72157E34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844675"/>
            <a:ext cx="654050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504E21FD-C0D5-4140-B96E-B6C4E63CDF0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348038"/>
            <a:ext cx="9144000" cy="343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8965" name="Picture 7">
            <a:extLst>
              <a:ext uri="{FF2B5EF4-FFF2-40B4-BE49-F238E27FC236}">
                <a16:creationId xmlns:a16="http://schemas.microsoft.com/office/drawing/2014/main" id="{A02F967C-4DD9-4031-AC18-1D3D3C428C9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88" y="981075"/>
            <a:ext cx="9144001"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AC369F79-E19F-4BC7-9B2C-F9887733C47D}"/>
              </a:ext>
            </a:extLst>
          </p:cNvPr>
          <p:cNvSpPr>
            <a:spLocks noChangeArrowheads="1"/>
          </p:cNvSpPr>
          <p:nvPr/>
        </p:nvSpPr>
        <p:spPr bwMode="auto">
          <a:xfrm>
            <a:off x="4572000" y="5181600"/>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a:solidFill>
                  <a:srgbClr val="0000FF"/>
                </a:solidFill>
                <a:latin typeface="Tahoma" panose="020B0604030504040204" pitchFamily="34" charset="0"/>
                <a:hlinkClick r:id="rId5"/>
              </a:rPr>
              <a:t>Exploiting the DRAM rowhammer bug to gain kernel privileges </a:t>
            </a:r>
            <a:r>
              <a:rPr lang="en-US" altLang="en-US">
                <a:solidFill>
                  <a:srgbClr val="0000FF"/>
                </a:solidFill>
                <a:latin typeface="Tahoma" panose="020B0604030504040204" pitchFamily="34" charset="0"/>
              </a:rPr>
              <a:t> (Seaborn, 2015)</a:t>
            </a:r>
          </a:p>
        </p:txBody>
      </p:sp>
      <p:sp>
        <p:nvSpPr>
          <p:cNvPr id="168967" name="Rectangle 8">
            <a:extLst>
              <a:ext uri="{FF2B5EF4-FFF2-40B4-BE49-F238E27FC236}">
                <a16:creationId xmlns:a16="http://schemas.microsoft.com/office/drawing/2014/main" id="{DACB937B-9F43-4EBE-A9A5-3682D4B5BEEC}"/>
              </a:ext>
            </a:extLst>
          </p:cNvPr>
          <p:cNvSpPr>
            <a:spLocks noChangeArrowheads="1"/>
          </p:cNvSpPr>
          <p:nvPr/>
        </p:nvSpPr>
        <p:spPr bwMode="auto">
          <a:xfrm>
            <a:off x="3635375" y="3213100"/>
            <a:ext cx="54943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FF"/>
                </a:solidFill>
                <a:hlinkClick r:id="rId6"/>
              </a:rPr>
              <a:t>Flipping Bits in Memory Without Accessing Them: An Experimental Study of DRAM Disturbance Errors</a:t>
            </a:r>
            <a:r>
              <a:rPr lang="en-US" altLang="en-US" sz="1800">
                <a:solidFill>
                  <a:srgbClr val="0000FF"/>
                </a:solidFill>
              </a:rPr>
              <a:t> (Kim et al., ISCA 2014)</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1">
            <a:extLst>
              <a:ext uri="{FF2B5EF4-FFF2-40B4-BE49-F238E27FC236}">
                <a16:creationId xmlns:a16="http://schemas.microsoft.com/office/drawing/2014/main" id="{8A64D05E-4808-4458-BB88-C6186E7B58FD}"/>
              </a:ext>
            </a:extLst>
          </p:cNvPr>
          <p:cNvSpPr>
            <a:spLocks noGrp="1" noChangeArrowheads="1"/>
          </p:cNvSpPr>
          <p:nvPr>
            <p:ph type="title"/>
          </p:nvPr>
        </p:nvSpPr>
        <p:spPr/>
        <p:txBody>
          <a:bodyPr/>
          <a:lstStyle/>
          <a:p>
            <a:r>
              <a:rPr lang="en-US" altLang="en-US">
                <a:ea typeface="ＭＳ Ｐゴシック" panose="020B0600070205080204" pitchFamily="34" charset="-128"/>
              </a:rPr>
              <a:t>Crossing the Abstraction Layers</a:t>
            </a:r>
          </a:p>
        </p:txBody>
      </p:sp>
      <p:sp>
        <p:nvSpPr>
          <p:cNvPr id="3" name="Content Placeholder 2">
            <a:extLst>
              <a:ext uri="{FF2B5EF4-FFF2-40B4-BE49-F238E27FC236}">
                <a16:creationId xmlns:a16="http://schemas.microsoft.com/office/drawing/2014/main" id="{A5029C9F-CDDE-482D-8C57-DB8C5F0D0F9B}"/>
              </a:ext>
            </a:extLst>
          </p:cNvPr>
          <p:cNvSpPr>
            <a:spLocks noGrp="1" noChangeArrowheads="1"/>
          </p:cNvSpPr>
          <p:nvPr>
            <p:ph idx="1"/>
          </p:nvPr>
        </p:nvSpPr>
        <p:spPr>
          <a:xfrm>
            <a:off x="228600" y="901700"/>
            <a:ext cx="8915400" cy="5194300"/>
          </a:xfrm>
        </p:spPr>
        <p:txBody>
          <a:bodyPr/>
          <a:lstStyle/>
          <a:p>
            <a:r>
              <a:rPr lang="en-US" altLang="en-US">
                <a:ea typeface="ＭＳ Ｐゴシック" panose="020B0600070205080204" pitchFamily="34" charset="-128"/>
              </a:rPr>
              <a:t>As long as everything goes well, not knowing what happens     underneath (or above) is not a problem.</a:t>
            </a:r>
          </a:p>
          <a:p>
            <a:endParaRPr lang="en-US" altLang="en-US" sz="600">
              <a:ea typeface="ＭＳ Ｐゴシック" panose="020B0600070205080204" pitchFamily="34" charset="-128"/>
            </a:endParaRPr>
          </a:p>
          <a:p>
            <a:r>
              <a:rPr lang="en-US" altLang="en-US">
                <a:ea typeface="ＭＳ Ｐゴシック" panose="020B0600070205080204" pitchFamily="34" charset="-128"/>
              </a:rPr>
              <a:t>What if</a:t>
            </a:r>
          </a:p>
          <a:p>
            <a:pPr lvl="1"/>
            <a:r>
              <a:rPr lang="en-US" altLang="en-US" sz="1900">
                <a:ea typeface="ＭＳ Ｐゴシック" panose="020B0600070205080204" pitchFamily="34" charset="-128"/>
              </a:rPr>
              <a:t>The program you wrote is running slow?</a:t>
            </a:r>
          </a:p>
          <a:p>
            <a:pPr lvl="1"/>
            <a:r>
              <a:rPr lang="en-US" altLang="en-US" sz="1900">
                <a:ea typeface="ＭＳ Ｐゴシック" panose="020B0600070205080204" pitchFamily="34" charset="-128"/>
              </a:rPr>
              <a:t>The program you wrote does not run correctly?</a:t>
            </a:r>
          </a:p>
          <a:p>
            <a:pPr lvl="1"/>
            <a:r>
              <a:rPr lang="en-US" altLang="en-US" sz="1900">
                <a:ea typeface="ＭＳ Ｐゴシック" panose="020B0600070205080204" pitchFamily="34" charset="-128"/>
              </a:rPr>
              <a:t>The program you wrote consumes too much energy?</a:t>
            </a:r>
          </a:p>
          <a:p>
            <a:pPr lvl="1"/>
            <a:r>
              <a:rPr lang="en-US" altLang="en-US" sz="1900">
                <a:ea typeface="ＭＳ Ｐゴシック" panose="020B0600070205080204" pitchFamily="34" charset="-128"/>
              </a:rPr>
              <a:t>Your system just shut down and you have no idea why?</a:t>
            </a:r>
          </a:p>
          <a:p>
            <a:pPr lvl="1"/>
            <a:r>
              <a:rPr lang="en-US" altLang="en-US" sz="1900">
                <a:ea typeface="ＭＳ Ｐゴシック" panose="020B0600070205080204" pitchFamily="34" charset="-128"/>
              </a:rPr>
              <a:t>Someone just compromised your system and you have no idea how?</a:t>
            </a:r>
          </a:p>
          <a:p>
            <a:endParaRPr lang="en-US" altLang="en-US" sz="600">
              <a:ea typeface="ＭＳ Ｐゴシック" panose="020B0600070205080204" pitchFamily="34" charset="-128"/>
            </a:endParaRPr>
          </a:p>
          <a:p>
            <a:r>
              <a:rPr lang="en-US" altLang="en-US">
                <a:ea typeface="ＭＳ Ｐゴシック" panose="020B0600070205080204" pitchFamily="34" charset="-128"/>
              </a:rPr>
              <a:t>What if</a:t>
            </a:r>
          </a:p>
          <a:p>
            <a:pPr lvl="1"/>
            <a:r>
              <a:rPr lang="en-US" altLang="en-US" sz="1900">
                <a:ea typeface="ＭＳ Ｐゴシック" panose="020B0600070205080204" pitchFamily="34" charset="-128"/>
              </a:rPr>
              <a:t>The hardware you designed is too hard to program?</a:t>
            </a:r>
          </a:p>
          <a:p>
            <a:pPr lvl="1"/>
            <a:r>
              <a:rPr lang="en-US" altLang="en-US" sz="1900">
                <a:ea typeface="ＭＳ Ｐゴシック" panose="020B0600070205080204" pitchFamily="34" charset="-128"/>
              </a:rPr>
              <a:t>The hardware you designed is too slow because it does not provide the right primitives to the software?</a:t>
            </a:r>
          </a:p>
          <a:p>
            <a:pPr lvl="1"/>
            <a:endParaRPr lang="en-US" altLang="en-US" sz="600">
              <a:ea typeface="ＭＳ Ｐゴシック" panose="020B0600070205080204" pitchFamily="34" charset="-128"/>
            </a:endParaRPr>
          </a:p>
          <a:p>
            <a:r>
              <a:rPr lang="en-US" altLang="en-US">
                <a:ea typeface="ＭＳ Ｐゴシック" panose="020B0600070205080204" pitchFamily="34" charset="-128"/>
              </a:rPr>
              <a:t>What if</a:t>
            </a:r>
          </a:p>
          <a:p>
            <a:pPr lvl="1"/>
            <a:r>
              <a:rPr lang="en-US" altLang="en-US" sz="1900">
                <a:ea typeface="ＭＳ Ｐゴシック" panose="020B0600070205080204" pitchFamily="34" charset="-128"/>
              </a:rPr>
              <a:t>You want to design a much more efficient and higher performance system?</a:t>
            </a:r>
          </a:p>
          <a:p>
            <a:pPr lvl="1"/>
            <a:endParaRPr lang="en-US" altLang="en-US" sz="1200">
              <a:ea typeface="ＭＳ Ｐゴシック" panose="020B0600070205080204" pitchFamily="34" charset="-128"/>
            </a:endParaRPr>
          </a:p>
        </p:txBody>
      </p:sp>
      <p:sp>
        <p:nvSpPr>
          <p:cNvPr id="121859" name="Slide Number Placeholder 3">
            <a:extLst>
              <a:ext uri="{FF2B5EF4-FFF2-40B4-BE49-F238E27FC236}">
                <a16:creationId xmlns:a16="http://schemas.microsoft.com/office/drawing/2014/main" id="{18B7CDED-DF93-4F13-900B-315F6E017CC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EB240CAC-315E-4D1A-8F0A-258ABAB1CF37}" type="slidenum">
              <a:rPr lang="en-US" altLang="en-US" sz="1600" smtClean="0">
                <a:solidFill>
                  <a:srgbClr val="000000"/>
                </a:solidFill>
                <a:latin typeface="Garamond" panose="02020404030301010803" pitchFamily="18" charset="0"/>
              </a:rPr>
              <a:pPr>
                <a:spcBef>
                  <a:spcPct val="0"/>
                </a:spcBef>
                <a:buClrTx/>
                <a:buSzTx/>
                <a:buFontTx/>
                <a:buNone/>
              </a:pPr>
              <a:t>4</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13" end="1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Title 1">
            <a:extLst>
              <a:ext uri="{FF2B5EF4-FFF2-40B4-BE49-F238E27FC236}">
                <a16:creationId xmlns:a16="http://schemas.microsoft.com/office/drawing/2014/main" id="{68EC510C-EF67-4390-A320-4CF08E71283F}"/>
              </a:ext>
            </a:extLst>
          </p:cNvPr>
          <p:cNvSpPr>
            <a:spLocks noGrp="1" noChangeArrowheads="1"/>
          </p:cNvSpPr>
          <p:nvPr>
            <p:ph type="title"/>
          </p:nvPr>
        </p:nvSpPr>
        <p:spPr/>
        <p:txBody>
          <a:bodyPr/>
          <a:lstStyle/>
          <a:p>
            <a:r>
              <a:rPr lang="en-US" altLang="en-US">
                <a:ea typeface="ＭＳ Ｐゴシック" panose="020B0600070205080204" pitchFamily="34" charset="-128"/>
              </a:rPr>
              <a:t>RowHammer Security Attack Example</a:t>
            </a:r>
          </a:p>
        </p:txBody>
      </p:sp>
      <p:sp>
        <p:nvSpPr>
          <p:cNvPr id="3" name="Content Placeholder 2">
            <a:extLst>
              <a:ext uri="{FF2B5EF4-FFF2-40B4-BE49-F238E27FC236}">
                <a16:creationId xmlns:a16="http://schemas.microsoft.com/office/drawing/2014/main" id="{5C475BDD-98A4-4452-9C22-14A93FCFFB7E}"/>
              </a:ext>
            </a:extLst>
          </p:cNvPr>
          <p:cNvSpPr>
            <a:spLocks noGrp="1" noChangeArrowheads="1"/>
          </p:cNvSpPr>
          <p:nvPr>
            <p:ph idx="1"/>
          </p:nvPr>
        </p:nvSpPr>
        <p:spPr>
          <a:xfrm>
            <a:off x="228600" y="908050"/>
            <a:ext cx="8915400" cy="5194300"/>
          </a:xfrm>
        </p:spPr>
        <p:txBody>
          <a:bodyPr/>
          <a:lstStyle/>
          <a:p>
            <a:r>
              <a:rPr lang="en-US" altLang="en-US" sz="2000">
                <a:solidFill>
                  <a:srgbClr val="FF0000"/>
                </a:solidFill>
                <a:ea typeface="ＭＳ Ｐゴシック" panose="020B0600070205080204" pitchFamily="34" charset="-128"/>
              </a:rPr>
              <a:t>“</a:t>
            </a:r>
            <a:r>
              <a:rPr lang="en-US" altLang="ja-JP" sz="2000">
                <a:solidFill>
                  <a:srgbClr val="FF0000"/>
                </a:solidFill>
                <a:ea typeface="ＭＳ Ｐゴシック" panose="020B0600070205080204" pitchFamily="34" charset="-128"/>
              </a:rPr>
              <a:t>Rowhammer</a:t>
            </a:r>
            <a:r>
              <a:rPr lang="en-US" altLang="en-US" sz="2000">
                <a:solidFill>
                  <a:srgbClr val="FF0000"/>
                </a:solidFill>
                <a:ea typeface="ＭＳ Ｐゴシック" panose="020B0600070205080204" pitchFamily="34" charset="-128"/>
              </a:rPr>
              <a:t>”</a:t>
            </a:r>
            <a:r>
              <a:rPr lang="en-US" altLang="ja-JP" sz="2000">
                <a:solidFill>
                  <a:srgbClr val="FF0000"/>
                </a:solidFill>
                <a:ea typeface="ＭＳ Ｐゴシック" panose="020B0600070205080204" pitchFamily="34" charset="-128"/>
              </a:rPr>
              <a:t> is a problem with some recent DRAM devices in which repeatedly accessing a row of memory can cause bit flips in adjacent rows </a:t>
            </a:r>
            <a:r>
              <a:rPr lang="en-US" altLang="ja-JP" sz="2000">
                <a:ea typeface="ＭＳ Ｐゴシック" panose="020B0600070205080204" pitchFamily="34" charset="-128"/>
              </a:rPr>
              <a:t>(Kim et al., ISCA 2014). </a:t>
            </a:r>
          </a:p>
          <a:p>
            <a:pPr lvl="1"/>
            <a:r>
              <a:rPr lang="en-US" altLang="en-US" sz="1800">
                <a:solidFill>
                  <a:srgbClr val="0000FF"/>
                </a:solidFill>
                <a:ea typeface="ＭＳ Ｐゴシック" panose="020B0600070205080204" pitchFamily="34" charset="-128"/>
                <a:hlinkClick r:id="rId2"/>
              </a:rPr>
              <a:t>Flipping Bits in Memory Without Accessing Them: An Experimental Study of DRAM Disturbance Errors</a:t>
            </a:r>
            <a:r>
              <a:rPr lang="en-US" altLang="en-US" sz="1800">
                <a:solidFill>
                  <a:srgbClr val="0000FF"/>
                </a:solidFill>
                <a:ea typeface="ＭＳ Ｐゴシック" panose="020B0600070205080204" pitchFamily="34" charset="-128"/>
              </a:rPr>
              <a:t> (Kim et al., ISCA 2014)</a:t>
            </a:r>
          </a:p>
          <a:p>
            <a:pPr lvl="1"/>
            <a:endParaRPr lang="en-US" altLang="en-US" sz="1400">
              <a:ea typeface="ＭＳ Ｐゴシック" panose="020B0600070205080204" pitchFamily="34" charset="-128"/>
            </a:endParaRPr>
          </a:p>
          <a:p>
            <a:r>
              <a:rPr lang="en-US" altLang="en-US" sz="2000">
                <a:ea typeface="ＭＳ Ｐゴシック" panose="020B0600070205080204" pitchFamily="34" charset="-128"/>
              </a:rPr>
              <a:t>We tested a selection of laptops and found that a subset of them exhibited the problem. </a:t>
            </a:r>
          </a:p>
          <a:p>
            <a:r>
              <a:rPr lang="en-US" altLang="en-US" sz="2000">
                <a:ea typeface="ＭＳ Ｐゴシック" panose="020B0600070205080204" pitchFamily="34" charset="-128"/>
              </a:rPr>
              <a:t>We built two working privilege escalation exploits that use this effect. </a:t>
            </a:r>
          </a:p>
          <a:p>
            <a:pPr lvl="1"/>
            <a:r>
              <a:rPr lang="en-US" altLang="en-US" sz="1800">
                <a:solidFill>
                  <a:srgbClr val="0000FF"/>
                </a:solidFill>
                <a:ea typeface="ＭＳ Ｐゴシック" panose="020B0600070205080204" pitchFamily="34" charset="-128"/>
                <a:hlinkClick r:id="rId3"/>
              </a:rPr>
              <a:t>Exploiting the DRAM rowhammer bug to gain kernel privileges </a:t>
            </a:r>
            <a:r>
              <a:rPr lang="en-US" altLang="en-US" sz="1800">
                <a:solidFill>
                  <a:srgbClr val="0000FF"/>
                </a:solidFill>
                <a:ea typeface="ＭＳ Ｐゴシック" panose="020B0600070205080204" pitchFamily="34" charset="-128"/>
              </a:rPr>
              <a:t> (Seaborn, 2015)</a:t>
            </a:r>
          </a:p>
          <a:p>
            <a:pPr lvl="1"/>
            <a:endParaRPr lang="en-US" altLang="en-US" sz="1400">
              <a:ea typeface="ＭＳ Ｐゴシック" panose="020B0600070205080204" pitchFamily="34" charset="-128"/>
            </a:endParaRPr>
          </a:p>
          <a:p>
            <a:r>
              <a:rPr lang="en-US" altLang="en-US" sz="2000">
                <a:ea typeface="ＭＳ Ｐゴシック" panose="020B0600070205080204" pitchFamily="34" charset="-128"/>
              </a:rPr>
              <a:t>One exploit uses rowhammer-induced bit flips to gain kernel privileges on x86-64 Linux when run as an unprivileged userland process. </a:t>
            </a:r>
          </a:p>
          <a:p>
            <a:r>
              <a:rPr lang="en-US" altLang="en-US" sz="2000">
                <a:solidFill>
                  <a:srgbClr val="FF0000"/>
                </a:solidFill>
                <a:ea typeface="ＭＳ Ｐゴシック" panose="020B0600070205080204" pitchFamily="34" charset="-128"/>
              </a:rPr>
              <a:t>When run on a machine vulnerable to the rowhammer problem, the process was able to induce bit flips in page table entries (PTEs). </a:t>
            </a:r>
          </a:p>
          <a:p>
            <a:r>
              <a:rPr lang="en-US" altLang="en-US" sz="2000">
                <a:solidFill>
                  <a:srgbClr val="0000FF"/>
                </a:solidFill>
                <a:ea typeface="ＭＳ Ｐゴシック" panose="020B0600070205080204" pitchFamily="34" charset="-128"/>
              </a:rPr>
              <a:t>It was able to use this to gain write access to its own page table, and hence gain read-write access to all of physical memory.</a:t>
            </a:r>
          </a:p>
        </p:txBody>
      </p:sp>
      <p:sp>
        <p:nvSpPr>
          <p:cNvPr id="169987" name="Slide Number Placeholder 3">
            <a:extLst>
              <a:ext uri="{FF2B5EF4-FFF2-40B4-BE49-F238E27FC236}">
                <a16:creationId xmlns:a16="http://schemas.microsoft.com/office/drawing/2014/main" id="{F88766A6-CA5D-465A-B92C-0F93CE5B24C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D47E9607-A05F-4B52-A030-93EEE499974C}" type="slidenum">
              <a:rPr lang="en-US" altLang="en-US" sz="1600" smtClean="0">
                <a:solidFill>
                  <a:srgbClr val="000000"/>
                </a:solidFill>
                <a:latin typeface="Garamond" panose="02020404030301010803" pitchFamily="18" charset="0"/>
              </a:rPr>
              <a:pPr>
                <a:spcBef>
                  <a:spcPct val="0"/>
                </a:spcBef>
                <a:buClrTx/>
                <a:buSzTx/>
                <a:buFontTx/>
                <a:buNone/>
              </a:pPr>
              <a:t>40</a:t>
            </a:fld>
            <a:endParaRPr lang="en-US" altLang="en-US" sz="1600">
              <a:solidFill>
                <a:srgbClr val="000000"/>
              </a:solidFill>
              <a:latin typeface="Garamond" panose="02020404030301010803" pitchFamily="18" charset="0"/>
            </a:endParaRPr>
          </a:p>
        </p:txBody>
      </p:sp>
      <p:sp>
        <p:nvSpPr>
          <p:cNvPr id="169988" name="Rectangle 4">
            <a:extLst>
              <a:ext uri="{FF2B5EF4-FFF2-40B4-BE49-F238E27FC236}">
                <a16:creationId xmlns:a16="http://schemas.microsoft.com/office/drawing/2014/main" id="{4F9B3B62-C639-49B6-9114-DEAA05712E1C}"/>
              </a:ext>
            </a:extLst>
          </p:cNvPr>
          <p:cNvSpPr>
            <a:spLocks noChangeArrowheads="1"/>
          </p:cNvSpPr>
          <p:nvPr/>
        </p:nvSpPr>
        <p:spPr bwMode="auto">
          <a:xfrm>
            <a:off x="107950" y="6545263"/>
            <a:ext cx="84963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a:solidFill>
                  <a:srgbClr val="0000FF"/>
                </a:solidFill>
                <a:latin typeface="Tahoma" panose="020B0604030504040204" pitchFamily="34" charset="0"/>
                <a:hlinkClick r:id="rId3"/>
              </a:rPr>
              <a:t>Exploiting the DRAM rowhammer bug to gain kernel privileges </a:t>
            </a:r>
            <a:r>
              <a:rPr lang="en-US" altLang="en-US" sz="1600">
                <a:solidFill>
                  <a:srgbClr val="0000FF"/>
                </a:solidFill>
                <a:latin typeface="Tahoma" panose="020B0604030504040204" pitchFamily="34" charset="0"/>
              </a:rPr>
              <a:t> (Seaborn, 2015)</a:t>
            </a:r>
          </a:p>
          <a:p>
            <a:pPr eaLnBrk="1" hangingPunct="1"/>
            <a:endParaRPr lang="en-US" altLang="en-US">
              <a:solidFill>
                <a:srgbClr val="0000FF"/>
              </a:solidFill>
              <a:latin typeface="Tahoma" panose="020B060403050404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Title 1">
            <a:extLst>
              <a:ext uri="{FF2B5EF4-FFF2-40B4-BE49-F238E27FC236}">
                <a16:creationId xmlns:a16="http://schemas.microsoft.com/office/drawing/2014/main" id="{258C0689-6123-485C-AFDA-AAA47E775C35}"/>
              </a:ext>
            </a:extLst>
          </p:cNvPr>
          <p:cNvSpPr>
            <a:spLocks noGrp="1" noChangeArrowheads="1"/>
          </p:cNvSpPr>
          <p:nvPr>
            <p:ph type="title"/>
          </p:nvPr>
        </p:nvSpPr>
        <p:spPr/>
        <p:txBody>
          <a:bodyPr/>
          <a:lstStyle/>
          <a:p>
            <a:r>
              <a:rPr lang="en-US" altLang="en-US">
                <a:ea typeface="ＭＳ Ｐゴシック" panose="020B0600070205080204" pitchFamily="34" charset="-128"/>
              </a:rPr>
              <a:t>Security Implications</a:t>
            </a:r>
          </a:p>
        </p:txBody>
      </p:sp>
      <p:sp>
        <p:nvSpPr>
          <p:cNvPr id="171010" name="Slide Number Placeholder 3">
            <a:extLst>
              <a:ext uri="{FF2B5EF4-FFF2-40B4-BE49-F238E27FC236}">
                <a16:creationId xmlns:a16="http://schemas.microsoft.com/office/drawing/2014/main" id="{DA26E214-FB8B-42AF-9453-16A63F1543D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AB86CA53-CB11-4532-8D00-8A8074252A4A}" type="slidenum">
              <a:rPr lang="en-US" altLang="en-US" sz="1600" smtClean="0">
                <a:solidFill>
                  <a:srgbClr val="000000"/>
                </a:solidFill>
                <a:latin typeface="Garamond" panose="02020404030301010803" pitchFamily="18" charset="0"/>
              </a:rPr>
              <a:pPr>
                <a:spcBef>
                  <a:spcPct val="0"/>
                </a:spcBef>
                <a:buClrTx/>
                <a:buSzTx/>
                <a:buFontTx/>
                <a:buNone/>
              </a:pPr>
              <a:t>41</a:t>
            </a:fld>
            <a:endParaRPr lang="en-US" altLang="en-US" sz="1600">
              <a:solidFill>
                <a:srgbClr val="000000"/>
              </a:solidFill>
              <a:latin typeface="Garamond" panose="02020404030301010803" pitchFamily="18" charset="0"/>
            </a:endParaRPr>
          </a:p>
        </p:txBody>
      </p:sp>
      <p:pic>
        <p:nvPicPr>
          <p:cNvPr id="171011" name="Picture 4">
            <a:extLst>
              <a:ext uri="{FF2B5EF4-FFF2-40B4-BE49-F238E27FC236}">
                <a16:creationId xmlns:a16="http://schemas.microsoft.com/office/drawing/2014/main" id="{15D8EE0E-F46C-4E14-BD3A-8D8DCBF4DE4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082675"/>
            <a:ext cx="9144000" cy="565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8FEEEE80-06E5-4DD8-9C24-CD0CBB518A4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400" y="908050"/>
            <a:ext cx="9144000" cy="605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AD9CEB7D-CB10-4D04-A0F3-C930F42C03C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4213" y="5157788"/>
            <a:ext cx="78105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Title 1">
            <a:extLst>
              <a:ext uri="{FF2B5EF4-FFF2-40B4-BE49-F238E27FC236}">
                <a16:creationId xmlns:a16="http://schemas.microsoft.com/office/drawing/2014/main" id="{97FFE21C-14B2-42D3-A029-640F840026BD}"/>
              </a:ext>
            </a:extLst>
          </p:cNvPr>
          <p:cNvSpPr>
            <a:spLocks noGrp="1" noChangeArrowheads="1"/>
          </p:cNvSpPr>
          <p:nvPr>
            <p:ph type="title"/>
          </p:nvPr>
        </p:nvSpPr>
        <p:spPr/>
        <p:txBody>
          <a:bodyPr/>
          <a:lstStyle/>
          <a:p>
            <a:r>
              <a:rPr lang="en-US" altLang="en-US">
                <a:ea typeface="ＭＳ Ｐゴシック" panose="020B0600070205080204" pitchFamily="34" charset="-128"/>
              </a:rPr>
              <a:t>More Security Implications</a:t>
            </a:r>
          </a:p>
        </p:txBody>
      </p:sp>
      <p:sp>
        <p:nvSpPr>
          <p:cNvPr id="173058" name="Slide Number Placeholder 3">
            <a:extLst>
              <a:ext uri="{FF2B5EF4-FFF2-40B4-BE49-F238E27FC236}">
                <a16:creationId xmlns:a16="http://schemas.microsoft.com/office/drawing/2014/main" id="{93FC2CB2-0349-4D68-9F04-AA0DBE497C7E}"/>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59A442C0-59DD-4CBF-990C-2AB5061517C7}" type="slidenum">
              <a:rPr lang="en-US" altLang="en-US" sz="1600" smtClean="0">
                <a:solidFill>
                  <a:srgbClr val="000000"/>
                </a:solidFill>
                <a:latin typeface="Garamond" panose="02020404030301010803" pitchFamily="18" charset="0"/>
              </a:rPr>
              <a:pPr>
                <a:spcBef>
                  <a:spcPct val="0"/>
                </a:spcBef>
                <a:buClrTx/>
                <a:buSzTx/>
                <a:buFontTx/>
                <a:buNone/>
              </a:pPr>
              <a:t>42</a:t>
            </a:fld>
            <a:endParaRPr lang="en-US" altLang="en-US" sz="1600">
              <a:solidFill>
                <a:srgbClr val="000000"/>
              </a:solidFill>
              <a:latin typeface="Garamond" panose="02020404030301010803" pitchFamily="18" charset="0"/>
            </a:endParaRPr>
          </a:p>
        </p:txBody>
      </p:sp>
      <p:sp>
        <p:nvSpPr>
          <p:cNvPr id="173059" name="TextBox 5">
            <a:extLst>
              <a:ext uri="{FF2B5EF4-FFF2-40B4-BE49-F238E27FC236}">
                <a16:creationId xmlns:a16="http://schemas.microsoft.com/office/drawing/2014/main" id="{DE060FCE-23F6-4C45-A962-9CBFEB320165}"/>
              </a:ext>
            </a:extLst>
          </p:cNvPr>
          <p:cNvSpPr txBox="1">
            <a:spLocks noChangeArrowheads="1"/>
          </p:cNvSpPr>
          <p:nvPr/>
        </p:nvSpPr>
        <p:spPr bwMode="auto">
          <a:xfrm>
            <a:off x="228600" y="6599238"/>
            <a:ext cx="29083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000">
                <a:solidFill>
                  <a:srgbClr val="000000"/>
                </a:solidFill>
                <a:latin typeface="Arial" panose="020B0604020202020204" pitchFamily="34" charset="0"/>
              </a:rPr>
              <a:t>Source: </a:t>
            </a:r>
            <a:r>
              <a:rPr lang="en-US" altLang="en-US" sz="1000">
                <a:solidFill>
                  <a:srgbClr val="000000"/>
                </a:solidFill>
                <a:latin typeface="Arial" panose="020B0604020202020204" pitchFamily="34" charset="0"/>
                <a:hlinkClick r:id="rId2"/>
              </a:rPr>
              <a:t>https://lab.dsst.io/32c3-slides/7197.html</a:t>
            </a:r>
            <a:r>
              <a:rPr lang="en-US" altLang="en-US" sz="1000">
                <a:solidFill>
                  <a:srgbClr val="000000"/>
                </a:solidFill>
                <a:latin typeface="Arial" panose="020B0604020202020204" pitchFamily="34" charset="0"/>
              </a:rPr>
              <a:t> </a:t>
            </a:r>
          </a:p>
        </p:txBody>
      </p:sp>
      <p:pic>
        <p:nvPicPr>
          <p:cNvPr id="173060" name="Picture 6" descr="49.jpg">
            <a:extLst>
              <a:ext uri="{FF2B5EF4-FFF2-40B4-BE49-F238E27FC236}">
                <a16:creationId xmlns:a16="http://schemas.microsoft.com/office/drawing/2014/main" id="{0637FE7D-342B-4A16-8A04-303C1A7557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49325"/>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1A37645B-2C78-9F48-9EB3-B5E5AD578F9D}"/>
              </a:ext>
            </a:extLst>
          </p:cNvPr>
          <p:cNvSpPr/>
          <p:nvPr/>
        </p:nvSpPr>
        <p:spPr>
          <a:xfrm>
            <a:off x="395288" y="6083300"/>
            <a:ext cx="8569325" cy="369888"/>
          </a:xfrm>
          <a:prstGeom prst="rect">
            <a:avLst/>
          </a:prstGeom>
        </p:spPr>
        <p:txBody>
          <a:bodyPr>
            <a:spAutoFit/>
          </a:bodyPr>
          <a:lstStyle/>
          <a:p>
            <a:pPr eaLnBrk="1" fontAlgn="auto" hangingPunct="1">
              <a:spcBef>
                <a:spcPts val="0"/>
              </a:spcBef>
              <a:spcAft>
                <a:spcPts val="0"/>
              </a:spcAft>
              <a:defRPr/>
            </a:pPr>
            <a:r>
              <a:rPr lang="en-US" dirty="0" err="1">
                <a:solidFill>
                  <a:srgbClr val="0000FF"/>
                </a:solidFill>
                <a:latin typeface="Tahoma"/>
                <a:ea typeface="+mn-ea"/>
              </a:rPr>
              <a:t>Rowhammer.js</a:t>
            </a:r>
            <a:r>
              <a:rPr lang="en-US" dirty="0">
                <a:solidFill>
                  <a:srgbClr val="0000FF"/>
                </a:solidFill>
                <a:latin typeface="Tahoma"/>
                <a:ea typeface="+mn-ea"/>
              </a:rPr>
              <a:t>: A Remote Software-Induced Fault Attack in JavaScript (DIMVA’16)</a:t>
            </a:r>
          </a:p>
        </p:txBody>
      </p:sp>
      <p:sp>
        <p:nvSpPr>
          <p:cNvPr id="2" name="Rectangle 1">
            <a:extLst>
              <a:ext uri="{FF2B5EF4-FFF2-40B4-BE49-F238E27FC236}">
                <a16:creationId xmlns:a16="http://schemas.microsoft.com/office/drawing/2014/main" id="{52A1A50C-B7A3-6944-8BB5-DF05CA9696D5}"/>
              </a:ext>
            </a:extLst>
          </p:cNvPr>
          <p:cNvSpPr/>
          <p:nvPr/>
        </p:nvSpPr>
        <p:spPr>
          <a:xfrm>
            <a:off x="539750" y="1042988"/>
            <a:ext cx="8064500" cy="385762"/>
          </a:xfrm>
          <a:prstGeom prst="rect">
            <a:avLst/>
          </a:prstGeom>
        </p:spPr>
        <p:txBody>
          <a:bodyPr>
            <a:spAutoFit/>
          </a:bodyPr>
          <a:lstStyle/>
          <a:p>
            <a:pPr eaLnBrk="1" fontAlgn="auto" hangingPunct="1">
              <a:spcBef>
                <a:spcPts val="0"/>
              </a:spcBef>
              <a:spcAft>
                <a:spcPts val="0"/>
              </a:spcAft>
              <a:defRPr/>
            </a:pPr>
            <a:r>
              <a:rPr lang="en-US" sz="1900" b="1" dirty="0">
                <a:solidFill>
                  <a:srgbClr val="FFFF00"/>
                </a:solidFill>
                <a:latin typeface="Tahoma"/>
                <a:ea typeface="+mn-ea"/>
              </a:rPr>
              <a:t>“We can gain unrestricted access to systems of website visitors.”</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Title 1">
            <a:extLst>
              <a:ext uri="{FF2B5EF4-FFF2-40B4-BE49-F238E27FC236}">
                <a16:creationId xmlns:a16="http://schemas.microsoft.com/office/drawing/2014/main" id="{5B0BEEED-633F-4D9C-BC13-C8B5CD19E771}"/>
              </a:ext>
            </a:extLst>
          </p:cNvPr>
          <p:cNvSpPr>
            <a:spLocks noGrp="1" noChangeArrowheads="1"/>
          </p:cNvSpPr>
          <p:nvPr>
            <p:ph type="title"/>
          </p:nvPr>
        </p:nvSpPr>
        <p:spPr/>
        <p:txBody>
          <a:bodyPr/>
          <a:lstStyle/>
          <a:p>
            <a:r>
              <a:rPr lang="en-US" altLang="en-US">
                <a:ea typeface="ＭＳ Ｐゴシック" panose="020B0600070205080204" pitchFamily="34" charset="-128"/>
              </a:rPr>
              <a:t>More Security Implications</a:t>
            </a:r>
          </a:p>
        </p:txBody>
      </p:sp>
      <p:sp>
        <p:nvSpPr>
          <p:cNvPr id="174082" name="Slide Number Placeholder 3">
            <a:extLst>
              <a:ext uri="{FF2B5EF4-FFF2-40B4-BE49-F238E27FC236}">
                <a16:creationId xmlns:a16="http://schemas.microsoft.com/office/drawing/2014/main" id="{88C4FB89-6EBC-4C2E-B185-8568B45D0DEF}"/>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50CE86EB-25B2-4630-8799-9FE786EB71C9}" type="slidenum">
              <a:rPr lang="en-US" altLang="en-US" sz="1600" smtClean="0">
                <a:solidFill>
                  <a:srgbClr val="000000"/>
                </a:solidFill>
                <a:latin typeface="Garamond" panose="02020404030301010803" pitchFamily="18" charset="0"/>
              </a:rPr>
              <a:pPr>
                <a:spcBef>
                  <a:spcPct val="0"/>
                </a:spcBef>
                <a:buClrTx/>
                <a:buSzTx/>
                <a:buFontTx/>
                <a:buNone/>
              </a:pPr>
              <a:t>43</a:t>
            </a:fld>
            <a:endParaRPr lang="en-US" altLang="en-US" sz="1600">
              <a:solidFill>
                <a:srgbClr val="000000"/>
              </a:solidFill>
              <a:latin typeface="Garamond" panose="02020404030301010803" pitchFamily="18" charset="0"/>
            </a:endParaRPr>
          </a:p>
        </p:txBody>
      </p:sp>
      <p:pic>
        <p:nvPicPr>
          <p:cNvPr id="174083" name="Picture 4" descr="drammer-attack-android.jpg">
            <a:extLst>
              <a:ext uri="{FF2B5EF4-FFF2-40B4-BE49-F238E27FC236}">
                <a16:creationId xmlns:a16="http://schemas.microsoft.com/office/drawing/2014/main" id="{E64DAA47-0ACE-4F1F-A766-A6DFCA9E87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96975"/>
            <a:ext cx="91440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084" name="TextBox 5">
            <a:extLst>
              <a:ext uri="{FF2B5EF4-FFF2-40B4-BE49-F238E27FC236}">
                <a16:creationId xmlns:a16="http://schemas.microsoft.com/office/drawing/2014/main" id="{AA2CB83C-B2E8-45F1-B08C-EAC25F1A5020}"/>
              </a:ext>
            </a:extLst>
          </p:cNvPr>
          <p:cNvSpPr txBox="1">
            <a:spLocks noChangeArrowheads="1"/>
          </p:cNvSpPr>
          <p:nvPr/>
        </p:nvSpPr>
        <p:spPr bwMode="auto">
          <a:xfrm>
            <a:off x="228600" y="6599238"/>
            <a:ext cx="47752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000">
                <a:solidFill>
                  <a:srgbClr val="000000"/>
                </a:solidFill>
                <a:latin typeface="Arial" panose="020B0604020202020204" pitchFamily="34" charset="0"/>
              </a:rPr>
              <a:t>Source: https://fossbytes.com/drammer-rowhammer-attack-android-root-devices/</a:t>
            </a:r>
          </a:p>
        </p:txBody>
      </p:sp>
      <p:sp>
        <p:nvSpPr>
          <p:cNvPr id="2" name="Rectangle 1">
            <a:extLst>
              <a:ext uri="{FF2B5EF4-FFF2-40B4-BE49-F238E27FC236}">
                <a16:creationId xmlns:a16="http://schemas.microsoft.com/office/drawing/2014/main" id="{358027BC-4B84-5C42-BCE1-BAFB5C7A39AF}"/>
              </a:ext>
            </a:extLst>
          </p:cNvPr>
          <p:cNvSpPr/>
          <p:nvPr/>
        </p:nvSpPr>
        <p:spPr>
          <a:xfrm>
            <a:off x="4859338" y="6165850"/>
            <a:ext cx="4572000" cy="646113"/>
          </a:xfrm>
          <a:prstGeom prst="rect">
            <a:avLst/>
          </a:prstGeom>
        </p:spPr>
        <p:txBody>
          <a:bodyPr>
            <a:spAutoFit/>
          </a:bodyPr>
          <a:lstStyle/>
          <a:p>
            <a:pPr eaLnBrk="1" fontAlgn="auto" hangingPunct="1">
              <a:spcBef>
                <a:spcPts val="0"/>
              </a:spcBef>
              <a:spcAft>
                <a:spcPts val="0"/>
              </a:spcAft>
              <a:defRPr/>
            </a:pPr>
            <a:r>
              <a:rPr lang="en-US" dirty="0" err="1">
                <a:solidFill>
                  <a:srgbClr val="0000FF"/>
                </a:solidFill>
                <a:latin typeface="Tahoma"/>
                <a:ea typeface="+mn-ea"/>
              </a:rPr>
              <a:t>Drammer</a:t>
            </a:r>
            <a:r>
              <a:rPr lang="en-US" dirty="0">
                <a:solidFill>
                  <a:srgbClr val="0000FF"/>
                </a:solidFill>
                <a:latin typeface="Tahoma"/>
                <a:ea typeface="+mn-ea"/>
              </a:rPr>
              <a:t>: Deterministic </a:t>
            </a:r>
            <a:r>
              <a:rPr lang="en-US" dirty="0" err="1">
                <a:solidFill>
                  <a:srgbClr val="0000FF"/>
                </a:solidFill>
                <a:latin typeface="Tahoma"/>
                <a:ea typeface="+mn-ea"/>
              </a:rPr>
              <a:t>Rowhammer</a:t>
            </a:r>
            <a:r>
              <a:rPr lang="en-US" dirty="0">
                <a:solidFill>
                  <a:srgbClr val="0000FF"/>
                </a:solidFill>
                <a:latin typeface="Tahoma"/>
                <a:ea typeface="+mn-ea"/>
              </a:rPr>
              <a:t> Attacks on Mobile Platforms, CCS’16 </a:t>
            </a:r>
            <a:endParaRPr lang="en-US" dirty="0">
              <a:solidFill>
                <a:srgbClr val="000000"/>
              </a:solidFill>
              <a:latin typeface="Tahoma"/>
              <a:ea typeface="+mn-ea"/>
            </a:endParaRPr>
          </a:p>
        </p:txBody>
      </p:sp>
      <p:sp>
        <p:nvSpPr>
          <p:cNvPr id="3" name="Rectangle 2">
            <a:extLst>
              <a:ext uri="{FF2B5EF4-FFF2-40B4-BE49-F238E27FC236}">
                <a16:creationId xmlns:a16="http://schemas.microsoft.com/office/drawing/2014/main" id="{BD26D79A-5794-904C-9473-01584DBA84E6}"/>
              </a:ext>
            </a:extLst>
          </p:cNvPr>
          <p:cNvSpPr/>
          <p:nvPr/>
        </p:nvSpPr>
        <p:spPr>
          <a:xfrm>
            <a:off x="539750" y="874713"/>
            <a:ext cx="7593013" cy="400050"/>
          </a:xfrm>
          <a:prstGeom prst="rect">
            <a:avLst/>
          </a:prstGeom>
        </p:spPr>
        <p:txBody>
          <a:bodyPr>
            <a:spAutoFit/>
          </a:bodyPr>
          <a:lstStyle/>
          <a:p>
            <a:pPr lvl="1" eaLnBrk="1" fontAlgn="auto" hangingPunct="1">
              <a:spcBef>
                <a:spcPts val="0"/>
              </a:spcBef>
              <a:spcAft>
                <a:spcPts val="0"/>
              </a:spcAft>
              <a:defRPr/>
            </a:pPr>
            <a:r>
              <a:rPr lang="en-US" sz="2000" b="1" dirty="0">
                <a:solidFill>
                  <a:srgbClr val="FF0000"/>
                </a:solidFill>
                <a:latin typeface="Tahoma"/>
                <a:ea typeface="+mn-ea"/>
              </a:rPr>
              <a:t>“Can gain control of a smart phone deterministically”</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Title 1">
            <a:extLst>
              <a:ext uri="{FF2B5EF4-FFF2-40B4-BE49-F238E27FC236}">
                <a16:creationId xmlns:a16="http://schemas.microsoft.com/office/drawing/2014/main" id="{97B75116-9F2B-4FB6-839D-7D95177F938C}"/>
              </a:ext>
            </a:extLst>
          </p:cNvPr>
          <p:cNvSpPr>
            <a:spLocks noGrp="1" noChangeArrowheads="1"/>
          </p:cNvSpPr>
          <p:nvPr>
            <p:ph type="title"/>
          </p:nvPr>
        </p:nvSpPr>
        <p:spPr/>
        <p:txBody>
          <a:bodyPr/>
          <a:lstStyle/>
          <a:p>
            <a:r>
              <a:rPr lang="en-US" altLang="en-US">
                <a:ea typeface="ＭＳ Ｐゴシック" panose="020B0600070205080204" pitchFamily="34" charset="-128"/>
              </a:rPr>
              <a:t>More Security Implications?</a:t>
            </a:r>
          </a:p>
        </p:txBody>
      </p:sp>
      <p:sp>
        <p:nvSpPr>
          <p:cNvPr id="175106" name="Slide Number Placeholder 3">
            <a:extLst>
              <a:ext uri="{FF2B5EF4-FFF2-40B4-BE49-F238E27FC236}">
                <a16:creationId xmlns:a16="http://schemas.microsoft.com/office/drawing/2014/main" id="{1C5B2EE1-67E5-43FF-B45C-410A0F54765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EAD6A51A-6D76-4C4A-BFD6-DBB761597FEB}" type="slidenum">
              <a:rPr lang="en-US" altLang="en-US" sz="1600" smtClean="0">
                <a:solidFill>
                  <a:srgbClr val="000000"/>
                </a:solidFill>
                <a:latin typeface="Garamond" panose="02020404030301010803" pitchFamily="18" charset="0"/>
              </a:rPr>
              <a:pPr>
                <a:spcBef>
                  <a:spcPct val="0"/>
                </a:spcBef>
                <a:buClrTx/>
                <a:buSzTx/>
                <a:buFontTx/>
                <a:buNone/>
              </a:pPr>
              <a:t>44</a:t>
            </a:fld>
            <a:endParaRPr lang="en-US" altLang="en-US" sz="1600">
              <a:solidFill>
                <a:srgbClr val="000000"/>
              </a:solidFill>
              <a:latin typeface="Garamond" panose="02020404030301010803" pitchFamily="18" charset="0"/>
            </a:endParaRPr>
          </a:p>
        </p:txBody>
      </p:sp>
      <p:pic>
        <p:nvPicPr>
          <p:cNvPr id="175107" name="Picture 4" descr="a-software-attempt-to-mitigate-rowhammer-attacks-630x330.jpg">
            <a:extLst>
              <a:ext uri="{FF2B5EF4-FFF2-40B4-BE49-F238E27FC236}">
                <a16:creationId xmlns:a16="http://schemas.microsoft.com/office/drawing/2014/main" id="{76EB825D-5892-4A73-BAE5-04F511D654F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63" y="1311275"/>
            <a:ext cx="9117013" cy="477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Title 1">
            <a:extLst>
              <a:ext uri="{FF2B5EF4-FFF2-40B4-BE49-F238E27FC236}">
                <a16:creationId xmlns:a16="http://schemas.microsoft.com/office/drawing/2014/main" id="{C660773B-2434-4D4D-81AB-79F9B9AA78E1}"/>
              </a:ext>
            </a:extLst>
          </p:cNvPr>
          <p:cNvSpPr>
            <a:spLocks noGrp="1" noChangeArrowheads="1"/>
          </p:cNvSpPr>
          <p:nvPr>
            <p:ph type="title"/>
          </p:nvPr>
        </p:nvSpPr>
        <p:spPr/>
        <p:txBody>
          <a:bodyPr/>
          <a:lstStyle/>
          <a:p>
            <a:r>
              <a:rPr lang="en-US" altLang="en-US">
                <a:ea typeface="ＭＳ Ｐゴシック" panose="020B0600070205080204" pitchFamily="34" charset="-128"/>
              </a:rPr>
              <a:t>Where RowHammer Was Discovered</a:t>
            </a:r>
            <a:r>
              <a:rPr lang="is-IS" altLang="en-US">
                <a:ea typeface="ＭＳ Ｐゴシック" panose="020B0600070205080204" pitchFamily="34" charset="-128"/>
              </a:rPr>
              <a:t>…</a:t>
            </a:r>
            <a:endParaRPr lang="en-US" altLang="en-US">
              <a:ea typeface="ＭＳ Ｐゴシック" panose="020B0600070205080204" pitchFamily="34" charset="-128"/>
            </a:endParaRPr>
          </a:p>
        </p:txBody>
      </p:sp>
      <p:pic>
        <p:nvPicPr>
          <p:cNvPr id="5" name="Content Placeholder 4" descr="DRAM-new-testing-infrastructure.jpg">
            <a:extLst>
              <a:ext uri="{FF2B5EF4-FFF2-40B4-BE49-F238E27FC236}">
                <a16:creationId xmlns:a16="http://schemas.microsoft.com/office/drawing/2014/main" id="{BFAAD86E-4DF1-47C6-B1B7-C0CD1BABC90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03200" y="1117600"/>
            <a:ext cx="8636000" cy="4914900"/>
          </a:xfrm>
        </p:spPr>
      </p:pic>
      <p:sp>
        <p:nvSpPr>
          <p:cNvPr id="176131" name="Slide Number Placeholder 3">
            <a:extLst>
              <a:ext uri="{FF2B5EF4-FFF2-40B4-BE49-F238E27FC236}">
                <a16:creationId xmlns:a16="http://schemas.microsoft.com/office/drawing/2014/main" id="{8A67A68A-E185-4730-BEA2-EC297B07865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A78DE86E-C7A4-4774-8877-9510FD88DF6D}" type="slidenum">
              <a:rPr lang="en-US" altLang="en-US" sz="1600" smtClean="0">
                <a:solidFill>
                  <a:srgbClr val="000000"/>
                </a:solidFill>
                <a:latin typeface="Garamond" panose="02020404030301010803" pitchFamily="18" charset="0"/>
              </a:rPr>
              <a:pPr>
                <a:spcBef>
                  <a:spcPct val="0"/>
                </a:spcBef>
                <a:buClrTx/>
                <a:buSzTx/>
                <a:buFontTx/>
                <a:buNone/>
              </a:pPr>
              <a:t>45</a:t>
            </a:fld>
            <a:endParaRPr lang="en-US" altLang="en-US" sz="1600">
              <a:solidFill>
                <a:srgbClr val="000000"/>
              </a:solidFill>
              <a:latin typeface="Garamond" panose="02020404030301010803" pitchFamily="18" charset="0"/>
            </a:endParaRPr>
          </a:p>
        </p:txBody>
      </p:sp>
      <p:sp>
        <p:nvSpPr>
          <p:cNvPr id="176132" name="Rectangle 5">
            <a:extLst>
              <a:ext uri="{FF2B5EF4-FFF2-40B4-BE49-F238E27FC236}">
                <a16:creationId xmlns:a16="http://schemas.microsoft.com/office/drawing/2014/main" id="{C29AA663-1BEC-4FED-AB56-6CA74EEDB2B5}"/>
              </a:ext>
            </a:extLst>
          </p:cNvPr>
          <p:cNvSpPr>
            <a:spLocks noChangeArrowheads="1"/>
          </p:cNvSpPr>
          <p:nvPr/>
        </p:nvSpPr>
        <p:spPr bwMode="auto">
          <a:xfrm>
            <a:off x="1371600" y="6410325"/>
            <a:ext cx="6400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lvl="1" eaLnBrk="1" hangingPunct="1">
              <a:spcBef>
                <a:spcPct val="0"/>
              </a:spcBef>
              <a:buClrTx/>
              <a:buSzTx/>
              <a:buFontTx/>
              <a:buNone/>
            </a:pPr>
            <a:r>
              <a:rPr lang="en-US" altLang="en-US" sz="1400">
                <a:solidFill>
                  <a:srgbClr val="000000"/>
                </a:solidFill>
              </a:rPr>
              <a:t>Kim+, “</a:t>
            </a:r>
            <a:r>
              <a:rPr lang="en-US" altLang="ja-JP" sz="1400">
                <a:solidFill>
                  <a:srgbClr val="0000FF"/>
                </a:solidFill>
              </a:rPr>
              <a:t>Flipping Bits in Memory Without Accessing Them: An Experimental Study of DRAM Disturbance Errors</a:t>
            </a:r>
            <a:r>
              <a:rPr lang="en-US" altLang="ja-JP" sz="1400">
                <a:solidFill>
                  <a:srgbClr val="000000"/>
                </a:solidFill>
              </a:rPr>
              <a:t>,</a:t>
            </a:r>
            <a:r>
              <a:rPr lang="en-US" altLang="en-US" sz="1400">
                <a:solidFill>
                  <a:srgbClr val="000000"/>
                </a:solidFill>
              </a:rPr>
              <a:t>”</a:t>
            </a:r>
            <a:r>
              <a:rPr lang="en-US" altLang="ja-JP" sz="1400">
                <a:solidFill>
                  <a:srgbClr val="000000"/>
                </a:solidFill>
              </a:rPr>
              <a:t> ISCA 2014.</a:t>
            </a:r>
            <a:endParaRPr lang="en-US" altLang="en-US" sz="1400">
              <a:solidFill>
                <a:srgbClr val="000000"/>
              </a:solidFill>
            </a:endParaRPr>
          </a:p>
        </p:txBody>
      </p:sp>
      <p:sp>
        <p:nvSpPr>
          <p:cNvPr id="7" name="Rectangle 6">
            <a:extLst>
              <a:ext uri="{FF2B5EF4-FFF2-40B4-BE49-F238E27FC236}">
                <a16:creationId xmlns:a16="http://schemas.microsoft.com/office/drawing/2014/main" id="{33028CC4-ACC0-E24E-92DB-4853A4737642}"/>
              </a:ext>
            </a:extLst>
          </p:cNvPr>
          <p:cNvSpPr/>
          <p:nvPr/>
        </p:nvSpPr>
        <p:spPr>
          <a:xfrm>
            <a:off x="107950" y="1465263"/>
            <a:ext cx="2209800" cy="1524000"/>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90000"/>
              </a:lnSpc>
              <a:defRPr/>
            </a:pPr>
            <a:r>
              <a:rPr lang="en-US" sz="2400" b="1">
                <a:solidFill>
                  <a:srgbClr val="FFFF00"/>
                </a:solidFill>
                <a:effectLst>
                  <a:outerShdw blurRad="38100" dist="38100" dir="2700000" algn="tl">
                    <a:srgbClr val="000000">
                      <a:alpha val="43137"/>
                    </a:srgbClr>
                  </a:outerShdw>
                </a:effectLst>
              </a:rPr>
              <a:t>Temperature</a:t>
            </a:r>
          </a:p>
          <a:p>
            <a:pPr algn="ctr" eaLnBrk="1" hangingPunct="1">
              <a:lnSpc>
                <a:spcPct val="90000"/>
              </a:lnSpc>
              <a:defRPr/>
            </a:pPr>
            <a:r>
              <a:rPr lang="en-US" sz="2400" b="1">
                <a:solidFill>
                  <a:srgbClr val="FFFF00"/>
                </a:solidFill>
                <a:effectLst>
                  <a:outerShdw blurRad="38100" dist="38100" dir="2700000" algn="tl">
                    <a:srgbClr val="000000">
                      <a:alpha val="43137"/>
                    </a:srgbClr>
                  </a:outerShdw>
                </a:effectLst>
              </a:rPr>
              <a:t>Controller</a:t>
            </a:r>
          </a:p>
          <a:p>
            <a:pPr algn="ctr" eaLnBrk="1" hangingPunct="1">
              <a:lnSpc>
                <a:spcPct val="90000"/>
              </a:lnSpc>
              <a:defRPr/>
            </a:pPr>
            <a:endParaRPr lang="en-US" sz="3200" b="1">
              <a:solidFill>
                <a:srgbClr val="FFFF00"/>
              </a:solidFill>
              <a:effectLst>
                <a:outerShdw blurRad="38100" dist="38100" dir="2700000" algn="tl">
                  <a:srgbClr val="000000">
                    <a:alpha val="43137"/>
                  </a:srgbClr>
                </a:outerShdw>
              </a:effectLst>
            </a:endParaRPr>
          </a:p>
        </p:txBody>
      </p:sp>
      <p:sp>
        <p:nvSpPr>
          <p:cNvPr id="8" name="Rectangle 7">
            <a:extLst>
              <a:ext uri="{FF2B5EF4-FFF2-40B4-BE49-F238E27FC236}">
                <a16:creationId xmlns:a16="http://schemas.microsoft.com/office/drawing/2014/main" id="{EE74DE93-837E-CD4B-9FC5-FA66790EF691}"/>
              </a:ext>
            </a:extLst>
          </p:cNvPr>
          <p:cNvSpPr/>
          <p:nvPr/>
        </p:nvSpPr>
        <p:spPr>
          <a:xfrm>
            <a:off x="107950" y="2989263"/>
            <a:ext cx="2209800" cy="2743200"/>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3200" b="1">
                <a:solidFill>
                  <a:srgbClr val="FFFF00"/>
                </a:solidFill>
                <a:effectLst>
                  <a:outerShdw blurRad="38100" dist="38100" dir="2700000" algn="tl">
                    <a:srgbClr val="000000">
                      <a:alpha val="43137"/>
                    </a:srgbClr>
                  </a:outerShdw>
                </a:effectLst>
              </a:rPr>
              <a:t>PC</a:t>
            </a:r>
            <a:endParaRPr lang="en-US" sz="2400" b="1">
              <a:solidFill>
                <a:srgbClr val="FFFF00"/>
              </a:solidFill>
              <a:effectLst>
                <a:outerShdw blurRad="38100" dist="38100" dir="2700000" algn="tl">
                  <a:srgbClr val="000000">
                    <a:alpha val="43137"/>
                  </a:srgbClr>
                </a:outerShdw>
              </a:effectLst>
            </a:endParaRPr>
          </a:p>
        </p:txBody>
      </p:sp>
      <p:sp>
        <p:nvSpPr>
          <p:cNvPr id="9" name="Rectangle 8">
            <a:extLst>
              <a:ext uri="{FF2B5EF4-FFF2-40B4-BE49-F238E27FC236}">
                <a16:creationId xmlns:a16="http://schemas.microsoft.com/office/drawing/2014/main" id="{4BB7A365-E3E4-E94B-B0FA-9BABA8C3F0DA}"/>
              </a:ext>
            </a:extLst>
          </p:cNvPr>
          <p:cNvSpPr/>
          <p:nvPr/>
        </p:nvSpPr>
        <p:spPr>
          <a:xfrm>
            <a:off x="4375150" y="1962150"/>
            <a:ext cx="1447800" cy="2551113"/>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defRPr/>
            </a:pPr>
            <a:r>
              <a:rPr lang="en-US" altLang="en-US" sz="2800" b="1">
                <a:solidFill>
                  <a:srgbClr val="FFFF00"/>
                </a:solidFill>
                <a:effectLst>
                  <a:outerShdw blurRad="38100" dist="38100" dir="2700000" algn="tl">
                    <a:srgbClr val="C0C0C0"/>
                  </a:outerShdw>
                </a:effectLst>
                <a:latin typeface="Tahoma" panose="020B0604030504040204" pitchFamily="34" charset="0"/>
              </a:rPr>
              <a:t>Heater</a:t>
            </a:r>
          </a:p>
        </p:txBody>
      </p:sp>
      <p:sp>
        <p:nvSpPr>
          <p:cNvPr id="10" name="Rectangle 9">
            <a:extLst>
              <a:ext uri="{FF2B5EF4-FFF2-40B4-BE49-F238E27FC236}">
                <a16:creationId xmlns:a16="http://schemas.microsoft.com/office/drawing/2014/main" id="{F1597713-E1CA-5C49-8B37-537860DEFA64}"/>
              </a:ext>
            </a:extLst>
          </p:cNvPr>
          <p:cNvSpPr/>
          <p:nvPr/>
        </p:nvSpPr>
        <p:spPr>
          <a:xfrm>
            <a:off x="2317750" y="1962150"/>
            <a:ext cx="2057400" cy="3770313"/>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defRPr/>
            </a:pPr>
            <a:r>
              <a:rPr lang="en-US" altLang="en-US" sz="3200" b="1">
                <a:solidFill>
                  <a:srgbClr val="FFFF00"/>
                </a:solidFill>
                <a:effectLst>
                  <a:outerShdw blurRad="38100" dist="38100" dir="2700000" algn="tl">
                    <a:srgbClr val="C0C0C0"/>
                  </a:outerShdw>
                </a:effectLst>
                <a:latin typeface="Tahoma" panose="020B0604030504040204" pitchFamily="34" charset="0"/>
              </a:rPr>
              <a:t>FPGAs</a:t>
            </a:r>
          </a:p>
        </p:txBody>
      </p:sp>
      <p:sp>
        <p:nvSpPr>
          <p:cNvPr id="11" name="Rectangle 10">
            <a:extLst>
              <a:ext uri="{FF2B5EF4-FFF2-40B4-BE49-F238E27FC236}">
                <a16:creationId xmlns:a16="http://schemas.microsoft.com/office/drawing/2014/main" id="{D3172FE5-79C5-C94C-AE58-7E6A5133EAB5}"/>
              </a:ext>
            </a:extLst>
          </p:cNvPr>
          <p:cNvSpPr/>
          <p:nvPr/>
        </p:nvSpPr>
        <p:spPr>
          <a:xfrm>
            <a:off x="5822950" y="1962150"/>
            <a:ext cx="2057400" cy="3770313"/>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defRPr/>
            </a:pPr>
            <a:r>
              <a:rPr lang="en-US" altLang="en-US" sz="3200" b="1">
                <a:solidFill>
                  <a:srgbClr val="FFFF00"/>
                </a:solidFill>
                <a:effectLst>
                  <a:outerShdw blurRad="38100" dist="38100" dir="2700000" algn="tl">
                    <a:srgbClr val="C0C0C0"/>
                  </a:outerShdw>
                </a:effectLst>
                <a:latin typeface="Tahoma" panose="020B0604030504040204" pitchFamily="34" charset="0"/>
              </a:rPr>
              <a:t>FPGAs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Title 1">
            <a:extLst>
              <a:ext uri="{FF2B5EF4-FFF2-40B4-BE49-F238E27FC236}">
                <a16:creationId xmlns:a16="http://schemas.microsoft.com/office/drawing/2014/main" id="{84560D21-5904-49BB-BC00-DA7C57E781F1}"/>
              </a:ext>
            </a:extLst>
          </p:cNvPr>
          <p:cNvSpPr>
            <a:spLocks noGrp="1" noChangeArrowheads="1"/>
          </p:cNvSpPr>
          <p:nvPr>
            <p:ph type="title"/>
          </p:nvPr>
        </p:nvSpPr>
        <p:spPr/>
        <p:txBody>
          <a:bodyPr/>
          <a:lstStyle/>
          <a:p>
            <a:r>
              <a:rPr lang="en-US" altLang="en-US">
                <a:ea typeface="ＭＳ Ｐゴシック" panose="020B0600070205080204" pitchFamily="34" charset="-128"/>
              </a:rPr>
              <a:t>How Do We Fix The Problem?</a:t>
            </a:r>
          </a:p>
        </p:txBody>
      </p:sp>
      <p:sp>
        <p:nvSpPr>
          <p:cNvPr id="177154" name="Content Placeholder 2">
            <a:extLst>
              <a:ext uri="{FF2B5EF4-FFF2-40B4-BE49-F238E27FC236}">
                <a16:creationId xmlns:a16="http://schemas.microsoft.com/office/drawing/2014/main" id="{6E22D6C2-0053-4A96-B02E-EFAEA2F2C204}"/>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77155" name="Slide Number Placeholder 3">
            <a:extLst>
              <a:ext uri="{FF2B5EF4-FFF2-40B4-BE49-F238E27FC236}">
                <a16:creationId xmlns:a16="http://schemas.microsoft.com/office/drawing/2014/main" id="{E0C4E0EE-7D6D-4F51-B02D-20AE89E2296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D99ABCC0-7265-4F28-8B05-2119B58AB217}" type="slidenum">
              <a:rPr lang="en-US" altLang="en-US" sz="1600" smtClean="0">
                <a:solidFill>
                  <a:srgbClr val="000000"/>
                </a:solidFill>
                <a:latin typeface="Garamond" panose="02020404030301010803" pitchFamily="18" charset="0"/>
              </a:rPr>
              <a:pPr>
                <a:spcBef>
                  <a:spcPct val="0"/>
                </a:spcBef>
                <a:buClrTx/>
                <a:buSzTx/>
                <a:buFontTx/>
                <a:buNone/>
              </a:pPr>
              <a:t>46</a:t>
            </a:fld>
            <a:endParaRPr lang="en-US" altLang="en-US" sz="1600">
              <a:solidFill>
                <a:srgbClr val="000000"/>
              </a:solidFill>
              <a:latin typeface="Garamond" panose="02020404030301010803" pitchFamily="18" charset="0"/>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Title 1">
            <a:extLst>
              <a:ext uri="{FF2B5EF4-FFF2-40B4-BE49-F238E27FC236}">
                <a16:creationId xmlns:a16="http://schemas.microsoft.com/office/drawing/2014/main" id="{C2E9EE3B-BAC0-4204-A68C-4C525E67C851}"/>
              </a:ext>
            </a:extLst>
          </p:cNvPr>
          <p:cNvSpPr>
            <a:spLocks noGrp="1" noChangeArrowheads="1"/>
          </p:cNvSpPr>
          <p:nvPr>
            <p:ph type="title"/>
          </p:nvPr>
        </p:nvSpPr>
        <p:spPr/>
        <p:txBody>
          <a:bodyPr/>
          <a:lstStyle/>
          <a:p>
            <a:r>
              <a:rPr lang="en-US" altLang="en-US">
                <a:ea typeface="ＭＳ Ｐゴシック" panose="020B0600070205080204" pitchFamily="34" charset="-128"/>
              </a:rPr>
              <a:t>Some Potential Solutions</a:t>
            </a:r>
          </a:p>
        </p:txBody>
      </p:sp>
      <p:sp>
        <p:nvSpPr>
          <p:cNvPr id="178178" name="Slide Number Placeholder 4">
            <a:extLst>
              <a:ext uri="{FF2B5EF4-FFF2-40B4-BE49-F238E27FC236}">
                <a16:creationId xmlns:a16="http://schemas.microsoft.com/office/drawing/2014/main" id="{9AC83739-8821-40F9-9289-AF71A900946C}"/>
              </a:ext>
            </a:extLst>
          </p:cNvPr>
          <p:cNvSpPr>
            <a:spLocks noGrp="1"/>
          </p:cNvSpPr>
          <p:nvPr>
            <p:ph type="sldNum" sz="quarter" idx="11"/>
          </p:nvPr>
        </p:nvSpPr>
        <p:spPr>
          <a:xfrm>
            <a:off x="8077200" y="6381750"/>
            <a:ext cx="685800" cy="365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6C1D4525-4CC3-4129-9DCA-BF737A6F943B}" type="slidenum">
              <a:rPr lang="en-US" altLang="en-US" sz="1600" smtClean="0">
                <a:solidFill>
                  <a:srgbClr val="898989"/>
                </a:solidFill>
                <a:latin typeface="Garamond" panose="02020404030301010803" pitchFamily="18" charset="0"/>
              </a:rPr>
              <a:pPr>
                <a:spcBef>
                  <a:spcPct val="0"/>
                </a:spcBef>
                <a:buClrTx/>
                <a:buSzTx/>
                <a:buFontTx/>
                <a:buNone/>
              </a:pPr>
              <a:t>47</a:t>
            </a:fld>
            <a:r>
              <a:rPr lang="en-US" altLang="en-US" sz="1600">
                <a:solidFill>
                  <a:srgbClr val="898989"/>
                </a:solidFill>
                <a:latin typeface="Garamond" panose="02020404030301010803" pitchFamily="18" charset="0"/>
              </a:rPr>
              <a:t> </a:t>
            </a:r>
          </a:p>
        </p:txBody>
      </p:sp>
      <p:sp>
        <p:nvSpPr>
          <p:cNvPr id="6" name="RedBox">
            <a:extLst>
              <a:ext uri="{FF2B5EF4-FFF2-40B4-BE49-F238E27FC236}">
                <a16:creationId xmlns:a16="http://schemas.microsoft.com/office/drawing/2014/main" id="{724D482D-3D6B-7E49-83CE-A9F5DE293D99}"/>
              </a:ext>
            </a:extLst>
          </p:cNvPr>
          <p:cNvSpPr/>
          <p:nvPr/>
        </p:nvSpPr>
        <p:spPr>
          <a:xfrm>
            <a:off x="381000" y="1219200"/>
            <a:ext cx="8382000" cy="914400"/>
          </a:xfrm>
          <a:prstGeom prst="round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hangingPunct="1">
              <a:defRPr/>
            </a:pPr>
            <a:r>
              <a:rPr lang="en-US" sz="4000" dirty="0">
                <a:solidFill>
                  <a:prstClr val="white"/>
                </a:solidFill>
                <a:latin typeface="Calibri"/>
              </a:rPr>
              <a:t>Cost</a:t>
            </a:r>
          </a:p>
        </p:txBody>
      </p:sp>
      <p:sp>
        <p:nvSpPr>
          <p:cNvPr id="178180" name="TextBox 10">
            <a:extLst>
              <a:ext uri="{FF2B5EF4-FFF2-40B4-BE49-F238E27FC236}">
                <a16:creationId xmlns:a16="http://schemas.microsoft.com/office/drawing/2014/main" id="{B6904968-4691-42B1-9564-2EE7F8B6002C}"/>
              </a:ext>
            </a:extLst>
          </p:cNvPr>
          <p:cNvSpPr txBox="1">
            <a:spLocks noChangeArrowheads="1"/>
          </p:cNvSpPr>
          <p:nvPr/>
        </p:nvSpPr>
        <p:spPr bwMode="auto">
          <a:xfrm>
            <a:off x="381000" y="1219200"/>
            <a:ext cx="5105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282575" indent="-282575">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 typeface="Arial" panose="020B0604020202020204" pitchFamily="34" charset="0"/>
              <a:buChar char="•"/>
            </a:pPr>
            <a:r>
              <a:rPr lang="en-US" altLang="en-US" sz="3200">
                <a:solidFill>
                  <a:srgbClr val="000000"/>
                </a:solidFill>
                <a:latin typeface="Calibri Light" panose="020F0302020204030204" pitchFamily="34" charset="0"/>
              </a:rPr>
              <a:t>Make better DRAM chips</a:t>
            </a:r>
          </a:p>
        </p:txBody>
      </p:sp>
      <p:sp>
        <p:nvSpPr>
          <p:cNvPr id="12" name="RedBox">
            <a:extLst>
              <a:ext uri="{FF2B5EF4-FFF2-40B4-BE49-F238E27FC236}">
                <a16:creationId xmlns:a16="http://schemas.microsoft.com/office/drawing/2014/main" id="{14D4EFDE-6A83-584C-A188-F8C251133781}"/>
              </a:ext>
            </a:extLst>
          </p:cNvPr>
          <p:cNvSpPr/>
          <p:nvPr/>
        </p:nvSpPr>
        <p:spPr>
          <a:xfrm>
            <a:off x="381000" y="3841750"/>
            <a:ext cx="8382000" cy="914400"/>
          </a:xfrm>
          <a:prstGeom prst="round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hangingPunct="1">
              <a:defRPr/>
            </a:pPr>
            <a:r>
              <a:rPr lang="en-US" sz="4000" dirty="0">
                <a:solidFill>
                  <a:prstClr val="white"/>
                </a:solidFill>
                <a:latin typeface="Calibri"/>
              </a:rPr>
              <a:t>Cost, Power</a:t>
            </a:r>
          </a:p>
        </p:txBody>
      </p:sp>
      <p:sp>
        <p:nvSpPr>
          <p:cNvPr id="178182" name="TextBox 12">
            <a:extLst>
              <a:ext uri="{FF2B5EF4-FFF2-40B4-BE49-F238E27FC236}">
                <a16:creationId xmlns:a16="http://schemas.microsoft.com/office/drawing/2014/main" id="{C5AA76C7-70E7-42EC-8D0C-7C5919401143}"/>
              </a:ext>
            </a:extLst>
          </p:cNvPr>
          <p:cNvSpPr txBox="1">
            <a:spLocks noChangeArrowheads="1"/>
          </p:cNvSpPr>
          <p:nvPr/>
        </p:nvSpPr>
        <p:spPr bwMode="auto">
          <a:xfrm>
            <a:off x="381000" y="3841750"/>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282575" indent="-282575">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 typeface="Arial" panose="020B0604020202020204" pitchFamily="34" charset="0"/>
              <a:buChar char="•"/>
            </a:pPr>
            <a:r>
              <a:rPr lang="en-US" altLang="en-US" sz="3200">
                <a:solidFill>
                  <a:srgbClr val="000000"/>
                </a:solidFill>
                <a:latin typeface="Calibri Light" panose="020F0302020204030204" pitchFamily="34" charset="0"/>
              </a:rPr>
              <a:t>Sophisticated Error Correction</a:t>
            </a:r>
          </a:p>
        </p:txBody>
      </p:sp>
      <p:sp>
        <p:nvSpPr>
          <p:cNvPr id="14" name="RedBox">
            <a:extLst>
              <a:ext uri="{FF2B5EF4-FFF2-40B4-BE49-F238E27FC236}">
                <a16:creationId xmlns:a16="http://schemas.microsoft.com/office/drawing/2014/main" id="{855D4427-8FC2-9F4E-8BEC-038BB897AE06}"/>
              </a:ext>
            </a:extLst>
          </p:cNvPr>
          <p:cNvSpPr/>
          <p:nvPr/>
        </p:nvSpPr>
        <p:spPr>
          <a:xfrm>
            <a:off x="381000" y="2530475"/>
            <a:ext cx="8382000" cy="914400"/>
          </a:xfrm>
          <a:prstGeom prst="round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hangingPunct="1">
              <a:defRPr/>
            </a:pPr>
            <a:r>
              <a:rPr lang="en-US" sz="4000" dirty="0">
                <a:solidFill>
                  <a:prstClr val="white"/>
                </a:solidFill>
                <a:latin typeface="Calibri"/>
              </a:rPr>
              <a:t>Power, Performance</a:t>
            </a:r>
          </a:p>
        </p:txBody>
      </p:sp>
      <p:sp>
        <p:nvSpPr>
          <p:cNvPr id="178184" name="TextBox 14">
            <a:extLst>
              <a:ext uri="{FF2B5EF4-FFF2-40B4-BE49-F238E27FC236}">
                <a16:creationId xmlns:a16="http://schemas.microsoft.com/office/drawing/2014/main" id="{3E6EE874-E4E8-4CF4-BDF6-63754B303A4E}"/>
              </a:ext>
            </a:extLst>
          </p:cNvPr>
          <p:cNvSpPr txBox="1">
            <a:spLocks noChangeArrowheads="1"/>
          </p:cNvSpPr>
          <p:nvPr/>
        </p:nvSpPr>
        <p:spPr bwMode="auto">
          <a:xfrm>
            <a:off x="381000" y="2530475"/>
            <a:ext cx="4191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282575" indent="-282575">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 typeface="Arial" panose="020B0604020202020204" pitchFamily="34" charset="0"/>
              <a:buChar char="•"/>
            </a:pPr>
            <a:r>
              <a:rPr lang="en-US" altLang="en-US" sz="3200">
                <a:solidFill>
                  <a:srgbClr val="000000"/>
                </a:solidFill>
                <a:latin typeface="Calibri Light" panose="020F0302020204030204" pitchFamily="34" charset="0"/>
              </a:rPr>
              <a:t>Refresh frequently</a:t>
            </a:r>
          </a:p>
        </p:txBody>
      </p:sp>
      <p:sp>
        <p:nvSpPr>
          <p:cNvPr id="16" name="RedBox">
            <a:extLst>
              <a:ext uri="{FF2B5EF4-FFF2-40B4-BE49-F238E27FC236}">
                <a16:creationId xmlns:a16="http://schemas.microsoft.com/office/drawing/2014/main" id="{B64F07B4-3892-4943-BF6F-ECCE0796F634}"/>
              </a:ext>
            </a:extLst>
          </p:cNvPr>
          <p:cNvSpPr/>
          <p:nvPr/>
        </p:nvSpPr>
        <p:spPr>
          <a:xfrm>
            <a:off x="381000" y="5153025"/>
            <a:ext cx="8382000" cy="914400"/>
          </a:xfrm>
          <a:prstGeom prst="round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hangingPunct="1">
              <a:defRPr/>
            </a:pPr>
            <a:r>
              <a:rPr lang="en-US" sz="4000" dirty="0">
                <a:solidFill>
                  <a:prstClr val="white"/>
                </a:solidFill>
                <a:latin typeface="Calibri"/>
              </a:rPr>
              <a:t>Cost, Power, Complexity</a:t>
            </a:r>
          </a:p>
        </p:txBody>
      </p:sp>
      <p:sp>
        <p:nvSpPr>
          <p:cNvPr id="178186" name="TextBox 16">
            <a:extLst>
              <a:ext uri="{FF2B5EF4-FFF2-40B4-BE49-F238E27FC236}">
                <a16:creationId xmlns:a16="http://schemas.microsoft.com/office/drawing/2014/main" id="{217DB1E7-7284-4A34-9F20-7C7040392280}"/>
              </a:ext>
            </a:extLst>
          </p:cNvPr>
          <p:cNvSpPr txBox="1">
            <a:spLocks noChangeArrowheads="1"/>
          </p:cNvSpPr>
          <p:nvPr/>
        </p:nvSpPr>
        <p:spPr bwMode="auto">
          <a:xfrm>
            <a:off x="381000" y="5153025"/>
            <a:ext cx="4191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282575" indent="-282575">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 typeface="Arial" panose="020B0604020202020204" pitchFamily="34" charset="0"/>
              <a:buChar char="•"/>
            </a:pPr>
            <a:r>
              <a:rPr lang="en-US" altLang="en-US" sz="3200">
                <a:solidFill>
                  <a:srgbClr val="000000"/>
                </a:solidFill>
                <a:latin typeface="Calibri Light" panose="020F0302020204030204" pitchFamily="34" charset="0"/>
              </a:rPr>
              <a:t>Access counters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4" grpId="0" animBg="1"/>
      <p:bldP spid="1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Title 1">
            <a:extLst>
              <a:ext uri="{FF2B5EF4-FFF2-40B4-BE49-F238E27FC236}">
                <a16:creationId xmlns:a16="http://schemas.microsoft.com/office/drawing/2014/main" id="{8AC227D8-16B9-4706-B32F-42C1397E4960}"/>
              </a:ext>
            </a:extLst>
          </p:cNvPr>
          <p:cNvSpPr>
            <a:spLocks noGrp="1" noChangeArrowheads="1"/>
          </p:cNvSpPr>
          <p:nvPr>
            <p:ph type="title"/>
          </p:nvPr>
        </p:nvSpPr>
        <p:spPr/>
        <p:txBody>
          <a:bodyPr/>
          <a:lstStyle/>
          <a:p>
            <a:r>
              <a:rPr lang="en-US" altLang="en-US">
                <a:ea typeface="ＭＳ Ｐゴシック" panose="020B0600070205080204" pitchFamily="34" charset="-128"/>
              </a:rPr>
              <a:t>Apple’s Security Patch for RowHammer</a:t>
            </a:r>
          </a:p>
        </p:txBody>
      </p:sp>
      <p:sp>
        <p:nvSpPr>
          <p:cNvPr id="180226" name="Content Placeholder 2">
            <a:extLst>
              <a:ext uri="{FF2B5EF4-FFF2-40B4-BE49-F238E27FC236}">
                <a16:creationId xmlns:a16="http://schemas.microsoft.com/office/drawing/2014/main" id="{AFF6645E-72AB-42BE-BE7A-560705780FDF}"/>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hlinkClick r:id="rId2"/>
              </a:rPr>
              <a:t>https://support.apple.com/en-gb/HT204934</a:t>
            </a:r>
            <a:r>
              <a:rPr lang="en-US" altLang="en-US">
                <a:ea typeface="ＭＳ Ｐゴシック" panose="020B0600070205080204" pitchFamily="34" charset="-128"/>
              </a:rPr>
              <a:t> </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pic>
        <p:nvPicPr>
          <p:cNvPr id="180227" name="Picture 4">
            <a:extLst>
              <a:ext uri="{FF2B5EF4-FFF2-40B4-BE49-F238E27FC236}">
                <a16:creationId xmlns:a16="http://schemas.microsoft.com/office/drawing/2014/main" id="{08D7A7E4-A96E-4A4C-95D2-75C715951D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36800"/>
            <a:ext cx="9144000" cy="317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utoShape 25">
            <a:extLst>
              <a:ext uri="{FF2B5EF4-FFF2-40B4-BE49-F238E27FC236}">
                <a16:creationId xmlns:a16="http://schemas.microsoft.com/office/drawing/2014/main" id="{507AD59A-76B6-8948-B38D-B8DF6C3302AC}"/>
              </a:ext>
            </a:extLst>
          </p:cNvPr>
          <p:cNvSpPr>
            <a:spLocks noChangeArrowheads="1"/>
          </p:cNvSpPr>
          <p:nvPr/>
        </p:nvSpPr>
        <p:spPr bwMode="auto">
          <a:xfrm>
            <a:off x="2916238" y="3716338"/>
            <a:ext cx="5616575" cy="360362"/>
          </a:xfrm>
          <a:prstGeom prst="roundRect">
            <a:avLst>
              <a:gd name="adj" fmla="val 16667"/>
            </a:avLst>
          </a:prstGeom>
          <a:noFill/>
          <a:ln w="28575">
            <a:solidFill>
              <a:srgbClr val="0000FF"/>
            </a:solidFill>
            <a:round/>
            <a:headEnd/>
            <a:tailEnd/>
          </a:ln>
          <a:effectLst/>
        </p:spPr>
        <p:txBody>
          <a:bodyPr wrap="none" lIns="64008" tIns="32004" rIns="64008" bIns="32004" anchor="ctr"/>
          <a:lstStyle/>
          <a:p>
            <a:pPr eaLnBrk="1" fontAlgn="auto" hangingPunct="1">
              <a:spcBef>
                <a:spcPts val="0"/>
              </a:spcBef>
              <a:spcAft>
                <a:spcPts val="0"/>
              </a:spcAft>
              <a:defRPr/>
            </a:pPr>
            <a:endParaRPr lang="en-US" kern="0">
              <a:solidFill>
                <a:sysClr val="windowText" lastClr="000000"/>
              </a:solidFill>
              <a:latin typeface="Arial" pitchFamily="-107" charset="0"/>
              <a:ea typeface="Arial" pitchFamily="-107" charset="0"/>
              <a:cs typeface="Arial" pitchFamily="-107" charset="0"/>
            </a:endParaRPr>
          </a:p>
        </p:txBody>
      </p:sp>
      <p:sp>
        <p:nvSpPr>
          <p:cNvPr id="4" name="TextBox 3">
            <a:extLst>
              <a:ext uri="{FF2B5EF4-FFF2-40B4-BE49-F238E27FC236}">
                <a16:creationId xmlns:a16="http://schemas.microsoft.com/office/drawing/2014/main" id="{80E14210-466D-0C47-AD39-FC6D702F7761}"/>
              </a:ext>
            </a:extLst>
          </p:cNvPr>
          <p:cNvSpPr txBox="1"/>
          <p:nvPr/>
        </p:nvSpPr>
        <p:spPr>
          <a:xfrm>
            <a:off x="1474788" y="5805488"/>
            <a:ext cx="6450012" cy="369887"/>
          </a:xfrm>
          <a:prstGeom prst="rect">
            <a:avLst/>
          </a:prstGeom>
          <a:noFill/>
        </p:spPr>
        <p:txBody>
          <a:bodyPr wrap="none">
            <a:spAutoFit/>
          </a:bodyPr>
          <a:lstStyle/>
          <a:p>
            <a:pPr eaLnBrk="1" fontAlgn="auto" hangingPunct="1">
              <a:spcBef>
                <a:spcPts val="0"/>
              </a:spcBef>
              <a:spcAft>
                <a:spcPts val="0"/>
              </a:spcAft>
              <a:defRPr/>
            </a:pPr>
            <a:r>
              <a:rPr lang="en-US" dirty="0">
                <a:solidFill>
                  <a:srgbClr val="0000FF"/>
                </a:solidFill>
                <a:latin typeface="Tahoma"/>
                <a:ea typeface="+mn-ea"/>
              </a:rPr>
              <a:t>HP, Lenovo, and many other vendors released similar patches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Title 1">
            <a:extLst>
              <a:ext uri="{FF2B5EF4-FFF2-40B4-BE49-F238E27FC236}">
                <a16:creationId xmlns:a16="http://schemas.microsoft.com/office/drawing/2014/main" id="{E118A110-4350-469E-9963-8D732814BD55}"/>
              </a:ext>
            </a:extLst>
          </p:cNvPr>
          <p:cNvSpPr>
            <a:spLocks noGrp="1"/>
          </p:cNvSpPr>
          <p:nvPr>
            <p:ph type="title"/>
          </p:nvPr>
        </p:nvSpPr>
        <p:spPr>
          <a:xfrm>
            <a:off x="381000" y="152400"/>
            <a:ext cx="8382000" cy="762000"/>
          </a:xfrm>
        </p:spPr>
        <p:txBody>
          <a:bodyPr/>
          <a:lstStyle/>
          <a:p>
            <a:pPr eaLnBrk="1" hangingPunct="1"/>
            <a:r>
              <a:rPr lang="en-US" altLang="en-US">
                <a:ea typeface="ＭＳ Ｐゴシック" panose="020B0600070205080204" pitchFamily="34" charset="-128"/>
              </a:rPr>
              <a:t>A Cheaper Solution</a:t>
            </a:r>
          </a:p>
        </p:txBody>
      </p:sp>
      <p:sp>
        <p:nvSpPr>
          <p:cNvPr id="3" name="Content Placeholder 2">
            <a:extLst>
              <a:ext uri="{FF2B5EF4-FFF2-40B4-BE49-F238E27FC236}">
                <a16:creationId xmlns:a16="http://schemas.microsoft.com/office/drawing/2014/main" id="{CEA42B16-C010-D847-9CF8-E2C294810D37}"/>
              </a:ext>
            </a:extLst>
          </p:cNvPr>
          <p:cNvSpPr>
            <a:spLocks noGrp="1"/>
          </p:cNvSpPr>
          <p:nvPr>
            <p:ph idx="1"/>
          </p:nvPr>
        </p:nvSpPr>
        <p:spPr/>
        <p:txBody>
          <a:bodyPr/>
          <a:lstStyle/>
          <a:p>
            <a:pPr eaLnBrk="1" hangingPunct="1">
              <a:lnSpc>
                <a:spcPct val="100000"/>
              </a:lnSpc>
              <a:defRPr/>
            </a:pPr>
            <a:r>
              <a:rPr lang="en-US" altLang="en-US" b="1">
                <a:solidFill>
                  <a:schemeClr val="tx2"/>
                </a:solidFill>
                <a:ea typeface="ＭＳ Ｐゴシック" panose="020B0600070205080204" pitchFamily="34" charset="-128"/>
              </a:rPr>
              <a:t>PARA: </a:t>
            </a:r>
            <a:r>
              <a:rPr lang="en-US" altLang="en-US" sz="3200" i="1" u="sng">
                <a:solidFill>
                  <a:schemeClr val="tx2"/>
                </a:solidFill>
                <a:ea typeface="ＭＳ Ｐゴシック" panose="020B0600070205080204" pitchFamily="34" charset="-128"/>
              </a:rPr>
              <a:t>P</a:t>
            </a:r>
            <a:r>
              <a:rPr lang="en-US" altLang="en-US" sz="3200" i="1">
                <a:solidFill>
                  <a:schemeClr val="tx2"/>
                </a:solidFill>
                <a:ea typeface="ＭＳ Ｐゴシック" panose="020B0600070205080204" pitchFamily="34" charset="-128"/>
              </a:rPr>
              <a:t>robabilistic </a:t>
            </a:r>
            <a:r>
              <a:rPr lang="en-US" altLang="en-US" sz="3200" i="1" u="sng">
                <a:solidFill>
                  <a:schemeClr val="tx2"/>
                </a:solidFill>
                <a:ea typeface="ＭＳ Ｐゴシック" panose="020B0600070205080204" pitchFamily="34" charset="-128"/>
              </a:rPr>
              <a:t>A</a:t>
            </a:r>
            <a:r>
              <a:rPr lang="en-US" altLang="en-US" sz="3200" i="1">
                <a:solidFill>
                  <a:schemeClr val="tx2"/>
                </a:solidFill>
                <a:ea typeface="ＭＳ Ｐゴシック" panose="020B0600070205080204" pitchFamily="34" charset="-128"/>
              </a:rPr>
              <a:t>djacent </a:t>
            </a:r>
            <a:r>
              <a:rPr lang="en-US" altLang="en-US" sz="3200" i="1" u="sng">
                <a:solidFill>
                  <a:schemeClr val="tx2"/>
                </a:solidFill>
                <a:ea typeface="ＭＳ Ｐゴシック" panose="020B0600070205080204" pitchFamily="34" charset="-128"/>
              </a:rPr>
              <a:t>R</a:t>
            </a:r>
            <a:r>
              <a:rPr lang="en-US" altLang="en-US" sz="3200" i="1">
                <a:solidFill>
                  <a:schemeClr val="tx2"/>
                </a:solidFill>
                <a:ea typeface="ＭＳ Ｐゴシック" panose="020B0600070205080204" pitchFamily="34" charset="-128"/>
              </a:rPr>
              <a:t>ow </a:t>
            </a:r>
            <a:r>
              <a:rPr lang="en-US" altLang="en-US" sz="3200" i="1" u="sng">
                <a:solidFill>
                  <a:schemeClr val="tx2"/>
                </a:solidFill>
                <a:ea typeface="ＭＳ Ｐゴシック" panose="020B0600070205080204" pitchFamily="34" charset="-128"/>
              </a:rPr>
              <a:t>A</a:t>
            </a:r>
            <a:r>
              <a:rPr lang="en-US" altLang="en-US" sz="3200" i="1">
                <a:solidFill>
                  <a:schemeClr val="tx2"/>
                </a:solidFill>
                <a:ea typeface="ＭＳ Ｐゴシック" panose="020B0600070205080204" pitchFamily="34" charset="-128"/>
              </a:rPr>
              <a:t>ctivation</a:t>
            </a:r>
          </a:p>
          <a:p>
            <a:pPr eaLnBrk="1" hangingPunct="1">
              <a:lnSpc>
                <a:spcPct val="100000"/>
              </a:lnSpc>
              <a:defRPr/>
            </a:pPr>
            <a:endParaRPr lang="en-US" altLang="en-US" sz="600" b="1">
              <a:solidFill>
                <a:schemeClr val="tx2"/>
              </a:solidFill>
              <a:ea typeface="ＭＳ Ｐゴシック" panose="020B0600070205080204" pitchFamily="34" charset="-128"/>
            </a:endParaRPr>
          </a:p>
          <a:p>
            <a:pPr eaLnBrk="1" hangingPunct="1">
              <a:lnSpc>
                <a:spcPct val="100000"/>
              </a:lnSpc>
              <a:defRPr/>
            </a:pPr>
            <a:r>
              <a:rPr lang="en-US" altLang="en-US" b="1">
                <a:solidFill>
                  <a:schemeClr val="tx2"/>
                </a:solidFill>
                <a:ea typeface="ＭＳ Ｐゴシック" panose="020B0600070205080204" pitchFamily="34" charset="-128"/>
              </a:rPr>
              <a:t>Key Idea</a:t>
            </a:r>
            <a:endParaRPr lang="en-US" altLang="en-US" sz="3200" i="1">
              <a:solidFill>
                <a:schemeClr val="tx2"/>
              </a:solidFill>
              <a:ea typeface="ＭＳ Ｐゴシック" panose="020B0600070205080204" pitchFamily="34" charset="-128"/>
            </a:endParaRPr>
          </a:p>
          <a:p>
            <a:pPr lvl="1" eaLnBrk="1" hangingPunct="1">
              <a:lnSpc>
                <a:spcPct val="100000"/>
              </a:lnSpc>
              <a:defRPr/>
            </a:pPr>
            <a:r>
              <a:rPr lang="en-US" altLang="en-US" sz="2800">
                <a:ea typeface="ＭＳ Ｐゴシック" panose="020B0600070205080204" pitchFamily="34" charset="-128"/>
              </a:rPr>
              <a:t>After closing a row, we activate (i.e., refresh) one of its neighbors with a low probability: </a:t>
            </a:r>
            <a:r>
              <a:rPr lang="en-US" altLang="en-US" sz="2600">
                <a:solidFill>
                  <a:srgbClr val="FF0000"/>
                </a:solidFill>
                <a:latin typeface="Cambria Math" panose="02040503050406030204" pitchFamily="18" charset="0"/>
                <a:ea typeface="ＭＳ Ｐゴシック" panose="020B0600070205080204" pitchFamily="34" charset="-128"/>
              </a:rPr>
              <a:t>p = 0.005</a:t>
            </a:r>
          </a:p>
          <a:p>
            <a:pPr eaLnBrk="1" hangingPunct="1">
              <a:lnSpc>
                <a:spcPct val="100000"/>
              </a:lnSpc>
              <a:defRPr/>
            </a:pPr>
            <a:endParaRPr lang="en-US" altLang="en-US" sz="600" b="1">
              <a:solidFill>
                <a:schemeClr val="tx2"/>
              </a:solidFill>
              <a:ea typeface="ＭＳ Ｐゴシック" panose="020B0600070205080204" pitchFamily="34" charset="-128"/>
            </a:endParaRPr>
          </a:p>
          <a:p>
            <a:pPr eaLnBrk="1" hangingPunct="1">
              <a:lnSpc>
                <a:spcPct val="100000"/>
              </a:lnSpc>
              <a:defRPr/>
            </a:pPr>
            <a:r>
              <a:rPr lang="en-US" altLang="en-US" b="1">
                <a:solidFill>
                  <a:schemeClr val="tx2"/>
                </a:solidFill>
                <a:ea typeface="ＭＳ Ｐゴシック" panose="020B0600070205080204" pitchFamily="34" charset="-128"/>
              </a:rPr>
              <a:t>Reliability Guarantee</a:t>
            </a:r>
            <a:endParaRPr lang="en-US" altLang="en-US" sz="3200" i="1">
              <a:solidFill>
                <a:schemeClr val="tx2"/>
              </a:solidFill>
              <a:ea typeface="ＭＳ Ｐゴシック" panose="020B0600070205080204" pitchFamily="34" charset="-128"/>
            </a:endParaRPr>
          </a:p>
          <a:p>
            <a:pPr lvl="1" eaLnBrk="1" hangingPunct="1">
              <a:defRPr/>
            </a:pPr>
            <a:r>
              <a:rPr lang="en-US" altLang="en-US" sz="2800">
                <a:ea typeface="ＭＳ Ｐゴシック" panose="020B0600070205080204" pitchFamily="34" charset="-128"/>
              </a:rPr>
              <a:t>When </a:t>
            </a:r>
            <a:r>
              <a:rPr lang="en-US" altLang="en-US" sz="2600">
                <a:latin typeface="Cambria Math" panose="02040503050406030204" pitchFamily="18" charset="0"/>
                <a:ea typeface="ＭＳ Ｐゴシック" panose="020B0600070205080204" pitchFamily="34" charset="-128"/>
              </a:rPr>
              <a:t>p=0.005</a:t>
            </a:r>
            <a:r>
              <a:rPr lang="en-US" altLang="en-US" sz="2800">
                <a:ea typeface="ＭＳ Ｐゴシック" panose="020B0600070205080204" pitchFamily="34" charset="-128"/>
              </a:rPr>
              <a:t>, errors in one year: </a:t>
            </a:r>
            <a:r>
              <a:rPr lang="en-US" altLang="en-US" sz="2600">
                <a:solidFill>
                  <a:srgbClr val="FF0000"/>
                </a:solidFill>
                <a:latin typeface="Cambria Math" panose="02040503050406030204" pitchFamily="18" charset="0"/>
                <a:ea typeface="ＭＳ Ｐゴシック" panose="020B0600070205080204" pitchFamily="34" charset="-128"/>
              </a:rPr>
              <a:t>9.4×10</a:t>
            </a:r>
            <a:r>
              <a:rPr lang="en-US" altLang="en-US" sz="2600" baseline="30000">
                <a:solidFill>
                  <a:srgbClr val="FF0000"/>
                </a:solidFill>
                <a:latin typeface="Cambria Math" panose="02040503050406030204" pitchFamily="18" charset="0"/>
                <a:ea typeface="ＭＳ Ｐゴシック" panose="020B0600070205080204" pitchFamily="34" charset="-128"/>
              </a:rPr>
              <a:t>-14</a:t>
            </a:r>
            <a:endParaRPr lang="en-US" altLang="en-US" sz="2600">
              <a:solidFill>
                <a:srgbClr val="FF0000"/>
              </a:solidFill>
              <a:latin typeface="Cambria Math" panose="02040503050406030204" pitchFamily="18" charset="0"/>
              <a:ea typeface="ＭＳ Ｐゴシック" panose="020B0600070205080204" pitchFamily="34" charset="-128"/>
            </a:endParaRPr>
          </a:p>
          <a:p>
            <a:pPr lvl="1" eaLnBrk="1" hangingPunct="1">
              <a:lnSpc>
                <a:spcPct val="100000"/>
              </a:lnSpc>
              <a:defRPr/>
            </a:pPr>
            <a:r>
              <a:rPr lang="en-US" altLang="en-US" sz="2800">
                <a:ea typeface="ＭＳ Ｐゴシック" panose="020B0600070205080204" pitchFamily="34" charset="-128"/>
              </a:rPr>
              <a:t>By adjusting the value of </a:t>
            </a:r>
            <a:r>
              <a:rPr lang="en-US" altLang="en-US" sz="2600">
                <a:latin typeface="Cambria Math" panose="02040503050406030204" pitchFamily="18" charset="0"/>
                <a:ea typeface="ＭＳ Ｐゴシック" panose="020B0600070205080204" pitchFamily="34" charset="-128"/>
              </a:rPr>
              <a:t>p</a:t>
            </a:r>
            <a:r>
              <a:rPr lang="en-US" altLang="en-US" sz="2800">
                <a:ea typeface="ＭＳ Ｐゴシック" panose="020B0600070205080204" pitchFamily="34" charset="-128"/>
              </a:rPr>
              <a:t>, we can provide an arbitrarily strong protection against errors</a:t>
            </a:r>
          </a:p>
          <a:p>
            <a:pPr lvl="1" eaLnBrk="1" hangingPunct="1">
              <a:lnSpc>
                <a:spcPct val="100000"/>
              </a:lnSpc>
              <a:defRPr/>
            </a:pPr>
            <a:endParaRPr lang="en-US" altLang="en-US" sz="2800">
              <a:ea typeface="ＭＳ Ｐゴシック" panose="020B0600070205080204" pitchFamily="34" charset="-128"/>
            </a:endParaRPr>
          </a:p>
          <a:p>
            <a:pPr lvl="1" eaLnBrk="1" hangingPunct="1">
              <a:lnSpc>
                <a:spcPct val="100000"/>
              </a:lnSpc>
              <a:defRPr/>
            </a:pPr>
            <a:endParaRPr lang="en-US" altLang="en-US" sz="2800">
              <a:latin typeface="Cambria Math" panose="02040503050406030204" pitchFamily="18" charset="0"/>
              <a:ea typeface="ＭＳ Ｐゴシック" panose="020B0600070205080204" pitchFamily="34" charset="-128"/>
            </a:endParaRPr>
          </a:p>
          <a:p>
            <a:pPr lvl="1" eaLnBrk="1" hangingPunct="1">
              <a:lnSpc>
                <a:spcPct val="100000"/>
              </a:lnSpc>
              <a:defRPr/>
            </a:pPr>
            <a:endParaRPr lang="en-US" altLang="en-US" sz="2800">
              <a:ea typeface="ＭＳ Ｐゴシック" panose="020B0600070205080204" pitchFamily="34" charset="-128"/>
            </a:endParaRPr>
          </a:p>
        </p:txBody>
      </p:sp>
      <p:sp>
        <p:nvSpPr>
          <p:cNvPr id="251907" name="Slide Number Placeholder 4">
            <a:extLst>
              <a:ext uri="{FF2B5EF4-FFF2-40B4-BE49-F238E27FC236}">
                <a16:creationId xmlns:a16="http://schemas.microsoft.com/office/drawing/2014/main" id="{9D2188EE-961D-4EE4-BC9F-A39FEC0DF75B}"/>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a:lnSpc>
                <a:spcPct val="100000"/>
              </a:lnSpc>
              <a:spcBef>
                <a:spcPct val="0"/>
              </a:spcBef>
              <a:buFontTx/>
              <a:buNone/>
            </a:pPr>
            <a:fld id="{20F7AF38-9AED-4D35-B7DE-D160965A6F32}" type="slidenum">
              <a:rPr lang="en-US" altLang="en-US" sz="2000" smtClean="0">
                <a:solidFill>
                  <a:srgbClr val="898989"/>
                </a:solidFill>
                <a:latin typeface="Cambria Math" panose="02040503050406030204" pitchFamily="18" charset="0"/>
              </a:rPr>
              <a:pPr>
                <a:lnSpc>
                  <a:spcPct val="100000"/>
                </a:lnSpc>
                <a:spcBef>
                  <a:spcPct val="0"/>
                </a:spcBef>
                <a:buFontTx/>
                <a:buNone/>
              </a:pPr>
              <a:t>49</a:t>
            </a:fld>
            <a:endParaRPr lang="en-US" altLang="en-US" sz="2000">
              <a:solidFill>
                <a:srgbClr val="898989"/>
              </a:solidFill>
              <a:latin typeface="Cambria Math" panose="02040503050406030204" pitchFamily="18" charset="0"/>
            </a:endParaRPr>
          </a:p>
        </p:txBody>
      </p:sp>
    </p:spTree>
    <p:extLst>
      <p:ext uri="{BB962C8B-B14F-4D97-AF65-F5344CB8AC3E}">
        <p14:creationId xmlns:p14="http://schemas.microsoft.com/office/powerpoint/2010/main" val="6961685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1">
            <a:extLst>
              <a:ext uri="{FF2B5EF4-FFF2-40B4-BE49-F238E27FC236}">
                <a16:creationId xmlns:a16="http://schemas.microsoft.com/office/drawing/2014/main" id="{EA0C3405-0277-4BD3-B724-1CCA0696BCCC}"/>
              </a:ext>
            </a:extLst>
          </p:cNvPr>
          <p:cNvSpPr>
            <a:spLocks noGrp="1" noChangeArrowheads="1"/>
          </p:cNvSpPr>
          <p:nvPr>
            <p:ph type="ctrTitle"/>
          </p:nvPr>
        </p:nvSpPr>
        <p:spPr>
          <a:xfrm>
            <a:off x="914400" y="1600200"/>
            <a:ext cx="7924800" cy="1752600"/>
          </a:xfrm>
        </p:spPr>
        <p:txBody>
          <a:bodyPr/>
          <a:lstStyle/>
          <a:p>
            <a:r>
              <a:rPr lang="en-US" altLang="en-US">
                <a:ea typeface="ＭＳ Ｐゴシック" panose="020B0600070205080204" pitchFamily="34" charset="-128"/>
              </a:rPr>
              <a:t>Some Example “Mysteries”</a:t>
            </a:r>
          </a:p>
        </p:txBody>
      </p:sp>
      <p:sp>
        <p:nvSpPr>
          <p:cNvPr id="122882" name="Subtitle 2">
            <a:extLst>
              <a:ext uri="{FF2B5EF4-FFF2-40B4-BE49-F238E27FC236}">
                <a16:creationId xmlns:a16="http://schemas.microsoft.com/office/drawing/2014/main" id="{3026085A-8C84-4BB9-9AA7-08DAEC54930F}"/>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122883" name="Slide Number Placeholder 3">
            <a:extLst>
              <a:ext uri="{FF2B5EF4-FFF2-40B4-BE49-F238E27FC236}">
                <a16:creationId xmlns:a16="http://schemas.microsoft.com/office/drawing/2014/main" id="{8B0A81F3-825B-4E35-B32C-9259A4B8B94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A54E0791-D763-445F-B43D-501D1A58600C}" type="slidenum">
              <a:rPr lang="en-US" altLang="en-US" sz="1200" smtClean="0">
                <a:solidFill>
                  <a:srgbClr val="000000"/>
                </a:solidFill>
                <a:latin typeface="Garamond" panose="02020404030301010803" pitchFamily="18" charset="0"/>
              </a:rPr>
              <a:pPr>
                <a:spcBef>
                  <a:spcPct val="0"/>
                </a:spcBef>
                <a:buClrTx/>
                <a:buSzTx/>
                <a:buFontTx/>
                <a:buNone/>
              </a:pPr>
              <a:t>5</a:t>
            </a:fld>
            <a:endParaRPr lang="en-US" altLang="en-US" sz="1200">
              <a:solidFill>
                <a:srgbClr val="000000"/>
              </a:solidFill>
              <a:latin typeface="Garamond" panose="02020404030301010803" pitchFamily="18" charset="0"/>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Title 1">
            <a:extLst>
              <a:ext uri="{FF2B5EF4-FFF2-40B4-BE49-F238E27FC236}">
                <a16:creationId xmlns:a16="http://schemas.microsoft.com/office/drawing/2014/main" id="{17DF79EB-E4E7-4B24-B0CA-FFD0EE551228}"/>
              </a:ext>
            </a:extLst>
          </p:cNvPr>
          <p:cNvSpPr>
            <a:spLocks noGrp="1" noChangeArrowheads="1"/>
          </p:cNvSpPr>
          <p:nvPr>
            <p:ph type="title"/>
          </p:nvPr>
        </p:nvSpPr>
        <p:spPr/>
        <p:txBody>
          <a:bodyPr/>
          <a:lstStyle/>
          <a:p>
            <a:r>
              <a:rPr lang="en-US" altLang="en-US">
                <a:ea typeface="ＭＳ Ｐゴシック" panose="020B0600070205080204" pitchFamily="34" charset="-128"/>
              </a:rPr>
              <a:t>Some Thoughts on RowHammer</a:t>
            </a:r>
          </a:p>
        </p:txBody>
      </p:sp>
      <p:sp>
        <p:nvSpPr>
          <p:cNvPr id="378882" name="Content Placeholder 2">
            <a:extLst>
              <a:ext uri="{FF2B5EF4-FFF2-40B4-BE49-F238E27FC236}">
                <a16:creationId xmlns:a16="http://schemas.microsoft.com/office/drawing/2014/main" id="{D002C117-86BC-7947-9DB8-FD66CA9F6E37}"/>
              </a:ext>
            </a:extLst>
          </p:cNvPr>
          <p:cNvSpPr>
            <a:spLocks noGrp="1"/>
          </p:cNvSpPr>
          <p:nvPr>
            <p:ph idx="1"/>
          </p:nvPr>
        </p:nvSpPr>
        <p:spPr>
          <a:xfrm>
            <a:off x="228600" y="996950"/>
            <a:ext cx="8610600" cy="5194300"/>
          </a:xfrm>
        </p:spPr>
        <p:txBody>
          <a:bodyPr/>
          <a:lstStyle/>
          <a:p>
            <a:pPr>
              <a:buFont typeface="Wingdings" charset="0"/>
              <a:buChar char="n"/>
              <a:defRPr/>
            </a:pPr>
            <a:r>
              <a:rPr lang="en-US" dirty="0">
                <a:solidFill>
                  <a:srgbClr val="0000FF"/>
                </a:solidFill>
              </a:rPr>
              <a:t>A simple hardware failure mechanism can create a widespread system security vulnerability</a:t>
            </a: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r>
              <a:rPr lang="en-US" dirty="0"/>
              <a:t>How to find, exploit and fix the vulnerability requires a strong understanding across the transformation layers</a:t>
            </a:r>
          </a:p>
          <a:p>
            <a:pPr lvl="1">
              <a:buFont typeface="Wingdings" charset="0"/>
              <a:buChar char="q"/>
              <a:defRPr/>
            </a:pPr>
            <a:r>
              <a:rPr lang="en-US" dirty="0">
                <a:ea typeface="ＭＳ Ｐゴシック" charset="0"/>
                <a:cs typeface="ＭＳ Ｐゴシック" charset="0"/>
              </a:rPr>
              <a:t>And, a strong understanding of tools available to you</a:t>
            </a:r>
          </a:p>
          <a:p>
            <a:pPr marL="0" indent="0">
              <a:buFont typeface="Wingdings" charset="0"/>
              <a:buNone/>
              <a:defRPr/>
            </a:pPr>
            <a:endParaRPr lang="en-US" dirty="0"/>
          </a:p>
          <a:p>
            <a:pPr marL="0" indent="0">
              <a:buFont typeface="Wingdings" charset="0"/>
              <a:buNone/>
              <a:defRPr/>
            </a:pPr>
            <a:endParaRPr lang="en-US" dirty="0"/>
          </a:p>
          <a:p>
            <a:pPr>
              <a:buFont typeface="Wingdings" charset="0"/>
              <a:buChar char="n"/>
              <a:defRPr/>
            </a:pPr>
            <a:r>
              <a:rPr lang="en-US" dirty="0"/>
              <a:t>Fixing needs to happen for two types of chips</a:t>
            </a:r>
          </a:p>
          <a:p>
            <a:pPr lvl="1">
              <a:buFont typeface="Wingdings" charset="0"/>
              <a:buChar char="q"/>
              <a:defRPr/>
            </a:pPr>
            <a:r>
              <a:rPr lang="en-US" dirty="0">
                <a:ea typeface="ＭＳ Ｐゴシック" charset="0"/>
                <a:cs typeface="ＭＳ Ｐゴシック" charset="0"/>
              </a:rPr>
              <a:t>Existing chips (already in the field)</a:t>
            </a:r>
          </a:p>
          <a:p>
            <a:pPr lvl="1">
              <a:buFont typeface="Wingdings" charset="0"/>
              <a:buChar char="q"/>
              <a:defRPr/>
            </a:pPr>
            <a:r>
              <a:rPr lang="en-US" dirty="0">
                <a:ea typeface="ＭＳ Ｐゴシック" charset="0"/>
                <a:cs typeface="ＭＳ Ｐゴシック" charset="0"/>
              </a:rPr>
              <a:t>Future chips</a:t>
            </a:r>
          </a:p>
          <a:p>
            <a:pPr>
              <a:buFont typeface="Wingdings" charset="0"/>
              <a:buChar char="n"/>
              <a:defRPr/>
            </a:pPr>
            <a:r>
              <a:rPr lang="en-US" dirty="0"/>
              <a:t>Mechanisms for fixing are different between the two types</a:t>
            </a:r>
          </a:p>
        </p:txBody>
      </p:sp>
      <p:sp>
        <p:nvSpPr>
          <p:cNvPr id="183299" name="Slide Number Placeholder 3">
            <a:extLst>
              <a:ext uri="{FF2B5EF4-FFF2-40B4-BE49-F238E27FC236}">
                <a16:creationId xmlns:a16="http://schemas.microsoft.com/office/drawing/2014/main" id="{A478CE03-D3D5-43A0-8468-07EE83AEB38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97E40D0A-5279-4A2F-9EE8-13AF2CA9F6FD}" type="slidenum">
              <a:rPr lang="en-US" altLang="en-US" sz="1600" smtClean="0">
                <a:solidFill>
                  <a:srgbClr val="000000"/>
                </a:solidFill>
                <a:latin typeface="Garamond" panose="02020404030301010803" pitchFamily="18" charset="0"/>
              </a:rPr>
              <a:pPr>
                <a:spcBef>
                  <a:spcPct val="0"/>
                </a:spcBef>
                <a:buClrTx/>
                <a:buSzTx/>
                <a:buFontTx/>
                <a:buNone/>
              </a:pPr>
              <a:t>50</a:t>
            </a:fld>
            <a:endParaRPr lang="en-US" altLang="en-US" sz="1600">
              <a:solidFill>
                <a:srgbClr val="000000"/>
              </a:solidFill>
              <a:latin typeface="Garamond" panose="02020404030301010803" pitchFamily="18" charset="0"/>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Title 1">
            <a:extLst>
              <a:ext uri="{FF2B5EF4-FFF2-40B4-BE49-F238E27FC236}">
                <a16:creationId xmlns:a16="http://schemas.microsoft.com/office/drawing/2014/main" id="{786C784C-5784-4851-85F8-7DC3A9A2703E}"/>
              </a:ext>
            </a:extLst>
          </p:cNvPr>
          <p:cNvSpPr>
            <a:spLocks noGrp="1" noChangeArrowheads="1"/>
          </p:cNvSpPr>
          <p:nvPr>
            <p:ph type="title"/>
          </p:nvPr>
        </p:nvSpPr>
        <p:spPr/>
        <p:txBody>
          <a:bodyPr/>
          <a:lstStyle/>
          <a:p>
            <a:r>
              <a:rPr lang="en-US" altLang="en-US">
                <a:ea typeface="ＭＳ Ｐゴシック" panose="020B0600070205080204" pitchFamily="34" charset="-128"/>
              </a:rPr>
              <a:t>Really Interested? </a:t>
            </a:r>
          </a:p>
        </p:txBody>
      </p:sp>
      <p:sp>
        <p:nvSpPr>
          <p:cNvPr id="184322" name="Content Placeholder 2">
            <a:extLst>
              <a:ext uri="{FF2B5EF4-FFF2-40B4-BE49-F238E27FC236}">
                <a16:creationId xmlns:a16="http://schemas.microsoft.com/office/drawing/2014/main" id="{42FD2D74-C060-4F91-8AE7-F76DD33DB7A6}"/>
              </a:ext>
            </a:extLst>
          </p:cNvPr>
          <p:cNvSpPr>
            <a:spLocks noGrp="1" noChangeArrowheads="1"/>
          </p:cNvSpPr>
          <p:nvPr>
            <p:ph idx="1"/>
          </p:nvPr>
        </p:nvSpPr>
        <p:spPr>
          <a:xfrm>
            <a:off x="107950" y="981075"/>
            <a:ext cx="9036050" cy="5051425"/>
          </a:xfrm>
        </p:spPr>
        <p:txBody>
          <a:bodyPr/>
          <a:lstStyle/>
          <a:p>
            <a:r>
              <a:rPr lang="en-US" altLang="en-US" sz="2000">
                <a:solidFill>
                  <a:srgbClr val="0000FF"/>
                </a:solidFill>
                <a:ea typeface="ＭＳ Ｐゴシック" panose="020B0600070205080204" pitchFamily="34" charset="-128"/>
              </a:rPr>
              <a:t>Our first detailed study: Rowhammer analysis and solutions </a:t>
            </a:r>
            <a:r>
              <a:rPr lang="en-US" altLang="en-US" sz="2000">
                <a:solidFill>
                  <a:srgbClr val="000000"/>
                </a:solidFill>
                <a:ea typeface="ＭＳ Ｐゴシック" panose="020B0600070205080204" pitchFamily="34" charset="-128"/>
              </a:rPr>
              <a:t>(June 2014)</a:t>
            </a:r>
          </a:p>
          <a:p>
            <a:pPr lvl="1">
              <a:buFont typeface="Wingdings" panose="05000000000000000000" pitchFamily="2" charset="2"/>
              <a:buChar char="n"/>
            </a:pPr>
            <a:r>
              <a:rPr lang="en-US" altLang="en-US" sz="1800">
                <a:ea typeface="ＭＳ Ｐゴシック" panose="020B0600070205080204" pitchFamily="34" charset="-128"/>
              </a:rPr>
              <a:t>Yoongu Kim, Ross Daly, Jeremie Kim, Chris Fallin, Ji Hye Lee, Donghyuk Lee, Chris Wilkerson, Konrad Lai, and Onur Mutlu,</a:t>
            </a:r>
            <a:br>
              <a:rPr lang="en-US" altLang="en-US" sz="1800">
                <a:ea typeface="ＭＳ Ｐゴシック" panose="020B0600070205080204" pitchFamily="34" charset="-128"/>
              </a:rPr>
            </a:br>
            <a:r>
              <a:rPr lang="en-US" altLang="en-US" sz="1800" b="1">
                <a:ea typeface="ＭＳ Ｐゴシック" panose="020B0600070205080204" pitchFamily="34" charset="-128"/>
                <a:hlinkClick r:id="rId2"/>
              </a:rPr>
              <a:t>"Flipping Bits in Memory Without Accessing Them: An Experimental Study of DRAM Disturbance Errors"</a:t>
            </a:r>
            <a:br>
              <a:rPr lang="en-US" altLang="en-US" sz="1800">
                <a:ea typeface="ＭＳ Ｐゴシック" panose="020B0600070205080204" pitchFamily="34" charset="-128"/>
              </a:rPr>
            </a:b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3"/>
              </a:rPr>
              <a:t>41st International Symposium on Computer Architecture</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ISCA</a:t>
            </a:r>
            <a:r>
              <a:rPr lang="en-US" altLang="en-US" sz="1800" i="1">
                <a:ea typeface="ＭＳ Ｐゴシック" panose="020B0600070205080204" pitchFamily="34" charset="-128"/>
              </a:rPr>
              <a:t>)</a:t>
            </a:r>
            <a:r>
              <a:rPr lang="en-US" altLang="en-US" sz="1800">
                <a:ea typeface="ＭＳ Ｐゴシック" panose="020B0600070205080204" pitchFamily="34" charset="-128"/>
              </a:rPr>
              <a:t>, Minneapolis, MN, June 2014. [</a:t>
            </a:r>
            <a:r>
              <a:rPr lang="en-US" altLang="en-US" sz="1800">
                <a:ea typeface="ＭＳ Ｐゴシック" panose="020B0600070205080204" pitchFamily="34" charset="-128"/>
                <a:hlinkClick r:id="rId4"/>
              </a:rPr>
              <a:t>Slides (pptx)</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5"/>
              </a:rPr>
              <a:t>(pdf)</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6"/>
              </a:rPr>
              <a:t>Lightning Session Slides (pptx)</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7"/>
              </a:rPr>
              <a:t>(pdf)</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8"/>
              </a:rPr>
              <a:t>Source Code and Data</a:t>
            </a:r>
            <a:r>
              <a:rPr lang="en-US" altLang="en-US" sz="1800">
                <a:ea typeface="ＭＳ Ｐゴシック" panose="020B0600070205080204" pitchFamily="34" charset="-128"/>
              </a:rPr>
              <a:t>] </a:t>
            </a:r>
          </a:p>
          <a:p>
            <a:pPr>
              <a:buFont typeface="Wingdings" panose="05000000000000000000" pitchFamily="2" charset="2"/>
              <a:buNone/>
            </a:pPr>
            <a:endParaRPr lang="en-US" altLang="en-US" sz="300">
              <a:ea typeface="ＭＳ Ｐゴシック" panose="020B0600070205080204" pitchFamily="34" charset="-128"/>
              <a:hlinkClick r:id="rId8"/>
            </a:endParaRPr>
          </a:p>
          <a:p>
            <a:endParaRPr lang="en-US" altLang="en-US" sz="2000">
              <a:ea typeface="ＭＳ Ｐゴシック" panose="020B0600070205080204" pitchFamily="34" charset="-128"/>
            </a:endParaRPr>
          </a:p>
          <a:p>
            <a:r>
              <a:rPr lang="en-US" altLang="en-US" sz="2000">
                <a:solidFill>
                  <a:srgbClr val="0000FF"/>
                </a:solidFill>
                <a:ea typeface="ＭＳ Ｐゴシック" panose="020B0600070205080204" pitchFamily="34" charset="-128"/>
              </a:rPr>
              <a:t>Our Source Code to Induce Errors in Modern DRAM Chips </a:t>
            </a:r>
            <a:r>
              <a:rPr lang="en-US" altLang="en-US" sz="2000">
                <a:solidFill>
                  <a:srgbClr val="000000"/>
                </a:solidFill>
                <a:ea typeface="ＭＳ Ｐゴシック" panose="020B0600070205080204" pitchFamily="34" charset="-128"/>
              </a:rPr>
              <a:t>(June 2014)</a:t>
            </a:r>
          </a:p>
          <a:p>
            <a:pPr lvl="1">
              <a:buFont typeface="Wingdings" panose="05000000000000000000" pitchFamily="2" charset="2"/>
              <a:buChar char="n"/>
            </a:pPr>
            <a:r>
              <a:rPr lang="en-US" altLang="en-US" sz="1800">
                <a:ea typeface="ＭＳ Ｐゴシック" panose="020B0600070205080204" pitchFamily="34" charset="-128"/>
                <a:hlinkClick r:id="rId8"/>
              </a:rPr>
              <a:t>https://github.com/CMU-SAFARI/rowhammer</a:t>
            </a:r>
            <a:endParaRPr lang="en-US" altLang="en-US" sz="1800">
              <a:ea typeface="ＭＳ Ｐゴシック" panose="020B0600070205080204" pitchFamily="34" charset="-128"/>
            </a:endParaRPr>
          </a:p>
          <a:p>
            <a:endParaRPr lang="en-US" altLang="en-US" sz="1000">
              <a:ea typeface="ＭＳ Ｐゴシック" panose="020B0600070205080204" pitchFamily="34" charset="-128"/>
            </a:endParaRPr>
          </a:p>
          <a:p>
            <a:endParaRPr lang="en-US" altLang="en-US" sz="1000">
              <a:ea typeface="ＭＳ Ｐゴシック" panose="020B0600070205080204" pitchFamily="34" charset="-128"/>
            </a:endParaRPr>
          </a:p>
          <a:p>
            <a:r>
              <a:rPr lang="en-US" altLang="en-US" sz="2000">
                <a:solidFill>
                  <a:srgbClr val="0000FF"/>
                </a:solidFill>
                <a:ea typeface="ＭＳ Ｐゴシック" panose="020B0600070205080204" pitchFamily="34" charset="-128"/>
              </a:rPr>
              <a:t>Google Project Zero’s Attack to Take Over a System </a:t>
            </a:r>
            <a:r>
              <a:rPr lang="en-US" altLang="en-US" sz="2000">
                <a:ea typeface="ＭＳ Ｐゴシック" panose="020B0600070205080204" pitchFamily="34" charset="-128"/>
              </a:rPr>
              <a:t>(March 2015)</a:t>
            </a:r>
          </a:p>
          <a:p>
            <a:pPr lvl="1">
              <a:buFont typeface="Wingdings" panose="05000000000000000000" pitchFamily="2" charset="2"/>
              <a:buChar char="n"/>
            </a:pPr>
            <a:r>
              <a:rPr lang="en-US" altLang="en-US" sz="1700">
                <a:solidFill>
                  <a:srgbClr val="0000FF"/>
                </a:solidFill>
                <a:ea typeface="ＭＳ Ｐゴシック" panose="020B0600070205080204" pitchFamily="34" charset="-128"/>
                <a:hlinkClick r:id="rId9"/>
              </a:rPr>
              <a:t>Exploiting the DRAM rowhammer bug to gain kernel privileges </a:t>
            </a:r>
            <a:r>
              <a:rPr lang="en-US" altLang="en-US" sz="1700">
                <a:solidFill>
                  <a:srgbClr val="0000FF"/>
                </a:solidFill>
                <a:ea typeface="ＭＳ Ｐゴシック" panose="020B0600070205080204" pitchFamily="34" charset="-128"/>
              </a:rPr>
              <a:t> </a:t>
            </a:r>
            <a:r>
              <a:rPr lang="en-US" altLang="en-US" sz="1700">
                <a:ea typeface="ＭＳ Ｐゴシック" panose="020B0600070205080204" pitchFamily="34" charset="-128"/>
              </a:rPr>
              <a:t>(Seaborn+, 2015)</a:t>
            </a:r>
          </a:p>
          <a:p>
            <a:pPr lvl="1">
              <a:buFont typeface="Wingdings" panose="05000000000000000000" pitchFamily="2" charset="2"/>
              <a:buChar char="n"/>
            </a:pPr>
            <a:r>
              <a:rPr lang="en-US" altLang="en-US" sz="1800">
                <a:ea typeface="ＭＳ Ｐゴシック" panose="020B0600070205080204" pitchFamily="34" charset="-128"/>
                <a:hlinkClick r:id="rId10"/>
              </a:rPr>
              <a:t>https://github.com/google/rowhammer-test</a:t>
            </a:r>
            <a:r>
              <a:rPr lang="en-US" altLang="en-US" sz="1800">
                <a:ea typeface="ＭＳ Ｐゴシック" panose="020B0600070205080204" pitchFamily="34" charset="-128"/>
              </a:rPr>
              <a:t> </a:t>
            </a:r>
          </a:p>
          <a:p>
            <a:pPr lvl="1">
              <a:buFont typeface="Wingdings" panose="05000000000000000000" pitchFamily="2" charset="2"/>
              <a:buChar char="n"/>
            </a:pPr>
            <a:r>
              <a:rPr lang="en-US" altLang="en-US" sz="1800">
                <a:ea typeface="ＭＳ Ｐゴシック" panose="020B0600070205080204" pitchFamily="34" charset="-128"/>
              </a:rPr>
              <a:t>Double-sided Rowhammer</a:t>
            </a:r>
          </a:p>
          <a:p>
            <a:pPr lvl="1">
              <a:buFont typeface="Wingdings" panose="05000000000000000000" pitchFamily="2" charset="2"/>
              <a:buChar char="n"/>
            </a:pPr>
            <a:endParaRPr lang="en-US" altLang="en-US" sz="1000">
              <a:ea typeface="ＭＳ Ｐゴシック" panose="020B0600070205080204" pitchFamily="34" charset="-128"/>
            </a:endParaRPr>
          </a:p>
        </p:txBody>
      </p:sp>
      <p:sp>
        <p:nvSpPr>
          <p:cNvPr id="184323" name="Slide Number Placeholder 3">
            <a:extLst>
              <a:ext uri="{FF2B5EF4-FFF2-40B4-BE49-F238E27FC236}">
                <a16:creationId xmlns:a16="http://schemas.microsoft.com/office/drawing/2014/main" id="{19A69F80-1EFE-4D9D-8048-E01B3C22775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4E9BB812-A8A8-4478-9AD1-8EE9CD05C50C}" type="slidenum">
              <a:rPr lang="en-US" altLang="en-US" sz="1600" smtClean="0">
                <a:solidFill>
                  <a:srgbClr val="000000"/>
                </a:solidFill>
                <a:latin typeface="Garamond" panose="02020404030301010803" pitchFamily="18" charset="0"/>
              </a:rPr>
              <a:pPr>
                <a:spcBef>
                  <a:spcPct val="0"/>
                </a:spcBef>
                <a:buClrTx/>
                <a:buSzTx/>
                <a:buFontTx/>
                <a:buNone/>
              </a:pPr>
              <a:t>51</a:t>
            </a:fld>
            <a:endParaRPr lang="en-US" altLang="en-US" sz="1600">
              <a:solidFill>
                <a:srgbClr val="000000"/>
              </a:solidFill>
              <a:latin typeface="Garamond" panose="02020404030301010803" pitchFamily="18" charset="0"/>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Title 1">
            <a:extLst>
              <a:ext uri="{FF2B5EF4-FFF2-40B4-BE49-F238E27FC236}">
                <a16:creationId xmlns:a16="http://schemas.microsoft.com/office/drawing/2014/main" id="{364D5D86-E0E3-4794-BEE2-2E0E3A7FB4F5}"/>
              </a:ext>
            </a:extLst>
          </p:cNvPr>
          <p:cNvSpPr>
            <a:spLocks noGrp="1" noChangeArrowheads="1"/>
          </p:cNvSpPr>
          <p:nvPr>
            <p:ph type="title"/>
          </p:nvPr>
        </p:nvSpPr>
        <p:spPr/>
        <p:txBody>
          <a:bodyPr/>
          <a:lstStyle/>
          <a:p>
            <a:r>
              <a:rPr lang="en-US" altLang="en-US">
                <a:ea typeface="ＭＳ Ｐゴシック" panose="020B0600070205080204" pitchFamily="34" charset="-128"/>
              </a:rPr>
              <a:t>More on RowHammer Analysis</a:t>
            </a:r>
          </a:p>
        </p:txBody>
      </p:sp>
      <p:sp>
        <p:nvSpPr>
          <p:cNvPr id="4" name="Slide Number Placeholder 3">
            <a:extLst>
              <a:ext uri="{FF2B5EF4-FFF2-40B4-BE49-F238E27FC236}">
                <a16:creationId xmlns:a16="http://schemas.microsoft.com/office/drawing/2014/main" id="{09652F63-FC89-6446-BC13-4E3039E51F44}"/>
              </a:ext>
            </a:extLst>
          </p:cNvPr>
          <p:cNvSpPr>
            <a:spLocks noGrp="1"/>
          </p:cNvSpPr>
          <p:nvPr>
            <p:ph type="sldNum" sz="quarter" idx="11"/>
          </p:nvPr>
        </p:nvSpPr>
        <p:spPr/>
        <p:txBody>
          <a:bodyPr/>
          <a:lstStyle/>
          <a:p>
            <a:pPr fontAlgn="auto">
              <a:spcBef>
                <a:spcPts val="0"/>
              </a:spcBef>
              <a:spcAft>
                <a:spcPts val="0"/>
              </a:spcAft>
              <a:defRPr/>
            </a:pPr>
            <a:fld id="{8C6952DE-1E47-4E52-A66B-D26F08CA575C}" type="slidenum">
              <a:rPr lang="en-US" smtClean="0">
                <a:ea typeface="+mn-ea"/>
              </a:rPr>
              <a:pPr fontAlgn="auto">
                <a:spcBef>
                  <a:spcPts val="0"/>
                </a:spcBef>
                <a:spcAft>
                  <a:spcPts val="0"/>
                </a:spcAft>
                <a:defRPr/>
              </a:pPr>
              <a:t>52</a:t>
            </a:fld>
            <a:endParaRPr lang="en-US">
              <a:ea typeface="+mn-ea"/>
            </a:endParaRPr>
          </a:p>
        </p:txBody>
      </p:sp>
      <p:pic>
        <p:nvPicPr>
          <p:cNvPr id="185347" name="Picture 6">
            <a:extLst>
              <a:ext uri="{FF2B5EF4-FFF2-40B4-BE49-F238E27FC236}">
                <a16:creationId xmlns:a16="http://schemas.microsoft.com/office/drawing/2014/main" id="{ECD1A3E7-1692-4449-B974-AE3D61D2ED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 y="4071938"/>
            <a:ext cx="9144000" cy="235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5348" name="Content Placeholder 2">
            <a:extLst>
              <a:ext uri="{FF2B5EF4-FFF2-40B4-BE49-F238E27FC236}">
                <a16:creationId xmlns:a16="http://schemas.microsoft.com/office/drawing/2014/main" id="{88A97EDE-D905-485D-9E83-E940054F625D}"/>
              </a:ext>
            </a:extLst>
          </p:cNvPr>
          <p:cNvSpPr>
            <a:spLocks noGrp="1" noChangeArrowheads="1"/>
          </p:cNvSpPr>
          <p:nvPr>
            <p:ph idx="1"/>
          </p:nvPr>
        </p:nvSpPr>
        <p:spPr>
          <a:xfrm>
            <a:off x="228600" y="549275"/>
            <a:ext cx="8915400" cy="5153025"/>
          </a:xfrm>
        </p:spPr>
        <p:txBody>
          <a:bodyPr/>
          <a:lstStyle/>
          <a:p>
            <a:endParaRPr lang="en-US" altLang="en-US">
              <a:ea typeface="ＭＳ Ｐゴシック" panose="020B0600070205080204" pitchFamily="34" charset="-128"/>
            </a:endParaRPr>
          </a:p>
          <a:p>
            <a:r>
              <a:rPr lang="en-US" altLang="en-US" sz="2000">
                <a:ea typeface="ＭＳ Ｐゴシック" panose="020B0600070205080204" pitchFamily="34" charset="-128"/>
              </a:rPr>
              <a:t>Yoongu Kim, Ross Daly, Jeremie Kim, Chris Fallin, Ji Hye Lee, Donghyuk Lee, Chris Wilkerson, Konrad Lai, and Onur Mutlu,</a:t>
            </a:r>
            <a:br>
              <a:rPr lang="en-US" altLang="en-US" sz="2000">
                <a:ea typeface="ＭＳ Ｐゴシック" panose="020B0600070205080204" pitchFamily="34" charset="-128"/>
              </a:rPr>
            </a:br>
            <a:r>
              <a:rPr lang="en-US" altLang="en-US" sz="2000" b="1">
                <a:ea typeface="ＭＳ Ｐゴシック" panose="020B0600070205080204" pitchFamily="34" charset="-128"/>
                <a:hlinkClick r:id="rId3"/>
              </a:rPr>
              <a:t>"Flipping Bits in Memory Without Accessing Them: An Experimental Study of DRAM Disturbance Errors"</a:t>
            </a:r>
            <a:br>
              <a:rPr lang="en-US" altLang="en-US" sz="2000">
                <a:ea typeface="ＭＳ Ｐゴシック" panose="020B0600070205080204" pitchFamily="34" charset="-128"/>
              </a:rPr>
            </a:br>
            <a:r>
              <a:rPr lang="en-US" altLang="en-US" sz="2000" i="1">
                <a:ea typeface="ＭＳ Ｐゴシック" panose="020B0600070205080204" pitchFamily="34" charset="-128"/>
              </a:rPr>
              <a:t>Proceedings of the </a:t>
            </a:r>
            <a:r>
              <a:rPr lang="en-US" altLang="en-US" sz="2000" i="1">
                <a:ea typeface="ＭＳ Ｐゴシック" panose="020B0600070205080204" pitchFamily="34" charset="-128"/>
                <a:hlinkClick r:id="rId4"/>
              </a:rPr>
              <a:t>41st International Symposium on Computer Architecture</a:t>
            </a:r>
            <a:r>
              <a:rPr lang="en-US" altLang="en-US" sz="2000" i="1">
                <a:ea typeface="ＭＳ Ｐゴシック" panose="020B0600070205080204" pitchFamily="34" charset="-128"/>
              </a:rPr>
              <a:t> (</a:t>
            </a:r>
            <a:r>
              <a:rPr lang="en-US" altLang="en-US" sz="2000" b="1" i="1">
                <a:ea typeface="ＭＳ Ｐゴシック" panose="020B0600070205080204" pitchFamily="34" charset="-128"/>
              </a:rPr>
              <a:t>ISCA</a:t>
            </a:r>
            <a:r>
              <a:rPr lang="en-US" altLang="en-US" sz="2000" i="1">
                <a:ea typeface="ＭＳ Ｐゴシック" panose="020B0600070205080204" pitchFamily="34" charset="-128"/>
              </a:rPr>
              <a:t>)</a:t>
            </a:r>
            <a:r>
              <a:rPr lang="en-US" altLang="en-US" sz="2000">
                <a:ea typeface="ＭＳ Ｐゴシック" panose="020B0600070205080204" pitchFamily="34" charset="-128"/>
              </a:rPr>
              <a:t>, Minneapolis, MN, June 2014. </a:t>
            </a:r>
            <a:br>
              <a:rPr lang="en-US" altLang="en-US" sz="2000">
                <a:ea typeface="ＭＳ Ｐゴシック" panose="020B0600070205080204" pitchFamily="34" charset="-128"/>
              </a:rPr>
            </a:br>
            <a:r>
              <a:rPr lang="en-US" altLang="en-US" sz="2000">
                <a:ea typeface="ＭＳ Ｐゴシック" panose="020B0600070205080204" pitchFamily="34" charset="-128"/>
              </a:rPr>
              <a:t>[</a:t>
            </a:r>
            <a:r>
              <a:rPr lang="en-US" altLang="en-US" sz="2000">
                <a:ea typeface="ＭＳ Ｐゴシック" panose="020B0600070205080204" pitchFamily="34" charset="-128"/>
                <a:hlinkClick r:id="rId5"/>
              </a:rPr>
              <a:t>Slides (pptx)</a:t>
            </a:r>
            <a:r>
              <a:rPr lang="en-US" altLang="en-US" sz="2000">
                <a:ea typeface="ＭＳ Ｐゴシック" panose="020B0600070205080204" pitchFamily="34" charset="-128"/>
              </a:rPr>
              <a:t> </a:t>
            </a:r>
            <a:r>
              <a:rPr lang="en-US" altLang="en-US" sz="2000">
                <a:ea typeface="ＭＳ Ｐゴシック" panose="020B0600070205080204" pitchFamily="34" charset="-128"/>
                <a:hlinkClick r:id="rId6"/>
              </a:rPr>
              <a:t>(pdf)</a:t>
            </a:r>
            <a:r>
              <a:rPr lang="en-US" altLang="en-US" sz="2000">
                <a:ea typeface="ＭＳ Ｐゴシック" panose="020B0600070205080204" pitchFamily="34" charset="-128"/>
              </a:rPr>
              <a:t>] [</a:t>
            </a:r>
            <a:r>
              <a:rPr lang="en-US" altLang="en-US" sz="2000">
                <a:ea typeface="ＭＳ Ｐゴシック" panose="020B0600070205080204" pitchFamily="34" charset="-128"/>
                <a:hlinkClick r:id="rId7"/>
              </a:rPr>
              <a:t>Lightning Session Slides (pptx)</a:t>
            </a:r>
            <a:r>
              <a:rPr lang="en-US" altLang="en-US" sz="2000">
                <a:ea typeface="ＭＳ Ｐゴシック" panose="020B0600070205080204" pitchFamily="34" charset="-128"/>
              </a:rPr>
              <a:t> </a:t>
            </a:r>
            <a:r>
              <a:rPr lang="en-US" altLang="en-US" sz="2000">
                <a:ea typeface="ＭＳ Ｐゴシック" panose="020B0600070205080204" pitchFamily="34" charset="-128"/>
                <a:hlinkClick r:id="rId8"/>
              </a:rPr>
              <a:t>(pdf)</a:t>
            </a:r>
            <a:r>
              <a:rPr lang="en-US" altLang="en-US" sz="2000">
                <a:ea typeface="ＭＳ Ｐゴシック" panose="020B0600070205080204" pitchFamily="34" charset="-128"/>
              </a:rPr>
              <a:t>] [</a:t>
            </a:r>
            <a:r>
              <a:rPr lang="en-US" altLang="en-US" sz="2000">
                <a:ea typeface="ＭＳ Ｐゴシック" panose="020B0600070205080204" pitchFamily="34" charset="-128"/>
                <a:hlinkClick r:id="rId9"/>
              </a:rPr>
              <a:t>Source Code and Data</a:t>
            </a:r>
            <a:r>
              <a:rPr lang="en-US" altLang="en-US" sz="2000">
                <a:ea typeface="ＭＳ Ｐゴシック" panose="020B0600070205080204" pitchFamily="34" charset="-128"/>
              </a:rPr>
              <a:t>]</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Title 1">
            <a:extLst>
              <a:ext uri="{FF2B5EF4-FFF2-40B4-BE49-F238E27FC236}">
                <a16:creationId xmlns:a16="http://schemas.microsoft.com/office/drawing/2014/main" id="{9D527625-42C9-431A-8135-0E77E913CE49}"/>
              </a:ext>
            </a:extLst>
          </p:cNvPr>
          <p:cNvSpPr>
            <a:spLocks noGrp="1" noChangeArrowheads="1"/>
          </p:cNvSpPr>
          <p:nvPr>
            <p:ph type="title"/>
          </p:nvPr>
        </p:nvSpPr>
        <p:spPr/>
        <p:txBody>
          <a:bodyPr/>
          <a:lstStyle/>
          <a:p>
            <a:r>
              <a:rPr lang="en-US" altLang="en-US">
                <a:ea typeface="ＭＳ Ｐゴシック" panose="020B0600070205080204" pitchFamily="34" charset="-128"/>
              </a:rPr>
              <a:t>Future of Memory </a:t>
            </a:r>
            <a:r>
              <a:rPr lang="en-US" altLang="en-US" sz="4400">
                <a:ea typeface="ＭＳ Ｐゴシック" panose="020B0600070205080204" pitchFamily="34" charset="-128"/>
              </a:rPr>
              <a:t>Reliability</a:t>
            </a:r>
          </a:p>
        </p:txBody>
      </p:sp>
      <p:sp>
        <p:nvSpPr>
          <p:cNvPr id="4" name="Slide Number Placeholder 3">
            <a:extLst>
              <a:ext uri="{FF2B5EF4-FFF2-40B4-BE49-F238E27FC236}">
                <a16:creationId xmlns:a16="http://schemas.microsoft.com/office/drawing/2014/main" id="{4961499B-1099-BF4B-98F4-FD9CA14AA80E}"/>
              </a:ext>
            </a:extLst>
          </p:cNvPr>
          <p:cNvSpPr>
            <a:spLocks noGrp="1"/>
          </p:cNvSpPr>
          <p:nvPr>
            <p:ph type="sldNum" sz="quarter" idx="11"/>
          </p:nvPr>
        </p:nvSpPr>
        <p:spPr/>
        <p:txBody>
          <a:bodyPr/>
          <a:lstStyle/>
          <a:p>
            <a:pPr fontAlgn="auto">
              <a:spcBef>
                <a:spcPts val="0"/>
              </a:spcBef>
              <a:spcAft>
                <a:spcPts val="0"/>
              </a:spcAft>
              <a:defRPr/>
            </a:pPr>
            <a:fld id="{32526614-4D76-4453-B3B2-22BD26A875B9}" type="slidenum">
              <a:rPr lang="en-US" smtClean="0">
                <a:ea typeface="+mn-ea"/>
              </a:rPr>
              <a:pPr fontAlgn="auto">
                <a:spcBef>
                  <a:spcPts val="0"/>
                </a:spcBef>
                <a:spcAft>
                  <a:spcPts val="0"/>
                </a:spcAft>
                <a:defRPr/>
              </a:pPr>
              <a:t>53</a:t>
            </a:fld>
            <a:endParaRPr lang="en-US">
              <a:ea typeface="+mn-ea"/>
            </a:endParaRPr>
          </a:p>
        </p:txBody>
      </p:sp>
      <p:pic>
        <p:nvPicPr>
          <p:cNvPr id="186371" name="Picture 2">
            <a:extLst>
              <a:ext uri="{FF2B5EF4-FFF2-40B4-BE49-F238E27FC236}">
                <a16:creationId xmlns:a16="http://schemas.microsoft.com/office/drawing/2014/main" id="{BDEA8BFF-C8E9-4E5D-B5B9-67B897B2AB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 y="3789363"/>
            <a:ext cx="9144000" cy="204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45588473-2643-5940-821B-40F053FD2C35}"/>
              </a:ext>
            </a:extLst>
          </p:cNvPr>
          <p:cNvSpPr/>
          <p:nvPr/>
        </p:nvSpPr>
        <p:spPr>
          <a:xfrm>
            <a:off x="1116013" y="6519863"/>
            <a:ext cx="9864725" cy="322262"/>
          </a:xfrm>
          <a:prstGeom prst="rect">
            <a:avLst/>
          </a:prstGeom>
        </p:spPr>
        <p:txBody>
          <a:bodyPr>
            <a:spAutoFit/>
          </a:bodyPr>
          <a:lstStyle/>
          <a:p>
            <a:pPr eaLnBrk="1" fontAlgn="auto" hangingPunct="1">
              <a:spcBef>
                <a:spcPts val="0"/>
              </a:spcBef>
              <a:spcAft>
                <a:spcPts val="0"/>
              </a:spcAft>
              <a:defRPr/>
            </a:pPr>
            <a:r>
              <a:rPr lang="en-US" sz="1500" dirty="0">
                <a:solidFill>
                  <a:srgbClr val="000000"/>
                </a:solidFill>
                <a:latin typeface="Tahoma"/>
                <a:ea typeface="+mn-ea"/>
                <a:hlinkClick r:id="rId3"/>
              </a:rPr>
              <a:t>https://people.inf.ethz.ch/omutlu/pub/rowhammer-and-other-memory-issues_date17.pdf</a:t>
            </a:r>
            <a:r>
              <a:rPr lang="en-US" sz="1500" dirty="0">
                <a:solidFill>
                  <a:srgbClr val="000000"/>
                </a:solidFill>
                <a:latin typeface="Tahoma"/>
                <a:ea typeface="+mn-ea"/>
              </a:rPr>
              <a:t> </a:t>
            </a:r>
          </a:p>
        </p:txBody>
      </p:sp>
      <p:sp>
        <p:nvSpPr>
          <p:cNvPr id="186373" name="Content Placeholder 2">
            <a:extLst>
              <a:ext uri="{FF2B5EF4-FFF2-40B4-BE49-F238E27FC236}">
                <a16:creationId xmlns:a16="http://schemas.microsoft.com/office/drawing/2014/main" id="{5E480C83-06B8-439C-A55E-EFAF5D017E06}"/>
              </a:ext>
            </a:extLst>
          </p:cNvPr>
          <p:cNvSpPr>
            <a:spLocks noGrp="1" noChangeArrowheads="1"/>
          </p:cNvSpPr>
          <p:nvPr>
            <p:ph idx="1"/>
          </p:nvPr>
        </p:nvSpPr>
        <p:spPr>
          <a:xfrm>
            <a:off x="228600" y="549275"/>
            <a:ext cx="8915400" cy="5153025"/>
          </a:xfrm>
        </p:spPr>
        <p:txBody>
          <a:bodyPr/>
          <a:lstStyle/>
          <a:p>
            <a:endParaRPr lang="en-US" altLang="en-US">
              <a:ea typeface="ＭＳ Ｐゴシック" panose="020B0600070205080204" pitchFamily="34" charset="-128"/>
            </a:endParaRPr>
          </a:p>
          <a:p>
            <a:r>
              <a:rPr lang="en-US" altLang="en-US" sz="2000">
                <a:ea typeface="ＭＳ Ｐゴシック" panose="020B0600070205080204" pitchFamily="34" charset="-128"/>
              </a:rPr>
              <a:t>Onur Mutlu,</a:t>
            </a:r>
            <a:br>
              <a:rPr lang="en-US" altLang="en-US" sz="2000">
                <a:ea typeface="ＭＳ Ｐゴシック" panose="020B0600070205080204" pitchFamily="34" charset="-128"/>
              </a:rPr>
            </a:br>
            <a:r>
              <a:rPr lang="en-US" altLang="en-US" sz="2000" b="1">
                <a:ea typeface="ＭＳ Ｐゴシック" panose="020B0600070205080204" pitchFamily="34" charset="-128"/>
                <a:hlinkClick r:id="rId3"/>
              </a:rPr>
              <a:t>"The RowHammer Problem and Other Issues We May Face as Memory Becomes Denser"</a:t>
            </a:r>
            <a:r>
              <a:rPr lang="en-US" altLang="en-US" sz="2000">
                <a:ea typeface="ＭＳ Ｐゴシック" panose="020B0600070205080204" pitchFamily="34" charset="-128"/>
              </a:rPr>
              <a:t> </a:t>
            </a:r>
            <a:br>
              <a:rPr lang="en-US" altLang="en-US" sz="2000">
                <a:ea typeface="ＭＳ Ｐゴシック" panose="020B0600070205080204" pitchFamily="34" charset="-128"/>
              </a:rPr>
            </a:br>
            <a:r>
              <a:rPr lang="en-US" altLang="en-US" sz="2000" i="1">
                <a:ea typeface="ＭＳ Ｐゴシック" panose="020B0600070205080204" pitchFamily="34" charset="-128"/>
              </a:rPr>
              <a:t>Invited Paper in Proceedings of the </a:t>
            </a:r>
            <a:r>
              <a:rPr lang="en-US" altLang="en-US" sz="2000" i="1">
                <a:ea typeface="ＭＳ Ｐゴシック" panose="020B0600070205080204" pitchFamily="34" charset="-128"/>
                <a:hlinkClick r:id="rId4"/>
              </a:rPr>
              <a:t>Design, Automation, and Test in Europe Conference</a:t>
            </a:r>
            <a:r>
              <a:rPr lang="en-US" altLang="en-US" sz="2000" i="1">
                <a:ea typeface="ＭＳ Ｐゴシック" panose="020B0600070205080204" pitchFamily="34" charset="-128"/>
              </a:rPr>
              <a:t> (</a:t>
            </a:r>
            <a:r>
              <a:rPr lang="en-US" altLang="en-US" sz="2000" b="1" i="1">
                <a:ea typeface="ＭＳ Ｐゴシック" panose="020B0600070205080204" pitchFamily="34" charset="-128"/>
              </a:rPr>
              <a:t>DATE</a:t>
            </a:r>
            <a:r>
              <a:rPr lang="en-US" altLang="en-US" sz="2000" i="1">
                <a:ea typeface="ＭＳ Ｐゴシック" panose="020B0600070205080204" pitchFamily="34" charset="-128"/>
              </a:rPr>
              <a:t>)</a:t>
            </a:r>
            <a:r>
              <a:rPr lang="en-US" altLang="en-US" sz="2000">
                <a:ea typeface="ＭＳ Ｐゴシック" panose="020B0600070205080204" pitchFamily="34" charset="-128"/>
              </a:rPr>
              <a:t>, Lausanne, Switzerland, March 2017. </a:t>
            </a:r>
            <a:br>
              <a:rPr lang="en-US" altLang="en-US" sz="2000">
                <a:ea typeface="ＭＳ Ｐゴシック" panose="020B0600070205080204" pitchFamily="34" charset="-128"/>
              </a:rPr>
            </a:br>
            <a:r>
              <a:rPr lang="en-US" altLang="en-US" sz="2000">
                <a:ea typeface="ＭＳ Ｐゴシック" panose="020B0600070205080204" pitchFamily="34" charset="-128"/>
              </a:rPr>
              <a:t>[</a:t>
            </a:r>
            <a:r>
              <a:rPr lang="en-US" altLang="en-US" sz="2000">
                <a:ea typeface="ＭＳ Ｐゴシック" panose="020B0600070205080204" pitchFamily="34" charset="-128"/>
                <a:hlinkClick r:id="rId5"/>
              </a:rPr>
              <a:t>Slides (pptx)</a:t>
            </a:r>
            <a:r>
              <a:rPr lang="en-US" altLang="en-US" sz="2000">
                <a:ea typeface="ＭＳ Ｐゴシック" panose="020B0600070205080204" pitchFamily="34" charset="-128"/>
              </a:rPr>
              <a:t> </a:t>
            </a:r>
            <a:r>
              <a:rPr lang="en-US" altLang="en-US" sz="2000">
                <a:ea typeface="ＭＳ Ｐゴシック" panose="020B0600070205080204" pitchFamily="34" charset="-128"/>
                <a:hlinkClick r:id="rId6"/>
              </a:rPr>
              <a:t>(pdf)</a:t>
            </a:r>
            <a:r>
              <a:rPr lang="en-US" altLang="en-US" sz="2000">
                <a:ea typeface="ＭＳ Ｐゴシック" panose="020B0600070205080204" pitchFamily="34" charset="-128"/>
              </a:rPr>
              <a:t>] </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Title 1">
            <a:extLst>
              <a:ext uri="{FF2B5EF4-FFF2-40B4-BE49-F238E27FC236}">
                <a16:creationId xmlns:a16="http://schemas.microsoft.com/office/drawing/2014/main" id="{5CB09221-49F1-4FDE-ADC0-18631AEDF4CD}"/>
              </a:ext>
            </a:extLst>
          </p:cNvPr>
          <p:cNvSpPr>
            <a:spLocks noGrp="1" noChangeArrowheads="1"/>
          </p:cNvSpPr>
          <p:nvPr>
            <p:ph type="title"/>
          </p:nvPr>
        </p:nvSpPr>
        <p:spPr/>
        <p:txBody>
          <a:bodyPr/>
          <a:lstStyle/>
          <a:p>
            <a:r>
              <a:rPr lang="en-US" altLang="en-US">
                <a:ea typeface="ＭＳ Ｐゴシック" panose="020B0600070205080204" pitchFamily="34" charset="-128"/>
              </a:rPr>
              <a:t>Takeaway</a:t>
            </a:r>
          </a:p>
        </p:txBody>
      </p:sp>
      <p:sp>
        <p:nvSpPr>
          <p:cNvPr id="187394" name="Content Placeholder 2">
            <a:extLst>
              <a:ext uri="{FF2B5EF4-FFF2-40B4-BE49-F238E27FC236}">
                <a16:creationId xmlns:a16="http://schemas.microsoft.com/office/drawing/2014/main" id="{00A36B3F-B724-469B-A1D4-F5DCE3D1DB6B}"/>
              </a:ext>
            </a:extLst>
          </p:cNvPr>
          <p:cNvSpPr>
            <a:spLocks noGrp="1" noChangeArrowheads="1"/>
          </p:cNvSpPr>
          <p:nvPr>
            <p:ph idx="1"/>
          </p:nvPr>
        </p:nvSpPr>
        <p:spPr>
          <a:xfrm>
            <a:off x="533400" y="1143000"/>
            <a:ext cx="8610600" cy="5194300"/>
          </a:xfrm>
        </p:spPr>
        <p:txBody>
          <a:bodyPr/>
          <a:lstStyle/>
          <a:p>
            <a:pPr marL="0" indent="0">
              <a:buFont typeface="Wingdings" panose="05000000000000000000" pitchFamily="2" charset="2"/>
              <a:buNone/>
            </a:pPr>
            <a:r>
              <a:rPr lang="en-US" altLang="en-US" sz="4200">
                <a:solidFill>
                  <a:srgbClr val="FF0000"/>
                </a:solidFill>
                <a:ea typeface="ＭＳ Ｐゴシック" panose="020B0600070205080204" pitchFamily="34" charset="-128"/>
              </a:rPr>
              <a:t>Breaking the abstraction layers </a:t>
            </a:r>
            <a:r>
              <a:rPr lang="en-US" altLang="en-US" sz="4200">
                <a:ea typeface="ＭＳ Ｐゴシック" panose="020B0600070205080204" pitchFamily="34" charset="-128"/>
              </a:rPr>
              <a:t>(between components and transformation hierarchy levels) </a:t>
            </a:r>
          </a:p>
          <a:p>
            <a:pPr marL="0" indent="0">
              <a:buFont typeface="Wingdings" panose="05000000000000000000" pitchFamily="2" charset="2"/>
              <a:buNone/>
            </a:pPr>
            <a:endParaRPr lang="en-US" altLang="en-US" sz="2200">
              <a:ea typeface="ＭＳ Ｐゴシック" panose="020B0600070205080204" pitchFamily="34" charset="-128"/>
            </a:endParaRPr>
          </a:p>
          <a:p>
            <a:pPr marL="0" indent="0">
              <a:buFont typeface="Wingdings" panose="05000000000000000000" pitchFamily="2" charset="2"/>
              <a:buNone/>
            </a:pPr>
            <a:r>
              <a:rPr lang="en-US" altLang="en-US" sz="4200">
                <a:ea typeface="ＭＳ Ｐゴシック" panose="020B0600070205080204" pitchFamily="34" charset="-128"/>
              </a:rPr>
              <a:t>and </a:t>
            </a:r>
            <a:r>
              <a:rPr lang="en-US" altLang="en-US" sz="4200">
                <a:solidFill>
                  <a:srgbClr val="FF0000"/>
                </a:solidFill>
                <a:ea typeface="ＭＳ Ｐゴシック" panose="020B0600070205080204" pitchFamily="34" charset="-128"/>
              </a:rPr>
              <a:t>knowing what is underneath</a:t>
            </a:r>
            <a:r>
              <a:rPr lang="en-US" altLang="en-US" sz="4200">
                <a:ea typeface="ＭＳ Ｐゴシック" panose="020B0600070205080204" pitchFamily="34" charset="-128"/>
              </a:rPr>
              <a:t> </a:t>
            </a:r>
          </a:p>
          <a:p>
            <a:pPr marL="0" indent="0">
              <a:buFont typeface="Wingdings" panose="05000000000000000000" pitchFamily="2" charset="2"/>
              <a:buNone/>
            </a:pPr>
            <a:endParaRPr lang="en-US" altLang="en-US" sz="2200">
              <a:solidFill>
                <a:srgbClr val="0000FF"/>
              </a:solidFill>
              <a:ea typeface="ＭＳ Ｐゴシック" panose="020B0600070205080204" pitchFamily="34" charset="-128"/>
            </a:endParaRPr>
          </a:p>
          <a:p>
            <a:pPr marL="0" indent="0">
              <a:buFont typeface="Wingdings" panose="05000000000000000000" pitchFamily="2" charset="2"/>
              <a:buNone/>
            </a:pPr>
            <a:r>
              <a:rPr lang="en-US" altLang="en-US" sz="4200">
                <a:solidFill>
                  <a:srgbClr val="0000FF"/>
                </a:solidFill>
                <a:ea typeface="ＭＳ Ｐゴシック" panose="020B0600070205080204" pitchFamily="34" charset="-128"/>
              </a:rPr>
              <a:t>enables you to </a:t>
            </a:r>
            <a:r>
              <a:rPr lang="en-US" altLang="en-US" sz="4200" b="1">
                <a:solidFill>
                  <a:srgbClr val="0000FF"/>
                </a:solidFill>
                <a:ea typeface="ＭＳ Ｐゴシック" panose="020B0600070205080204" pitchFamily="34" charset="-128"/>
              </a:rPr>
              <a:t>understand</a:t>
            </a:r>
            <a:r>
              <a:rPr lang="en-US" altLang="en-US" sz="4200">
                <a:solidFill>
                  <a:srgbClr val="0000FF"/>
                </a:solidFill>
                <a:ea typeface="ＭＳ Ｐゴシック" panose="020B0600070205080204" pitchFamily="34" charset="-128"/>
              </a:rPr>
              <a:t> and </a:t>
            </a:r>
            <a:r>
              <a:rPr lang="en-US" altLang="en-US" sz="4200" b="1">
                <a:solidFill>
                  <a:srgbClr val="0000FF"/>
                </a:solidFill>
                <a:ea typeface="ＭＳ Ｐゴシック" panose="020B0600070205080204" pitchFamily="34" charset="-128"/>
              </a:rPr>
              <a:t>solve</a:t>
            </a:r>
            <a:r>
              <a:rPr lang="en-US" altLang="en-US" sz="4200">
                <a:solidFill>
                  <a:srgbClr val="0000FF"/>
                </a:solidFill>
                <a:ea typeface="ＭＳ Ｐゴシック" panose="020B0600070205080204" pitchFamily="34" charset="-128"/>
              </a:rPr>
              <a:t> problems</a:t>
            </a:r>
          </a:p>
        </p:txBody>
      </p:sp>
      <p:sp>
        <p:nvSpPr>
          <p:cNvPr id="187395" name="Slide Number Placeholder 3">
            <a:extLst>
              <a:ext uri="{FF2B5EF4-FFF2-40B4-BE49-F238E27FC236}">
                <a16:creationId xmlns:a16="http://schemas.microsoft.com/office/drawing/2014/main" id="{ACD13BBC-A7A0-41D7-A90B-7BD71E1D58D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37EBE50D-1A5F-469C-A0F0-F96A570D4D9E}" type="slidenum">
              <a:rPr lang="en-US" altLang="en-US" sz="1600" smtClean="0">
                <a:solidFill>
                  <a:srgbClr val="000000"/>
                </a:solidFill>
                <a:latin typeface="Garamond" panose="02020404030301010803" pitchFamily="18" charset="0"/>
              </a:rPr>
              <a:pPr>
                <a:spcBef>
                  <a:spcPct val="0"/>
                </a:spcBef>
                <a:buClrTx/>
                <a:buSzTx/>
                <a:buFontTx/>
                <a:buNone/>
              </a:pPr>
              <a:t>54</a:t>
            </a:fld>
            <a:endParaRPr lang="en-US" altLang="en-US" sz="1600">
              <a:solidFill>
                <a:srgbClr val="000000"/>
              </a:solidFill>
              <a:latin typeface="Garamond" panose="02020404030301010803" pitchFamily="18" charset="0"/>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Title 1">
            <a:extLst>
              <a:ext uri="{FF2B5EF4-FFF2-40B4-BE49-F238E27FC236}">
                <a16:creationId xmlns:a16="http://schemas.microsoft.com/office/drawing/2014/main" id="{6CA6A66E-3ED0-448D-9194-424131AD8979}"/>
              </a:ext>
            </a:extLst>
          </p:cNvPr>
          <p:cNvSpPr>
            <a:spLocks noGrp="1" noChangeArrowheads="1"/>
          </p:cNvSpPr>
          <p:nvPr>
            <p:ph type="ctrTitle"/>
          </p:nvPr>
        </p:nvSpPr>
        <p:spPr>
          <a:xfrm>
            <a:off x="914400" y="1447800"/>
            <a:ext cx="7924800" cy="1752600"/>
          </a:xfrm>
        </p:spPr>
        <p:txBody>
          <a:bodyPr/>
          <a:lstStyle/>
          <a:p>
            <a:r>
              <a:rPr lang="en-US" altLang="en-US">
                <a:ea typeface="ＭＳ Ｐゴシック" panose="020B0600070205080204" pitchFamily="34" charset="-128"/>
              </a:rPr>
              <a:t>Mystery #3: </a:t>
            </a:r>
            <a:br>
              <a:rPr lang="en-US" altLang="en-US">
                <a:ea typeface="ＭＳ Ｐゴシック" panose="020B0600070205080204" pitchFamily="34" charset="-128"/>
              </a:rPr>
            </a:br>
            <a:r>
              <a:rPr lang="en-US" altLang="en-US">
                <a:ea typeface="ＭＳ Ｐゴシック" panose="020B0600070205080204" pitchFamily="34" charset="-128"/>
              </a:rPr>
              <a:t>Memory Performance Attacks</a:t>
            </a:r>
          </a:p>
        </p:txBody>
      </p:sp>
      <p:sp>
        <p:nvSpPr>
          <p:cNvPr id="188418" name="Subtitle 2">
            <a:extLst>
              <a:ext uri="{FF2B5EF4-FFF2-40B4-BE49-F238E27FC236}">
                <a16:creationId xmlns:a16="http://schemas.microsoft.com/office/drawing/2014/main" id="{CBA69887-62D6-4E06-AA1E-29C47EDBC11D}"/>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188419" name="Slide Number Placeholder 3">
            <a:extLst>
              <a:ext uri="{FF2B5EF4-FFF2-40B4-BE49-F238E27FC236}">
                <a16:creationId xmlns:a16="http://schemas.microsoft.com/office/drawing/2014/main" id="{E66030BE-E58E-44D9-A921-D0E8A4984E6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5F869327-53FB-45A7-B8E9-9047D223C5AC}" type="slidenum">
              <a:rPr lang="en-US" altLang="en-US" sz="1200" smtClean="0">
                <a:solidFill>
                  <a:srgbClr val="000000"/>
                </a:solidFill>
                <a:latin typeface="Garamond" panose="02020404030301010803" pitchFamily="18" charset="0"/>
              </a:rPr>
              <a:pPr>
                <a:spcBef>
                  <a:spcPct val="0"/>
                </a:spcBef>
                <a:buClrTx/>
                <a:buSzTx/>
                <a:buFontTx/>
                <a:buNone/>
              </a:pPr>
              <a:t>55</a:t>
            </a:fld>
            <a:endParaRPr lang="en-US" altLang="en-US" sz="1200">
              <a:solidFill>
                <a:srgbClr val="000000"/>
              </a:solidFill>
              <a:latin typeface="Garamond" panose="02020404030301010803" pitchFamily="18" charset="0"/>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Title 1">
            <a:extLst>
              <a:ext uri="{FF2B5EF4-FFF2-40B4-BE49-F238E27FC236}">
                <a16:creationId xmlns:a16="http://schemas.microsoft.com/office/drawing/2014/main" id="{A388F214-617C-4543-8A3C-E24E0FE2161A}"/>
              </a:ext>
            </a:extLst>
          </p:cNvPr>
          <p:cNvSpPr>
            <a:spLocks noGrp="1" noChangeArrowheads="1"/>
          </p:cNvSpPr>
          <p:nvPr>
            <p:ph type="title"/>
          </p:nvPr>
        </p:nvSpPr>
        <p:spPr/>
        <p:txBody>
          <a:bodyPr/>
          <a:lstStyle/>
          <a:p>
            <a:r>
              <a:rPr lang="en-US" altLang="en-US">
                <a:ea typeface="ＭＳ Ｐゴシック" panose="020B0600070205080204" pitchFamily="34" charset="-128"/>
              </a:rPr>
              <a:t>Multi-Core Systems</a:t>
            </a:r>
          </a:p>
        </p:txBody>
      </p:sp>
      <p:sp>
        <p:nvSpPr>
          <p:cNvPr id="189442" name="Slide Number Placeholder 3">
            <a:extLst>
              <a:ext uri="{FF2B5EF4-FFF2-40B4-BE49-F238E27FC236}">
                <a16:creationId xmlns:a16="http://schemas.microsoft.com/office/drawing/2014/main" id="{EEC54361-9C7B-41BE-942D-30200A2588C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E99090D9-F7C0-4CB1-BB17-FFF38D73007D}" type="slidenum">
              <a:rPr lang="en-US" altLang="en-US" sz="1600" smtClean="0">
                <a:solidFill>
                  <a:srgbClr val="000000"/>
                </a:solidFill>
                <a:latin typeface="Garamond" panose="02020404030301010803" pitchFamily="18" charset="0"/>
              </a:rPr>
              <a:pPr>
                <a:spcBef>
                  <a:spcPct val="0"/>
                </a:spcBef>
                <a:buClrTx/>
                <a:buSzTx/>
                <a:buFontTx/>
                <a:buNone/>
              </a:pPr>
              <a:t>56</a:t>
            </a:fld>
            <a:endParaRPr lang="en-US" altLang="en-US" sz="1600">
              <a:solidFill>
                <a:srgbClr val="000000"/>
              </a:solidFill>
              <a:latin typeface="Garamond" panose="02020404030301010803" pitchFamily="18" charset="0"/>
            </a:endParaRPr>
          </a:p>
        </p:txBody>
      </p:sp>
      <p:pic>
        <p:nvPicPr>
          <p:cNvPr id="189443" name="Content Placeholder 6" descr="barcelona-die-photo-color.jpg">
            <a:extLst>
              <a:ext uri="{FF2B5EF4-FFF2-40B4-BE49-F238E27FC236}">
                <a16:creationId xmlns:a16="http://schemas.microsoft.com/office/drawing/2014/main" id="{2C138995-76C5-433C-B00C-BF36FF80DB52}"/>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338263" y="1108075"/>
            <a:ext cx="4876800" cy="4756150"/>
          </a:xfrm>
        </p:spPr>
      </p:pic>
      <p:sp>
        <p:nvSpPr>
          <p:cNvPr id="8" name="Rounded Rectangle 7">
            <a:extLst>
              <a:ext uri="{FF2B5EF4-FFF2-40B4-BE49-F238E27FC236}">
                <a16:creationId xmlns:a16="http://schemas.microsoft.com/office/drawing/2014/main" id="{EC2B52C9-83BB-41F8-B49D-01906C6ED9D2}"/>
              </a:ext>
            </a:extLst>
          </p:cNvPr>
          <p:cNvSpPr>
            <a:spLocks noChangeArrowheads="1"/>
          </p:cNvSpPr>
          <p:nvPr/>
        </p:nvSpPr>
        <p:spPr bwMode="auto">
          <a:xfrm rot="5400000">
            <a:off x="4213225" y="1844676"/>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9" name="TextBox 8">
            <a:extLst>
              <a:ext uri="{FF2B5EF4-FFF2-40B4-BE49-F238E27FC236}">
                <a16:creationId xmlns:a16="http://schemas.microsoft.com/office/drawing/2014/main" id="{10DEDE24-2A51-4BA8-974D-DB92596BA1D7}"/>
              </a:ext>
            </a:extLst>
          </p:cNvPr>
          <p:cNvSpPr txBox="1">
            <a:spLocks noChangeArrowheads="1"/>
          </p:cNvSpPr>
          <p:nvPr/>
        </p:nvSpPr>
        <p:spPr bwMode="auto">
          <a:xfrm>
            <a:off x="4400550" y="2262188"/>
            <a:ext cx="1233488" cy="43021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2200" b="1">
                <a:solidFill>
                  <a:srgbClr val="FFFFFF"/>
                </a:solidFill>
                <a:latin typeface="Arial" panose="020B0604020202020204" pitchFamily="34" charset="0"/>
                <a:cs typeface="Arial" panose="020B0604020202020204" pitchFamily="34" charset="0"/>
              </a:rPr>
              <a:t>CORE 1</a:t>
            </a:r>
          </a:p>
        </p:txBody>
      </p:sp>
      <p:sp>
        <p:nvSpPr>
          <p:cNvPr id="17" name="Rectangle 16">
            <a:extLst>
              <a:ext uri="{FF2B5EF4-FFF2-40B4-BE49-F238E27FC236}">
                <a16:creationId xmlns:a16="http://schemas.microsoft.com/office/drawing/2014/main" id="{2100F56E-3D4C-42C8-B0F7-1B709347FA02}"/>
              </a:ext>
            </a:extLst>
          </p:cNvPr>
          <p:cNvSpPr>
            <a:spLocks noChangeArrowheads="1"/>
          </p:cNvSpPr>
          <p:nvPr/>
        </p:nvSpPr>
        <p:spPr bwMode="auto">
          <a:xfrm rot="5400000">
            <a:off x="2880519" y="2235994"/>
            <a:ext cx="1603375"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 name="TextBox 19">
            <a:extLst>
              <a:ext uri="{FF2B5EF4-FFF2-40B4-BE49-F238E27FC236}">
                <a16:creationId xmlns:a16="http://schemas.microsoft.com/office/drawing/2014/main" id="{F0804698-A749-4739-82F3-B9DA8E4BB23A}"/>
              </a:ext>
            </a:extLst>
          </p:cNvPr>
          <p:cNvSpPr txBox="1">
            <a:spLocks noChangeArrowheads="1"/>
          </p:cNvSpPr>
          <p:nvPr/>
        </p:nvSpPr>
        <p:spPr bwMode="auto">
          <a:xfrm rot="5400000">
            <a:off x="2920206" y="2275682"/>
            <a:ext cx="1531937" cy="368300"/>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b="1">
                <a:solidFill>
                  <a:srgbClr val="FFFFFF"/>
                </a:solidFill>
                <a:latin typeface="Arial" panose="020B0604020202020204" pitchFamily="34" charset="0"/>
                <a:cs typeface="Arial" panose="020B0604020202020204" pitchFamily="34" charset="0"/>
              </a:rPr>
              <a:t>L2 CACHE 0</a:t>
            </a:r>
          </a:p>
        </p:txBody>
      </p:sp>
      <p:sp>
        <p:nvSpPr>
          <p:cNvPr id="30" name="Rectangle 29">
            <a:extLst>
              <a:ext uri="{FF2B5EF4-FFF2-40B4-BE49-F238E27FC236}">
                <a16:creationId xmlns:a16="http://schemas.microsoft.com/office/drawing/2014/main" id="{7CF53BDF-7C94-4E47-AB12-AC046938EBDF}"/>
              </a:ext>
            </a:extLst>
          </p:cNvPr>
          <p:cNvSpPr>
            <a:spLocks noChangeArrowheads="1"/>
          </p:cNvSpPr>
          <p:nvPr/>
        </p:nvSpPr>
        <p:spPr bwMode="auto">
          <a:xfrm rot="5400000">
            <a:off x="-568325" y="3127375"/>
            <a:ext cx="4756150" cy="7175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32" name="TextBox 31">
            <a:extLst>
              <a:ext uri="{FF2B5EF4-FFF2-40B4-BE49-F238E27FC236}">
                <a16:creationId xmlns:a16="http://schemas.microsoft.com/office/drawing/2014/main" id="{2DEC9BB7-77CF-4AEC-9522-F1819E79185A}"/>
              </a:ext>
            </a:extLst>
          </p:cNvPr>
          <p:cNvSpPr txBox="1">
            <a:spLocks noChangeArrowheads="1"/>
          </p:cNvSpPr>
          <p:nvPr/>
        </p:nvSpPr>
        <p:spPr bwMode="auto">
          <a:xfrm rot="5400000">
            <a:off x="246063" y="3244850"/>
            <a:ext cx="3113087" cy="461963"/>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b="1">
                <a:solidFill>
                  <a:srgbClr val="FFFFFF"/>
                </a:solidFill>
                <a:latin typeface="Arial" panose="020B0604020202020204" pitchFamily="34" charset="0"/>
                <a:cs typeface="Arial" panose="020B0604020202020204" pitchFamily="34" charset="0"/>
              </a:rPr>
              <a:t>SHARED L3 CACHE</a:t>
            </a:r>
          </a:p>
        </p:txBody>
      </p:sp>
      <p:sp>
        <p:nvSpPr>
          <p:cNvPr id="36" name="Rectangle 35">
            <a:extLst>
              <a:ext uri="{FF2B5EF4-FFF2-40B4-BE49-F238E27FC236}">
                <a16:creationId xmlns:a16="http://schemas.microsoft.com/office/drawing/2014/main" id="{1B2C8E66-8FFA-4011-AC02-B93F16472949}"/>
              </a:ext>
            </a:extLst>
          </p:cNvPr>
          <p:cNvSpPr>
            <a:spLocks noChangeArrowheads="1"/>
          </p:cNvSpPr>
          <p:nvPr/>
        </p:nvSpPr>
        <p:spPr bwMode="auto">
          <a:xfrm rot="5400000">
            <a:off x="3513138" y="3259137"/>
            <a:ext cx="4756150" cy="454025"/>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37" name="TextBox 36">
            <a:extLst>
              <a:ext uri="{FF2B5EF4-FFF2-40B4-BE49-F238E27FC236}">
                <a16:creationId xmlns:a16="http://schemas.microsoft.com/office/drawing/2014/main" id="{750E228E-6EE3-49B8-BCAD-7521C9C2B90F}"/>
              </a:ext>
            </a:extLst>
          </p:cNvPr>
          <p:cNvSpPr txBox="1">
            <a:spLocks noChangeArrowheads="1"/>
          </p:cNvSpPr>
          <p:nvPr/>
        </p:nvSpPr>
        <p:spPr bwMode="auto">
          <a:xfrm rot="5400000">
            <a:off x="4415632" y="3247231"/>
            <a:ext cx="2940050" cy="461963"/>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b="1">
                <a:solidFill>
                  <a:srgbClr val="FFFFFF"/>
                </a:solidFill>
                <a:latin typeface="Arial" panose="020B0604020202020204" pitchFamily="34" charset="0"/>
                <a:cs typeface="Arial" panose="020B0604020202020204" pitchFamily="34" charset="0"/>
              </a:rPr>
              <a:t>DRAM INTERFACE</a:t>
            </a:r>
          </a:p>
        </p:txBody>
      </p:sp>
      <p:pic>
        <p:nvPicPr>
          <p:cNvPr id="189452" name="Picture 37" descr="samsung-dimm-better.jpg">
            <a:extLst>
              <a:ext uri="{FF2B5EF4-FFF2-40B4-BE49-F238E27FC236}">
                <a16:creationId xmlns:a16="http://schemas.microsoft.com/office/drawing/2014/main" id="{1D6C1E66-25C7-4C99-AF01-63EE002AD9B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30975" y="919163"/>
            <a:ext cx="1312863" cy="519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ounded Rectangle 27">
            <a:extLst>
              <a:ext uri="{FF2B5EF4-FFF2-40B4-BE49-F238E27FC236}">
                <a16:creationId xmlns:a16="http://schemas.microsoft.com/office/drawing/2014/main" id="{5BE44F89-379D-4732-9634-BD86CD6124A6}"/>
              </a:ext>
            </a:extLst>
          </p:cNvPr>
          <p:cNvSpPr>
            <a:spLocks noChangeArrowheads="1"/>
          </p:cNvSpPr>
          <p:nvPr/>
        </p:nvSpPr>
        <p:spPr bwMode="auto">
          <a:xfrm rot="5400000">
            <a:off x="2004219" y="1835944"/>
            <a:ext cx="1601788"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9" name="TextBox 28">
            <a:extLst>
              <a:ext uri="{FF2B5EF4-FFF2-40B4-BE49-F238E27FC236}">
                <a16:creationId xmlns:a16="http://schemas.microsoft.com/office/drawing/2014/main" id="{C300764D-EB9C-4EF5-94C0-B4C5995E307D}"/>
              </a:ext>
            </a:extLst>
          </p:cNvPr>
          <p:cNvSpPr txBox="1">
            <a:spLocks noChangeArrowheads="1"/>
          </p:cNvSpPr>
          <p:nvPr/>
        </p:nvSpPr>
        <p:spPr bwMode="auto">
          <a:xfrm>
            <a:off x="2190750" y="2254250"/>
            <a:ext cx="1235075" cy="430213"/>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2200" b="1">
                <a:solidFill>
                  <a:srgbClr val="FFFFFF"/>
                </a:solidFill>
                <a:latin typeface="Arial" panose="020B0604020202020204" pitchFamily="34" charset="0"/>
                <a:cs typeface="Arial" panose="020B0604020202020204" pitchFamily="34" charset="0"/>
              </a:rPr>
              <a:t>CORE 0</a:t>
            </a:r>
          </a:p>
        </p:txBody>
      </p:sp>
      <p:sp>
        <p:nvSpPr>
          <p:cNvPr id="31" name="Rounded Rectangle 30">
            <a:extLst>
              <a:ext uri="{FF2B5EF4-FFF2-40B4-BE49-F238E27FC236}">
                <a16:creationId xmlns:a16="http://schemas.microsoft.com/office/drawing/2014/main" id="{28905BF3-134A-4A91-882D-B44D5E9EA011}"/>
              </a:ext>
            </a:extLst>
          </p:cNvPr>
          <p:cNvSpPr>
            <a:spLocks noChangeArrowheads="1"/>
          </p:cNvSpPr>
          <p:nvPr/>
        </p:nvSpPr>
        <p:spPr bwMode="auto">
          <a:xfrm rot="5400000">
            <a:off x="2014537" y="4022726"/>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34" name="TextBox 33">
            <a:extLst>
              <a:ext uri="{FF2B5EF4-FFF2-40B4-BE49-F238E27FC236}">
                <a16:creationId xmlns:a16="http://schemas.microsoft.com/office/drawing/2014/main" id="{A9B7AD45-8F34-4840-8169-8376EE10472F}"/>
              </a:ext>
            </a:extLst>
          </p:cNvPr>
          <p:cNvSpPr txBox="1">
            <a:spLocks noChangeArrowheads="1"/>
          </p:cNvSpPr>
          <p:nvPr/>
        </p:nvSpPr>
        <p:spPr bwMode="auto">
          <a:xfrm>
            <a:off x="2201863" y="4440238"/>
            <a:ext cx="1235075" cy="43021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2200" b="1">
                <a:solidFill>
                  <a:srgbClr val="FFFFFF"/>
                </a:solidFill>
                <a:latin typeface="Arial" panose="020B0604020202020204" pitchFamily="34" charset="0"/>
                <a:cs typeface="Arial" panose="020B0604020202020204" pitchFamily="34" charset="0"/>
              </a:rPr>
              <a:t>CORE 2</a:t>
            </a:r>
          </a:p>
        </p:txBody>
      </p:sp>
      <p:sp>
        <p:nvSpPr>
          <p:cNvPr id="39" name="Rounded Rectangle 38">
            <a:extLst>
              <a:ext uri="{FF2B5EF4-FFF2-40B4-BE49-F238E27FC236}">
                <a16:creationId xmlns:a16="http://schemas.microsoft.com/office/drawing/2014/main" id="{42EAA40B-1E98-4CF9-A473-EE30CF1E75DB}"/>
              </a:ext>
            </a:extLst>
          </p:cNvPr>
          <p:cNvSpPr>
            <a:spLocks noChangeArrowheads="1"/>
          </p:cNvSpPr>
          <p:nvPr/>
        </p:nvSpPr>
        <p:spPr bwMode="auto">
          <a:xfrm rot="5400000">
            <a:off x="4202112" y="4017963"/>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40" name="TextBox 39">
            <a:extLst>
              <a:ext uri="{FF2B5EF4-FFF2-40B4-BE49-F238E27FC236}">
                <a16:creationId xmlns:a16="http://schemas.microsoft.com/office/drawing/2014/main" id="{1094788D-EA77-4B80-A781-5789E9760820}"/>
              </a:ext>
            </a:extLst>
          </p:cNvPr>
          <p:cNvSpPr txBox="1">
            <a:spLocks noChangeArrowheads="1"/>
          </p:cNvSpPr>
          <p:nvPr/>
        </p:nvSpPr>
        <p:spPr bwMode="auto">
          <a:xfrm>
            <a:off x="4389438" y="4435475"/>
            <a:ext cx="1235075" cy="430213"/>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2200" b="1">
                <a:solidFill>
                  <a:srgbClr val="FFFFFF"/>
                </a:solidFill>
                <a:latin typeface="Arial" panose="020B0604020202020204" pitchFamily="34" charset="0"/>
                <a:cs typeface="Arial" panose="020B0604020202020204" pitchFamily="34" charset="0"/>
              </a:rPr>
              <a:t>CORE 3</a:t>
            </a:r>
          </a:p>
        </p:txBody>
      </p:sp>
      <p:sp>
        <p:nvSpPr>
          <p:cNvPr id="41" name="Rectangle 40">
            <a:extLst>
              <a:ext uri="{FF2B5EF4-FFF2-40B4-BE49-F238E27FC236}">
                <a16:creationId xmlns:a16="http://schemas.microsoft.com/office/drawing/2014/main" id="{04496DE4-EAD1-4616-879E-F27D71E77312}"/>
              </a:ext>
            </a:extLst>
          </p:cNvPr>
          <p:cNvSpPr>
            <a:spLocks noChangeArrowheads="1"/>
          </p:cNvSpPr>
          <p:nvPr/>
        </p:nvSpPr>
        <p:spPr bwMode="auto">
          <a:xfrm rot="5400000">
            <a:off x="3364707" y="2235994"/>
            <a:ext cx="1601787" cy="428625"/>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42" name="TextBox 41">
            <a:extLst>
              <a:ext uri="{FF2B5EF4-FFF2-40B4-BE49-F238E27FC236}">
                <a16:creationId xmlns:a16="http://schemas.microsoft.com/office/drawing/2014/main" id="{9BF3201F-74D0-47A3-895A-3D8A3D42A51E}"/>
              </a:ext>
            </a:extLst>
          </p:cNvPr>
          <p:cNvSpPr txBox="1">
            <a:spLocks noChangeArrowheads="1"/>
          </p:cNvSpPr>
          <p:nvPr/>
        </p:nvSpPr>
        <p:spPr bwMode="auto">
          <a:xfrm rot="5400000">
            <a:off x="3404394" y="2266156"/>
            <a:ext cx="1530350" cy="369888"/>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b="1">
                <a:solidFill>
                  <a:srgbClr val="FFFFFF"/>
                </a:solidFill>
                <a:latin typeface="Arial" panose="020B0604020202020204" pitchFamily="34" charset="0"/>
                <a:cs typeface="Arial" panose="020B0604020202020204" pitchFamily="34" charset="0"/>
              </a:rPr>
              <a:t>L2 CACHE 1</a:t>
            </a:r>
          </a:p>
        </p:txBody>
      </p:sp>
      <p:sp>
        <p:nvSpPr>
          <p:cNvPr id="43" name="Rectangle 42">
            <a:extLst>
              <a:ext uri="{FF2B5EF4-FFF2-40B4-BE49-F238E27FC236}">
                <a16:creationId xmlns:a16="http://schemas.microsoft.com/office/drawing/2014/main" id="{CAD748C8-0077-45D8-93B9-85A347E130E8}"/>
              </a:ext>
            </a:extLst>
          </p:cNvPr>
          <p:cNvSpPr>
            <a:spLocks noChangeArrowheads="1"/>
          </p:cNvSpPr>
          <p:nvPr/>
        </p:nvSpPr>
        <p:spPr bwMode="auto">
          <a:xfrm rot="5400000">
            <a:off x="2881313" y="4408488"/>
            <a:ext cx="1601787"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44" name="TextBox 43">
            <a:extLst>
              <a:ext uri="{FF2B5EF4-FFF2-40B4-BE49-F238E27FC236}">
                <a16:creationId xmlns:a16="http://schemas.microsoft.com/office/drawing/2014/main" id="{11919A84-1563-4B45-B2FD-7C0754688855}"/>
              </a:ext>
            </a:extLst>
          </p:cNvPr>
          <p:cNvSpPr txBox="1">
            <a:spLocks noChangeArrowheads="1"/>
          </p:cNvSpPr>
          <p:nvPr/>
        </p:nvSpPr>
        <p:spPr bwMode="auto">
          <a:xfrm rot="5400000">
            <a:off x="2921000" y="4438650"/>
            <a:ext cx="1530350" cy="368300"/>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b="1">
                <a:solidFill>
                  <a:srgbClr val="FFFFFF"/>
                </a:solidFill>
                <a:latin typeface="Arial" panose="020B0604020202020204" pitchFamily="34" charset="0"/>
                <a:cs typeface="Arial" panose="020B0604020202020204" pitchFamily="34" charset="0"/>
              </a:rPr>
              <a:t>L2 CACHE 2</a:t>
            </a:r>
          </a:p>
        </p:txBody>
      </p:sp>
      <p:sp>
        <p:nvSpPr>
          <p:cNvPr id="45" name="Rectangle 44">
            <a:extLst>
              <a:ext uri="{FF2B5EF4-FFF2-40B4-BE49-F238E27FC236}">
                <a16:creationId xmlns:a16="http://schemas.microsoft.com/office/drawing/2014/main" id="{D3C6F6BA-596E-468A-BBE8-41F9159A1ABB}"/>
              </a:ext>
            </a:extLst>
          </p:cNvPr>
          <p:cNvSpPr>
            <a:spLocks noChangeArrowheads="1"/>
          </p:cNvSpPr>
          <p:nvPr/>
        </p:nvSpPr>
        <p:spPr bwMode="auto">
          <a:xfrm rot="5400000">
            <a:off x="3354388" y="4408488"/>
            <a:ext cx="1601787"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46" name="TextBox 45">
            <a:extLst>
              <a:ext uri="{FF2B5EF4-FFF2-40B4-BE49-F238E27FC236}">
                <a16:creationId xmlns:a16="http://schemas.microsoft.com/office/drawing/2014/main" id="{6C4D9791-8BBF-4100-8E92-65E6101A0CF5}"/>
              </a:ext>
            </a:extLst>
          </p:cNvPr>
          <p:cNvSpPr txBox="1">
            <a:spLocks noChangeArrowheads="1"/>
          </p:cNvSpPr>
          <p:nvPr/>
        </p:nvSpPr>
        <p:spPr bwMode="auto">
          <a:xfrm rot="5400000">
            <a:off x="3394075" y="4438650"/>
            <a:ext cx="1530350" cy="368300"/>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b="1">
                <a:solidFill>
                  <a:srgbClr val="FFFFFF"/>
                </a:solidFill>
                <a:latin typeface="Arial" panose="020B0604020202020204" pitchFamily="34" charset="0"/>
                <a:cs typeface="Arial" panose="020B0604020202020204" pitchFamily="34" charset="0"/>
              </a:rPr>
              <a:t>L2 CACHE 3</a:t>
            </a:r>
          </a:p>
        </p:txBody>
      </p:sp>
      <p:sp>
        <p:nvSpPr>
          <p:cNvPr id="33" name="Rectangle 32">
            <a:extLst>
              <a:ext uri="{FF2B5EF4-FFF2-40B4-BE49-F238E27FC236}">
                <a16:creationId xmlns:a16="http://schemas.microsoft.com/office/drawing/2014/main" id="{D6801941-6541-4D3C-A9A0-54AF5B166190}"/>
              </a:ext>
            </a:extLst>
          </p:cNvPr>
          <p:cNvSpPr>
            <a:spLocks noChangeArrowheads="1"/>
          </p:cNvSpPr>
          <p:nvPr/>
        </p:nvSpPr>
        <p:spPr bwMode="auto">
          <a:xfrm rot="5400000">
            <a:off x="4795837" y="2903538"/>
            <a:ext cx="354013" cy="1258888"/>
          </a:xfrm>
          <a:prstGeom prst="rect">
            <a:avLst/>
          </a:prstGeom>
          <a:noFill/>
          <a:ln w="381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cxnSp>
        <p:nvCxnSpPr>
          <p:cNvPr id="189466" name="Straight Arrow Connector 48">
            <a:extLst>
              <a:ext uri="{FF2B5EF4-FFF2-40B4-BE49-F238E27FC236}">
                <a16:creationId xmlns:a16="http://schemas.microsoft.com/office/drawing/2014/main" id="{7C29C37C-AB57-4F9D-87D3-F65A9AE7DE12}"/>
              </a:ext>
            </a:extLst>
          </p:cNvPr>
          <p:cNvCxnSpPr>
            <a:cxnSpLocks noChangeShapeType="1"/>
          </p:cNvCxnSpPr>
          <p:nvPr/>
        </p:nvCxnSpPr>
        <p:spPr bwMode="auto">
          <a:xfrm>
            <a:off x="6215063" y="3355975"/>
            <a:ext cx="420687" cy="1588"/>
          </a:xfrm>
          <a:prstGeom prst="straightConnector1">
            <a:avLst/>
          </a:prstGeom>
          <a:noFill/>
          <a:ln w="381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50" name="Rectangle 49">
            <a:extLst>
              <a:ext uri="{FF2B5EF4-FFF2-40B4-BE49-F238E27FC236}">
                <a16:creationId xmlns:a16="http://schemas.microsoft.com/office/drawing/2014/main" id="{E0B226BA-D7F5-4CCE-8293-2904314845BB}"/>
              </a:ext>
            </a:extLst>
          </p:cNvPr>
          <p:cNvSpPr>
            <a:spLocks noChangeArrowheads="1"/>
          </p:cNvSpPr>
          <p:nvPr/>
        </p:nvSpPr>
        <p:spPr bwMode="auto">
          <a:xfrm rot="5400000">
            <a:off x="4894263" y="3152775"/>
            <a:ext cx="4756150" cy="6667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51" name="TextBox 50">
            <a:extLst>
              <a:ext uri="{FF2B5EF4-FFF2-40B4-BE49-F238E27FC236}">
                <a16:creationId xmlns:a16="http://schemas.microsoft.com/office/drawing/2014/main" id="{D9F4F21A-7367-406A-B996-3960988D551F}"/>
              </a:ext>
            </a:extLst>
          </p:cNvPr>
          <p:cNvSpPr txBox="1">
            <a:spLocks noChangeArrowheads="1"/>
          </p:cNvSpPr>
          <p:nvPr/>
        </p:nvSpPr>
        <p:spPr bwMode="auto">
          <a:xfrm rot="5400000">
            <a:off x="5968206" y="3302794"/>
            <a:ext cx="2640013" cy="523875"/>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2800" b="1">
                <a:solidFill>
                  <a:srgbClr val="FFFFFF"/>
                </a:solidFill>
                <a:latin typeface="Arial" panose="020B0604020202020204" pitchFamily="34" charset="0"/>
                <a:cs typeface="Arial" panose="020B0604020202020204" pitchFamily="34" charset="0"/>
              </a:rPr>
              <a:t>DRAM BANKS</a:t>
            </a:r>
          </a:p>
        </p:txBody>
      </p:sp>
      <p:sp>
        <p:nvSpPr>
          <p:cNvPr id="52" name="Rectangle 51">
            <a:extLst>
              <a:ext uri="{FF2B5EF4-FFF2-40B4-BE49-F238E27FC236}">
                <a16:creationId xmlns:a16="http://schemas.microsoft.com/office/drawing/2014/main" id="{2B0F7BF9-DFC5-4F18-A76A-6169C498DC11}"/>
              </a:ext>
            </a:extLst>
          </p:cNvPr>
          <p:cNvSpPr>
            <a:spLocks noChangeArrowheads="1"/>
          </p:cNvSpPr>
          <p:nvPr/>
        </p:nvSpPr>
        <p:spPr bwMode="auto">
          <a:xfrm rot="5400000">
            <a:off x="6284912" y="3028951"/>
            <a:ext cx="320675" cy="6540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189470" name="Text Box 52">
            <a:extLst>
              <a:ext uri="{FF2B5EF4-FFF2-40B4-BE49-F238E27FC236}">
                <a16:creationId xmlns:a16="http://schemas.microsoft.com/office/drawing/2014/main" id="{B3DE356D-36E8-4629-AE45-6B197D5CDCDD}"/>
              </a:ext>
            </a:extLst>
          </p:cNvPr>
          <p:cNvSpPr txBox="1">
            <a:spLocks noChangeArrowheads="1"/>
          </p:cNvSpPr>
          <p:nvPr/>
        </p:nvSpPr>
        <p:spPr bwMode="auto">
          <a:xfrm>
            <a:off x="100013" y="1092200"/>
            <a:ext cx="1238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3B812F"/>
                </a:solidFill>
                <a:latin typeface="Arial" panose="020B0604020202020204" pitchFamily="34" charset="0"/>
                <a:cs typeface="Arial" panose="020B0604020202020204" pitchFamily="34" charset="0"/>
              </a:rPr>
              <a:t>Multi-Core</a:t>
            </a:r>
          </a:p>
          <a:p>
            <a:pPr eaLnBrk="1" hangingPunct="1">
              <a:spcBef>
                <a:spcPct val="0"/>
              </a:spcBef>
              <a:buClrTx/>
              <a:buSzTx/>
              <a:buFontTx/>
              <a:buNone/>
            </a:pPr>
            <a:r>
              <a:rPr lang="en-US" altLang="en-US" sz="1800">
                <a:solidFill>
                  <a:srgbClr val="3B812F"/>
                </a:solidFill>
                <a:latin typeface="Arial" panose="020B0604020202020204" pitchFamily="34" charset="0"/>
                <a:cs typeface="Arial" panose="020B0604020202020204" pitchFamily="34" charset="0"/>
              </a:rPr>
              <a:t>Chip</a:t>
            </a:r>
          </a:p>
        </p:txBody>
      </p:sp>
      <p:sp>
        <p:nvSpPr>
          <p:cNvPr id="189471" name="TextBox 58">
            <a:extLst>
              <a:ext uri="{FF2B5EF4-FFF2-40B4-BE49-F238E27FC236}">
                <a16:creationId xmlns:a16="http://schemas.microsoft.com/office/drawing/2014/main" id="{9FF0732F-C555-416F-83C1-6D43F94E4F58}"/>
              </a:ext>
            </a:extLst>
          </p:cNvPr>
          <p:cNvSpPr txBox="1">
            <a:spLocks noChangeArrowheads="1"/>
          </p:cNvSpPr>
          <p:nvPr/>
        </p:nvSpPr>
        <p:spPr bwMode="auto">
          <a:xfrm>
            <a:off x="271463" y="6243638"/>
            <a:ext cx="82327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000000"/>
                </a:solidFill>
                <a:latin typeface="Arial" panose="020B0604020202020204" pitchFamily="34" charset="0"/>
                <a:cs typeface="Arial" panose="020B0604020202020204" pitchFamily="34" charset="0"/>
              </a:rPr>
              <a:t>*Die photo credit: AMD Barcelona</a:t>
            </a:r>
          </a:p>
        </p:txBody>
      </p:sp>
      <p:sp>
        <p:nvSpPr>
          <p:cNvPr id="35" name="TextBox 34">
            <a:extLst>
              <a:ext uri="{FF2B5EF4-FFF2-40B4-BE49-F238E27FC236}">
                <a16:creationId xmlns:a16="http://schemas.microsoft.com/office/drawing/2014/main" id="{20C74030-71FD-684E-AEDF-C0506BD4392F}"/>
              </a:ext>
            </a:extLst>
          </p:cNvPr>
          <p:cNvSpPr txBox="1"/>
          <p:nvPr/>
        </p:nvSpPr>
        <p:spPr>
          <a:xfrm>
            <a:off x="4310063" y="3311525"/>
            <a:ext cx="1417637" cy="365125"/>
          </a:xfrm>
          <a:prstGeom prst="rect">
            <a:avLst/>
          </a:prstGeom>
          <a:solidFill>
            <a:srgbClr val="C0C0C0">
              <a:alpha val="51000"/>
            </a:srgbClr>
          </a:solidFill>
        </p:spPr>
        <p:txBody>
          <a:bodyPr>
            <a:spAutoFit/>
          </a:bodyPr>
          <a:lstStyle/>
          <a:p>
            <a:pPr eaLnBrk="1" hangingPunct="1">
              <a:defRPr/>
            </a:pPr>
            <a:r>
              <a:rPr lang="en-US" sz="1250" b="1" dirty="0">
                <a:solidFill>
                  <a:srgbClr val="FFFFFF"/>
                </a:solidFill>
                <a:latin typeface="Arial" charset="0"/>
                <a:ea typeface="+mn-ea"/>
                <a:cs typeface="ＭＳ Ｐゴシック" charset="0"/>
              </a:rPr>
              <a:t>DRAM MEMORY CONTROLLER</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7"/>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7" grpId="0" animBg="1"/>
      <p:bldP spid="20" grpId="0" animBg="1"/>
      <p:bldP spid="30" grpId="0" animBg="1"/>
      <p:bldP spid="32" grpId="0" animBg="1"/>
      <p:bldP spid="36" grpId="0" animBg="1"/>
      <p:bldP spid="37" grpId="0" animBg="1"/>
      <p:bldP spid="28" grpId="0" animBg="1"/>
      <p:bldP spid="29" grpId="0" animBg="1"/>
      <p:bldP spid="31" grpId="0" animBg="1"/>
      <p:bldP spid="34" grpId="0" animBg="1"/>
      <p:bldP spid="39" grpId="0" animBg="1"/>
      <p:bldP spid="40" grpId="0" animBg="1"/>
      <p:bldP spid="41" grpId="0" animBg="1"/>
      <p:bldP spid="42" grpId="0" animBg="1"/>
      <p:bldP spid="43" grpId="0" animBg="1"/>
      <p:bldP spid="44" grpId="0" animBg="1"/>
      <p:bldP spid="45" grpId="0" animBg="1"/>
      <p:bldP spid="46" grpId="0" animBg="1"/>
      <p:bldP spid="33" grpId="0" animBg="1"/>
      <p:bldP spid="50" grpId="0" animBg="1"/>
      <p:bldP spid="51" grpId="0" animBg="1"/>
      <p:bldP spid="52" grpId="0" animBg="1"/>
      <p:bldP spid="3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Title 1">
            <a:extLst>
              <a:ext uri="{FF2B5EF4-FFF2-40B4-BE49-F238E27FC236}">
                <a16:creationId xmlns:a16="http://schemas.microsoft.com/office/drawing/2014/main" id="{757A163E-883F-44EA-95B2-1525D5D204C0}"/>
              </a:ext>
            </a:extLst>
          </p:cNvPr>
          <p:cNvSpPr>
            <a:spLocks noGrp="1" noChangeArrowheads="1"/>
          </p:cNvSpPr>
          <p:nvPr>
            <p:ph type="title"/>
          </p:nvPr>
        </p:nvSpPr>
        <p:spPr/>
        <p:txBody>
          <a:bodyPr/>
          <a:lstStyle/>
          <a:p>
            <a:r>
              <a:rPr lang="en-US" altLang="en-US">
                <a:ea typeface="ＭＳ Ｐゴシック" panose="020B0600070205080204" pitchFamily="34" charset="-128"/>
              </a:rPr>
              <a:t>A Trend: Many Cores on Chip</a:t>
            </a:r>
          </a:p>
        </p:txBody>
      </p:sp>
      <p:sp>
        <p:nvSpPr>
          <p:cNvPr id="191490" name="Content Placeholder 2">
            <a:extLst>
              <a:ext uri="{FF2B5EF4-FFF2-40B4-BE49-F238E27FC236}">
                <a16:creationId xmlns:a16="http://schemas.microsoft.com/office/drawing/2014/main" id="{F6ACFC82-459C-4B7F-950A-FC46686876A7}"/>
              </a:ext>
            </a:extLst>
          </p:cNvPr>
          <p:cNvSpPr>
            <a:spLocks noGrp="1" noChangeArrowheads="1"/>
          </p:cNvSpPr>
          <p:nvPr>
            <p:ph idx="1"/>
          </p:nvPr>
        </p:nvSpPr>
        <p:spPr>
          <a:xfrm>
            <a:off x="228600" y="1052513"/>
            <a:ext cx="8915400" cy="5195887"/>
          </a:xfrm>
        </p:spPr>
        <p:txBody>
          <a:bodyPr/>
          <a:lstStyle/>
          <a:p>
            <a:r>
              <a:rPr lang="en-US" altLang="en-US">
                <a:solidFill>
                  <a:srgbClr val="FF0000"/>
                </a:solidFill>
                <a:ea typeface="ＭＳ Ｐゴシック" panose="020B0600070205080204" pitchFamily="34" charset="-128"/>
              </a:rPr>
              <a:t>Simpler and lower power </a:t>
            </a:r>
            <a:r>
              <a:rPr lang="en-US" altLang="en-US">
                <a:ea typeface="ＭＳ Ｐゴシック" panose="020B0600070205080204" pitchFamily="34" charset="-128"/>
              </a:rPr>
              <a:t>than a </a:t>
            </a:r>
            <a:r>
              <a:rPr lang="en-US" altLang="en-US">
                <a:solidFill>
                  <a:srgbClr val="0000FF"/>
                </a:solidFill>
                <a:ea typeface="ＭＳ Ｐゴシック" panose="020B0600070205080204" pitchFamily="34" charset="-128"/>
              </a:rPr>
              <a:t>single large core</a:t>
            </a:r>
          </a:p>
          <a:p>
            <a:r>
              <a:rPr lang="en-US" altLang="en-US">
                <a:ea typeface="ＭＳ Ｐゴシック" panose="020B0600070205080204" pitchFamily="34" charset="-128"/>
              </a:rPr>
              <a:t>Parallel processing on single chip </a:t>
            </a:r>
            <a:r>
              <a:rPr lang="en-US" altLang="en-US">
                <a:ea typeface="ＭＳ Ｐゴシック" panose="020B0600070205080204" pitchFamily="34" charset="-128"/>
                <a:sym typeface="Wingdings" panose="05000000000000000000" pitchFamily="2" charset="2"/>
              </a:rPr>
              <a:t> faster, new applications</a:t>
            </a:r>
            <a:endParaRPr lang="en-US" altLang="en-US">
              <a:ea typeface="ＭＳ Ｐゴシック" panose="020B0600070205080204" pitchFamily="34" charset="-128"/>
            </a:endParaRPr>
          </a:p>
        </p:txBody>
      </p:sp>
      <p:sp>
        <p:nvSpPr>
          <p:cNvPr id="191491" name="Slide Number Placeholder 3">
            <a:extLst>
              <a:ext uri="{FF2B5EF4-FFF2-40B4-BE49-F238E27FC236}">
                <a16:creationId xmlns:a16="http://schemas.microsoft.com/office/drawing/2014/main" id="{27348123-A9A0-42B9-9CCB-8C2A9B748EF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AF2B46CC-86EA-4358-AC0D-F3A3BFD535A4}" type="slidenum">
              <a:rPr lang="en-US" altLang="en-US" sz="1600" smtClean="0">
                <a:solidFill>
                  <a:srgbClr val="000000"/>
                </a:solidFill>
                <a:latin typeface="Garamond" panose="02020404030301010803" pitchFamily="18" charset="0"/>
              </a:rPr>
              <a:pPr>
                <a:spcBef>
                  <a:spcPct val="0"/>
                </a:spcBef>
                <a:buClrTx/>
                <a:buSzTx/>
                <a:buFontTx/>
                <a:buNone/>
              </a:pPr>
              <a:t>57</a:t>
            </a:fld>
            <a:endParaRPr lang="en-US" altLang="en-US" sz="1600">
              <a:solidFill>
                <a:srgbClr val="000000"/>
              </a:solidFill>
              <a:latin typeface="Garamond" panose="02020404030301010803" pitchFamily="18" charset="0"/>
            </a:endParaRPr>
          </a:p>
        </p:txBody>
      </p:sp>
      <p:grpSp>
        <p:nvGrpSpPr>
          <p:cNvPr id="191492" name="Group 40">
            <a:extLst>
              <a:ext uri="{FF2B5EF4-FFF2-40B4-BE49-F238E27FC236}">
                <a16:creationId xmlns:a16="http://schemas.microsoft.com/office/drawing/2014/main" id="{F0C4554F-646E-4A7B-B239-3D79EEA68288}"/>
              </a:ext>
            </a:extLst>
          </p:cNvPr>
          <p:cNvGrpSpPr>
            <a:grpSpLocks/>
          </p:cNvGrpSpPr>
          <p:nvPr/>
        </p:nvGrpSpPr>
        <p:grpSpPr bwMode="auto">
          <a:xfrm>
            <a:off x="4953000" y="2235200"/>
            <a:ext cx="1847850" cy="1808163"/>
            <a:chOff x="3647468" y="1676931"/>
            <a:chExt cx="1848260" cy="1808173"/>
          </a:xfrm>
        </p:grpSpPr>
        <p:pic>
          <p:nvPicPr>
            <p:cNvPr id="191513" name="Picture 33" descr="cell-diephoto.jpg">
              <a:extLst>
                <a:ext uri="{FF2B5EF4-FFF2-40B4-BE49-F238E27FC236}">
                  <a16:creationId xmlns:a16="http://schemas.microsoft.com/office/drawing/2014/main" id="{BD389AB5-BA84-4D6F-9CF3-770C84AC74E0}"/>
                </a:ext>
              </a:extLst>
            </p:cNvPr>
            <p:cNvPicPr>
              <a:picLocks noChangeAspect="1"/>
            </p:cNvPicPr>
            <p:nvPr/>
          </p:nvPicPr>
          <p:blipFill>
            <a:blip r:embed="rId2">
              <a:extLst>
                <a:ext uri="{28A0092B-C50C-407E-A947-70E740481C1C}">
                  <a14:useLocalDpi xmlns:a14="http://schemas.microsoft.com/office/drawing/2010/main" val="0"/>
                </a:ext>
              </a:extLst>
            </a:blip>
            <a:srcRect l="5734" t="10641" r="5714" b="11047"/>
            <a:stretch>
              <a:fillRect/>
            </a:stretch>
          </p:blipFill>
          <p:spPr bwMode="auto">
            <a:xfrm>
              <a:off x="3647468" y="1676931"/>
              <a:ext cx="1848260"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14" name="TextBox 8">
              <a:extLst>
                <a:ext uri="{FF2B5EF4-FFF2-40B4-BE49-F238E27FC236}">
                  <a16:creationId xmlns:a16="http://schemas.microsoft.com/office/drawing/2014/main" id="{CFEEEAD7-AF0F-4723-804E-554CF8B01336}"/>
                </a:ext>
              </a:extLst>
            </p:cNvPr>
            <p:cNvSpPr txBox="1">
              <a:spLocks noChangeArrowheads="1"/>
            </p:cNvSpPr>
            <p:nvPr/>
          </p:nvSpPr>
          <p:spPr bwMode="auto">
            <a:xfrm>
              <a:off x="3647468" y="2869681"/>
              <a:ext cx="1274990" cy="6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lang="en-US" altLang="zh-CN" sz="1800">
                  <a:solidFill>
                    <a:srgbClr val="000000"/>
                  </a:solidFill>
                  <a:latin typeface="Calibri" panose="020F0502020204030204" pitchFamily="34" charset="0"/>
                </a:rPr>
                <a:t>IBM Cell BE</a:t>
              </a:r>
              <a:br>
                <a:rPr lang="en-US" altLang="zh-CN" sz="1800">
                  <a:solidFill>
                    <a:srgbClr val="000000"/>
                  </a:solidFill>
                  <a:latin typeface="Calibri" panose="020F0502020204030204" pitchFamily="34" charset="0"/>
                </a:rPr>
              </a:br>
              <a:r>
                <a:rPr lang="en-US" altLang="zh-CN" sz="1600">
                  <a:solidFill>
                    <a:srgbClr val="000000"/>
                  </a:solidFill>
                  <a:latin typeface="Calibri" panose="020F0502020204030204" pitchFamily="34" charset="0"/>
                </a:rPr>
                <a:t>8+1 cores</a:t>
              </a:r>
            </a:p>
          </p:txBody>
        </p:sp>
      </p:grpSp>
      <p:grpSp>
        <p:nvGrpSpPr>
          <p:cNvPr id="191493" name="Group 39">
            <a:extLst>
              <a:ext uri="{FF2B5EF4-FFF2-40B4-BE49-F238E27FC236}">
                <a16:creationId xmlns:a16="http://schemas.microsoft.com/office/drawing/2014/main" id="{829EE34C-4A9F-4767-A792-C70A7869F965}"/>
              </a:ext>
            </a:extLst>
          </p:cNvPr>
          <p:cNvGrpSpPr>
            <a:grpSpLocks/>
          </p:cNvGrpSpPr>
          <p:nvPr/>
        </p:nvGrpSpPr>
        <p:grpSpPr bwMode="auto">
          <a:xfrm>
            <a:off x="2362200" y="2235200"/>
            <a:ext cx="2206625" cy="1806575"/>
            <a:chOff x="2223822" y="1484985"/>
            <a:chExt cx="2206183" cy="1806217"/>
          </a:xfrm>
        </p:grpSpPr>
        <p:sp>
          <p:nvSpPr>
            <p:cNvPr id="191511" name="TextBox 36">
              <a:extLst>
                <a:ext uri="{FF2B5EF4-FFF2-40B4-BE49-F238E27FC236}">
                  <a16:creationId xmlns:a16="http://schemas.microsoft.com/office/drawing/2014/main" id="{47B7A06D-802F-4727-948F-FCF85E675BB6}"/>
                </a:ext>
              </a:extLst>
            </p:cNvPr>
            <p:cNvSpPr txBox="1">
              <a:spLocks noChangeArrowheads="1"/>
            </p:cNvSpPr>
            <p:nvPr/>
          </p:nvSpPr>
          <p:spPr bwMode="auto">
            <a:xfrm>
              <a:off x="2223822" y="2675824"/>
              <a:ext cx="1315796" cy="615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lang="en-US" altLang="zh-CN" sz="1800">
                  <a:solidFill>
                    <a:srgbClr val="000000"/>
                  </a:solidFill>
                  <a:latin typeface="Calibri" panose="020F0502020204030204" pitchFamily="34" charset="0"/>
                </a:rPr>
                <a:t>Intel Core i7</a:t>
              </a:r>
              <a:br>
                <a:rPr lang="en-US" altLang="zh-CN" sz="1800">
                  <a:solidFill>
                    <a:srgbClr val="000000"/>
                  </a:solidFill>
                  <a:latin typeface="Calibri" panose="020F0502020204030204" pitchFamily="34" charset="0"/>
                </a:rPr>
              </a:br>
              <a:r>
                <a:rPr lang="en-US" altLang="zh-CN" sz="1600">
                  <a:solidFill>
                    <a:srgbClr val="000000"/>
                  </a:solidFill>
                  <a:latin typeface="Calibri" panose="020F0502020204030204" pitchFamily="34" charset="0"/>
                </a:rPr>
                <a:t>8 cores</a:t>
              </a:r>
              <a:endParaRPr lang="en-US" altLang="zh-CN" sz="1800">
                <a:solidFill>
                  <a:srgbClr val="000000"/>
                </a:solidFill>
                <a:latin typeface="Calibri" panose="020F0502020204030204" pitchFamily="34" charset="0"/>
              </a:endParaRPr>
            </a:p>
          </p:txBody>
        </p:sp>
        <p:pic>
          <p:nvPicPr>
            <p:cNvPr id="191512" name="Picture 30" descr="3177_01.png">
              <a:extLst>
                <a:ext uri="{FF2B5EF4-FFF2-40B4-BE49-F238E27FC236}">
                  <a16:creationId xmlns:a16="http://schemas.microsoft.com/office/drawing/2014/main" id="{41DFFA13-6E15-4794-BF60-BE3F76B9FFF4}"/>
                </a:ext>
              </a:extLst>
            </p:cNvPr>
            <p:cNvPicPr>
              <a:picLocks noChangeAspect="1"/>
            </p:cNvPicPr>
            <p:nvPr/>
          </p:nvPicPr>
          <p:blipFill>
            <a:blip r:embed="rId3">
              <a:extLst>
                <a:ext uri="{28A0092B-C50C-407E-A947-70E740481C1C}">
                  <a14:useLocalDpi xmlns:a14="http://schemas.microsoft.com/office/drawing/2010/main" val="0"/>
                </a:ext>
              </a:extLst>
            </a:blip>
            <a:srcRect l="4478" t="22220" r="3780" b="12109"/>
            <a:stretch>
              <a:fillRect/>
            </a:stretch>
          </p:blipFill>
          <p:spPr bwMode="auto">
            <a:xfrm>
              <a:off x="2223822" y="1484985"/>
              <a:ext cx="2206183"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1494" name="Group 38">
            <a:extLst>
              <a:ext uri="{FF2B5EF4-FFF2-40B4-BE49-F238E27FC236}">
                <a16:creationId xmlns:a16="http://schemas.microsoft.com/office/drawing/2014/main" id="{2DAFCE5E-701E-46EC-9E67-4A9233715C2A}"/>
              </a:ext>
            </a:extLst>
          </p:cNvPr>
          <p:cNvGrpSpPr>
            <a:grpSpLocks/>
          </p:cNvGrpSpPr>
          <p:nvPr/>
        </p:nvGrpSpPr>
        <p:grpSpPr bwMode="auto">
          <a:xfrm>
            <a:off x="7159625" y="4318000"/>
            <a:ext cx="1984375" cy="1755775"/>
            <a:chOff x="6769103" y="859632"/>
            <a:chExt cx="1983636" cy="1755215"/>
          </a:xfrm>
        </p:grpSpPr>
        <p:pic>
          <p:nvPicPr>
            <p:cNvPr id="191509" name="Picture 2" descr="C:\Daten\talks\invited\ferc2010\material\Tilera_TILE-Gx100.jpg">
              <a:extLst>
                <a:ext uri="{FF2B5EF4-FFF2-40B4-BE49-F238E27FC236}">
                  <a16:creationId xmlns:a16="http://schemas.microsoft.com/office/drawing/2014/main" id="{03899915-219A-4574-B16B-3042054C11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4259" y="859632"/>
              <a:ext cx="1379460"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10" name="TextBox 8">
              <a:extLst>
                <a:ext uri="{FF2B5EF4-FFF2-40B4-BE49-F238E27FC236}">
                  <a16:creationId xmlns:a16="http://schemas.microsoft.com/office/drawing/2014/main" id="{4B90254B-8A18-4BF5-998F-A2C3E37D7378}"/>
                </a:ext>
              </a:extLst>
            </p:cNvPr>
            <p:cNvSpPr txBox="1">
              <a:spLocks noChangeArrowheads="1"/>
            </p:cNvSpPr>
            <p:nvPr/>
          </p:nvSpPr>
          <p:spPr bwMode="auto">
            <a:xfrm>
              <a:off x="6769103" y="1999294"/>
              <a:ext cx="198363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lang="en-US" altLang="zh-CN" sz="1800">
                  <a:solidFill>
                    <a:srgbClr val="000000"/>
                  </a:solidFill>
                  <a:latin typeface="Calibri" panose="020F0502020204030204" pitchFamily="34" charset="0"/>
                </a:rPr>
                <a:t>Tilera TILE Gx</a:t>
              </a:r>
            </a:p>
            <a:p>
              <a:pPr>
                <a:spcBef>
                  <a:spcPct val="0"/>
                </a:spcBef>
                <a:buClrTx/>
                <a:buSzTx/>
                <a:buFontTx/>
                <a:buNone/>
              </a:pPr>
              <a:r>
                <a:rPr lang="en-US" altLang="zh-CN" sz="1600">
                  <a:solidFill>
                    <a:srgbClr val="000000"/>
                  </a:solidFill>
                  <a:latin typeface="Calibri" panose="020F0502020204030204" pitchFamily="34" charset="0"/>
                </a:rPr>
                <a:t>100 cores, networked</a:t>
              </a:r>
            </a:p>
          </p:txBody>
        </p:sp>
      </p:grpSp>
      <p:grpSp>
        <p:nvGrpSpPr>
          <p:cNvPr id="191495" name="Group 38">
            <a:extLst>
              <a:ext uri="{FF2B5EF4-FFF2-40B4-BE49-F238E27FC236}">
                <a16:creationId xmlns:a16="http://schemas.microsoft.com/office/drawing/2014/main" id="{49B1D9DB-2EEE-4859-8DE8-18A6FFC8334E}"/>
              </a:ext>
            </a:extLst>
          </p:cNvPr>
          <p:cNvGrpSpPr>
            <a:grpSpLocks/>
          </p:cNvGrpSpPr>
          <p:nvPr/>
        </p:nvGrpSpPr>
        <p:grpSpPr bwMode="auto">
          <a:xfrm>
            <a:off x="7162800" y="2235200"/>
            <a:ext cx="1538288" cy="1811338"/>
            <a:chOff x="241300" y="4189413"/>
            <a:chExt cx="1538944" cy="1811568"/>
          </a:xfrm>
        </p:grpSpPr>
        <p:pic>
          <p:nvPicPr>
            <p:cNvPr id="191507" name="Picture 2" descr="C:\franzf\talks\invited\dagstuhl-2010\material\6686259_img.jpg">
              <a:extLst>
                <a:ext uri="{FF2B5EF4-FFF2-40B4-BE49-F238E27FC236}">
                  <a16:creationId xmlns:a16="http://schemas.microsoft.com/office/drawing/2014/main" id="{B3918153-56DB-4C46-AD80-7EE757B812E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b="4739"/>
            <a:stretch>
              <a:fillRect/>
            </a:stretch>
          </p:blipFill>
          <p:spPr bwMode="auto">
            <a:xfrm>
              <a:off x="292100" y="4189413"/>
              <a:ext cx="1488144"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08" name="TextBox 8">
              <a:extLst>
                <a:ext uri="{FF2B5EF4-FFF2-40B4-BE49-F238E27FC236}">
                  <a16:creationId xmlns:a16="http://schemas.microsoft.com/office/drawing/2014/main" id="{189F6C2F-FE94-46D1-814B-BF9B50F335CA}"/>
                </a:ext>
              </a:extLst>
            </p:cNvPr>
            <p:cNvSpPr txBox="1">
              <a:spLocks noChangeArrowheads="1"/>
            </p:cNvSpPr>
            <p:nvPr/>
          </p:nvSpPr>
          <p:spPr bwMode="auto">
            <a:xfrm>
              <a:off x="241300" y="5385428"/>
              <a:ext cx="14479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lang="en-US" altLang="zh-CN" sz="1800">
                  <a:solidFill>
                    <a:srgbClr val="000000"/>
                  </a:solidFill>
                  <a:latin typeface="Calibri" panose="020F0502020204030204" pitchFamily="34" charset="0"/>
                </a:rPr>
                <a:t>IBM POWER7</a:t>
              </a:r>
            </a:p>
            <a:p>
              <a:pPr>
                <a:spcBef>
                  <a:spcPct val="0"/>
                </a:spcBef>
                <a:buClrTx/>
                <a:buSzTx/>
                <a:buFontTx/>
                <a:buNone/>
              </a:pPr>
              <a:r>
                <a:rPr lang="en-US" altLang="zh-CN" sz="1600">
                  <a:solidFill>
                    <a:srgbClr val="000000"/>
                  </a:solidFill>
                  <a:latin typeface="Calibri" panose="020F0502020204030204" pitchFamily="34" charset="0"/>
                </a:rPr>
                <a:t>8 cores</a:t>
              </a:r>
            </a:p>
          </p:txBody>
        </p:sp>
      </p:grpSp>
      <p:grpSp>
        <p:nvGrpSpPr>
          <p:cNvPr id="191496" name="Group 44">
            <a:extLst>
              <a:ext uri="{FF2B5EF4-FFF2-40B4-BE49-F238E27FC236}">
                <a16:creationId xmlns:a16="http://schemas.microsoft.com/office/drawing/2014/main" id="{58546B8E-F232-4FB6-9786-469EE352BCB3}"/>
              </a:ext>
            </a:extLst>
          </p:cNvPr>
          <p:cNvGrpSpPr>
            <a:grpSpLocks/>
          </p:cNvGrpSpPr>
          <p:nvPr/>
        </p:nvGrpSpPr>
        <p:grpSpPr bwMode="auto">
          <a:xfrm>
            <a:off x="4953000" y="4318000"/>
            <a:ext cx="1879600" cy="1789113"/>
            <a:chOff x="3809208" y="4471194"/>
            <a:chExt cx="1879641" cy="1789346"/>
          </a:xfrm>
        </p:grpSpPr>
        <p:sp>
          <p:nvSpPr>
            <p:cNvPr id="191505" name="TextBox 8">
              <a:extLst>
                <a:ext uri="{FF2B5EF4-FFF2-40B4-BE49-F238E27FC236}">
                  <a16:creationId xmlns:a16="http://schemas.microsoft.com/office/drawing/2014/main" id="{B4705F67-7F70-4656-91E1-2EDA0364B883}"/>
                </a:ext>
              </a:extLst>
            </p:cNvPr>
            <p:cNvSpPr txBox="1">
              <a:spLocks noChangeArrowheads="1"/>
            </p:cNvSpPr>
            <p:nvPr/>
          </p:nvSpPr>
          <p:spPr bwMode="auto">
            <a:xfrm>
              <a:off x="3809208" y="5644987"/>
              <a:ext cx="187964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lang="en-US" altLang="zh-CN" sz="1800">
                  <a:solidFill>
                    <a:srgbClr val="000000"/>
                  </a:solidFill>
                  <a:latin typeface="Calibri" panose="020F0502020204030204" pitchFamily="34" charset="0"/>
                </a:rPr>
                <a:t>Intel SCC</a:t>
              </a:r>
            </a:p>
            <a:p>
              <a:pPr>
                <a:spcBef>
                  <a:spcPct val="0"/>
                </a:spcBef>
                <a:buClrTx/>
                <a:buSzTx/>
                <a:buFontTx/>
                <a:buNone/>
              </a:pPr>
              <a:r>
                <a:rPr lang="en-US" altLang="zh-CN" sz="1600">
                  <a:solidFill>
                    <a:srgbClr val="000000"/>
                  </a:solidFill>
                  <a:latin typeface="Calibri" panose="020F0502020204030204" pitchFamily="34" charset="0"/>
                </a:rPr>
                <a:t>48 cores, networked</a:t>
              </a:r>
            </a:p>
          </p:txBody>
        </p:sp>
        <p:pic>
          <p:nvPicPr>
            <p:cNvPr id="191506" name="Picture 5" descr="C:\Daten\talks\invited\ferc2010\material\scc.jpg">
              <a:extLst>
                <a:ext uri="{FF2B5EF4-FFF2-40B4-BE49-F238E27FC236}">
                  <a16:creationId xmlns:a16="http://schemas.microsoft.com/office/drawing/2014/main" id="{AC0FBBEA-7CD0-47E2-AF20-59BD9582071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25081" y="4471194"/>
              <a:ext cx="1465517"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1497" name="Group 47">
            <a:extLst>
              <a:ext uri="{FF2B5EF4-FFF2-40B4-BE49-F238E27FC236}">
                <a16:creationId xmlns:a16="http://schemas.microsoft.com/office/drawing/2014/main" id="{DC0F186E-22C9-4423-8094-7F8416ABD633}"/>
              </a:ext>
            </a:extLst>
          </p:cNvPr>
          <p:cNvGrpSpPr>
            <a:grpSpLocks/>
          </p:cNvGrpSpPr>
          <p:nvPr/>
        </p:nvGrpSpPr>
        <p:grpSpPr bwMode="auto">
          <a:xfrm>
            <a:off x="3276600" y="4318000"/>
            <a:ext cx="1363663" cy="1800225"/>
            <a:chOff x="5252245" y="4774407"/>
            <a:chExt cx="1363286" cy="1800456"/>
          </a:xfrm>
        </p:grpSpPr>
        <p:sp>
          <p:nvSpPr>
            <p:cNvPr id="191503" name="TextBox 8">
              <a:extLst>
                <a:ext uri="{FF2B5EF4-FFF2-40B4-BE49-F238E27FC236}">
                  <a16:creationId xmlns:a16="http://schemas.microsoft.com/office/drawing/2014/main" id="{4180F268-6368-4426-8FAE-D5FE7895E16F}"/>
                </a:ext>
              </a:extLst>
            </p:cNvPr>
            <p:cNvSpPr txBox="1">
              <a:spLocks noChangeArrowheads="1"/>
            </p:cNvSpPr>
            <p:nvPr/>
          </p:nvSpPr>
          <p:spPr bwMode="auto">
            <a:xfrm>
              <a:off x="5252245" y="5959310"/>
              <a:ext cx="136328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lang="en-US" altLang="zh-CN" sz="1800">
                  <a:solidFill>
                    <a:srgbClr val="000000"/>
                  </a:solidFill>
                  <a:latin typeface="Calibri" panose="020F0502020204030204" pitchFamily="34" charset="0"/>
                </a:rPr>
                <a:t>Nvidia Fermi</a:t>
              </a:r>
            </a:p>
            <a:p>
              <a:pPr>
                <a:spcBef>
                  <a:spcPct val="0"/>
                </a:spcBef>
                <a:buClrTx/>
                <a:buSzTx/>
                <a:buFontTx/>
                <a:buNone/>
              </a:pPr>
              <a:r>
                <a:rPr lang="en-US" altLang="zh-CN" sz="1600">
                  <a:solidFill>
                    <a:srgbClr val="000000"/>
                  </a:solidFill>
                  <a:latin typeface="Calibri" panose="020F0502020204030204" pitchFamily="34" charset="0"/>
                </a:rPr>
                <a:t>448 “cores”</a:t>
              </a:r>
            </a:p>
          </p:txBody>
        </p:sp>
        <p:pic>
          <p:nvPicPr>
            <p:cNvPr id="191504" name="Picture 6" descr="C:\Daten\talks\invited\ferc2010\material\Fermi_Die_FINAL.png">
              <a:extLst>
                <a:ext uri="{FF2B5EF4-FFF2-40B4-BE49-F238E27FC236}">
                  <a16:creationId xmlns:a16="http://schemas.microsoft.com/office/drawing/2014/main" id="{9916CCEE-7FAD-4878-B37C-6ECBDF814E1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64944" y="4774407"/>
              <a:ext cx="1201936"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1498" name="Group 78">
            <a:extLst>
              <a:ext uri="{FF2B5EF4-FFF2-40B4-BE49-F238E27FC236}">
                <a16:creationId xmlns:a16="http://schemas.microsoft.com/office/drawing/2014/main" id="{7CCF08A4-B61D-48A3-8F70-2A43CC89736C}"/>
              </a:ext>
            </a:extLst>
          </p:cNvPr>
          <p:cNvGrpSpPr>
            <a:grpSpLocks/>
          </p:cNvGrpSpPr>
          <p:nvPr/>
        </p:nvGrpSpPr>
        <p:grpSpPr bwMode="auto">
          <a:xfrm>
            <a:off x="304800" y="2235200"/>
            <a:ext cx="1676400" cy="2139950"/>
            <a:chOff x="533400" y="1371600"/>
            <a:chExt cx="1676399" cy="2139553"/>
          </a:xfrm>
        </p:grpSpPr>
        <p:pic>
          <p:nvPicPr>
            <p:cNvPr id="191501" name="Content Placeholder 6" descr="barcelona-die-photo-color.jpg">
              <a:extLst>
                <a:ext uri="{FF2B5EF4-FFF2-40B4-BE49-F238E27FC236}">
                  <a16:creationId xmlns:a16="http://schemas.microsoft.com/office/drawing/2014/main" id="{C3E495BC-BD50-4D63-8D40-35778939C859}"/>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09600" y="1371600"/>
              <a:ext cx="1600199" cy="1560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02" name="TextBox 8">
              <a:extLst>
                <a:ext uri="{FF2B5EF4-FFF2-40B4-BE49-F238E27FC236}">
                  <a16:creationId xmlns:a16="http://schemas.microsoft.com/office/drawing/2014/main" id="{33AA942E-2F56-47B1-A5E8-92BC0D701700}"/>
                </a:ext>
              </a:extLst>
            </p:cNvPr>
            <p:cNvSpPr txBox="1">
              <a:spLocks noChangeArrowheads="1"/>
            </p:cNvSpPr>
            <p:nvPr/>
          </p:nvSpPr>
          <p:spPr bwMode="auto">
            <a:xfrm>
              <a:off x="533400" y="2895600"/>
              <a:ext cx="164202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lang="en-US" altLang="zh-CN" sz="1800">
                  <a:solidFill>
                    <a:srgbClr val="000000"/>
                  </a:solidFill>
                  <a:latin typeface="Calibri" panose="020F0502020204030204" pitchFamily="34" charset="0"/>
                </a:rPr>
                <a:t>AMD Barcelona</a:t>
              </a:r>
            </a:p>
            <a:p>
              <a:pPr>
                <a:spcBef>
                  <a:spcPct val="0"/>
                </a:spcBef>
                <a:buClrTx/>
                <a:buSzTx/>
                <a:buFontTx/>
                <a:buNone/>
              </a:pPr>
              <a:r>
                <a:rPr lang="en-US" altLang="zh-CN" sz="1600">
                  <a:solidFill>
                    <a:srgbClr val="000000"/>
                  </a:solidFill>
                  <a:latin typeface="Calibri" panose="020F0502020204030204" pitchFamily="34" charset="0"/>
                </a:rPr>
                <a:t>4 cores</a:t>
              </a:r>
            </a:p>
          </p:txBody>
        </p:sp>
      </p:grpSp>
      <p:pic>
        <p:nvPicPr>
          <p:cNvPr id="191499" name="Picture 80">
            <a:extLst>
              <a:ext uri="{FF2B5EF4-FFF2-40B4-BE49-F238E27FC236}">
                <a16:creationId xmlns:a16="http://schemas.microsoft.com/office/drawing/2014/main" id="{5AF1DA63-2B81-4ED8-BF7B-FE36DD14D16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1000" y="4318000"/>
            <a:ext cx="22098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00" name="TextBox 8">
            <a:extLst>
              <a:ext uri="{FF2B5EF4-FFF2-40B4-BE49-F238E27FC236}">
                <a16:creationId xmlns:a16="http://schemas.microsoft.com/office/drawing/2014/main" id="{DBA3A281-89F9-4CAE-9C22-EE3520417B8E}"/>
              </a:ext>
            </a:extLst>
          </p:cNvPr>
          <p:cNvSpPr txBox="1">
            <a:spLocks noChangeArrowheads="1"/>
          </p:cNvSpPr>
          <p:nvPr/>
        </p:nvSpPr>
        <p:spPr bwMode="auto">
          <a:xfrm>
            <a:off x="381000" y="5740400"/>
            <a:ext cx="146843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lang="en-US" altLang="zh-CN" sz="1800">
                <a:solidFill>
                  <a:srgbClr val="000000"/>
                </a:solidFill>
                <a:latin typeface="Calibri" panose="020F0502020204030204" pitchFamily="34" charset="0"/>
              </a:rPr>
              <a:t>Sun Niagara II</a:t>
            </a:r>
          </a:p>
          <a:p>
            <a:pPr>
              <a:spcBef>
                <a:spcPct val="0"/>
              </a:spcBef>
              <a:buClrTx/>
              <a:buSzTx/>
              <a:buFontTx/>
              <a:buNone/>
            </a:pPr>
            <a:r>
              <a:rPr lang="en-US" altLang="zh-CN" sz="1600">
                <a:solidFill>
                  <a:srgbClr val="000000"/>
                </a:solidFill>
                <a:latin typeface="Calibri" panose="020F0502020204030204" pitchFamily="34" charset="0"/>
              </a:rPr>
              <a:t>8 cores</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Title 1">
            <a:extLst>
              <a:ext uri="{FF2B5EF4-FFF2-40B4-BE49-F238E27FC236}">
                <a16:creationId xmlns:a16="http://schemas.microsoft.com/office/drawing/2014/main" id="{552D1990-1D5C-4919-82D4-EC16228C6C9D}"/>
              </a:ext>
            </a:extLst>
          </p:cNvPr>
          <p:cNvSpPr>
            <a:spLocks noGrp="1" noChangeArrowheads="1"/>
          </p:cNvSpPr>
          <p:nvPr>
            <p:ph type="title"/>
          </p:nvPr>
        </p:nvSpPr>
        <p:spPr/>
        <p:txBody>
          <a:bodyPr/>
          <a:lstStyle/>
          <a:p>
            <a:r>
              <a:rPr lang="en-US" altLang="en-US">
                <a:ea typeface="ＭＳ Ｐゴシック" panose="020B0600070205080204" pitchFamily="34" charset="-128"/>
              </a:rPr>
              <a:t>Many Cores on Chip</a:t>
            </a:r>
          </a:p>
        </p:txBody>
      </p:sp>
      <p:sp>
        <p:nvSpPr>
          <p:cNvPr id="3" name="Content Placeholder 2">
            <a:extLst>
              <a:ext uri="{FF2B5EF4-FFF2-40B4-BE49-F238E27FC236}">
                <a16:creationId xmlns:a16="http://schemas.microsoft.com/office/drawing/2014/main" id="{AB20C451-AED4-456B-8509-B651B4D918A6}"/>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What we want:</a:t>
            </a:r>
          </a:p>
          <a:p>
            <a:pPr lvl="1"/>
            <a:r>
              <a:rPr lang="en-US" altLang="en-US">
                <a:ea typeface="ＭＳ Ｐゴシック" panose="020B0600070205080204" pitchFamily="34" charset="-128"/>
              </a:rPr>
              <a:t>N times the system performance with N times the cores</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What do we get today?</a:t>
            </a:r>
          </a:p>
        </p:txBody>
      </p:sp>
      <p:sp>
        <p:nvSpPr>
          <p:cNvPr id="192515" name="Slide Number Placeholder 3">
            <a:extLst>
              <a:ext uri="{FF2B5EF4-FFF2-40B4-BE49-F238E27FC236}">
                <a16:creationId xmlns:a16="http://schemas.microsoft.com/office/drawing/2014/main" id="{A0521297-8C24-454E-B450-22092E477EB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5454C2C9-1E22-4DA5-BB1B-4A9C466B761D}" type="slidenum">
              <a:rPr lang="en-US" altLang="en-US" sz="1600" smtClean="0">
                <a:solidFill>
                  <a:srgbClr val="000000"/>
                </a:solidFill>
                <a:latin typeface="Garamond" panose="02020404030301010803" pitchFamily="18" charset="0"/>
              </a:rPr>
              <a:pPr>
                <a:spcBef>
                  <a:spcPct val="0"/>
                </a:spcBef>
                <a:buClrTx/>
                <a:buSzTx/>
                <a:buFontTx/>
                <a:buNone/>
              </a:pPr>
              <a:t>58</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Title 1">
            <a:extLst>
              <a:ext uri="{FF2B5EF4-FFF2-40B4-BE49-F238E27FC236}">
                <a16:creationId xmlns:a16="http://schemas.microsoft.com/office/drawing/2014/main" id="{025D852E-EC02-4BF3-91A1-27993E039C0A}"/>
              </a:ext>
            </a:extLst>
          </p:cNvPr>
          <p:cNvSpPr>
            <a:spLocks noGrp="1" noChangeArrowheads="1"/>
          </p:cNvSpPr>
          <p:nvPr>
            <p:ph type="title"/>
          </p:nvPr>
        </p:nvSpPr>
        <p:spPr/>
        <p:txBody>
          <a:bodyPr/>
          <a:lstStyle/>
          <a:p>
            <a:r>
              <a:rPr lang="en-US" altLang="en-US">
                <a:ea typeface="ＭＳ Ｐゴシック" panose="020B0600070205080204" pitchFamily="34" charset="-128"/>
              </a:rPr>
              <a:t>Unexpected Slowdowns in Multi-Core</a:t>
            </a:r>
          </a:p>
        </p:txBody>
      </p:sp>
      <p:graphicFrame>
        <p:nvGraphicFramePr>
          <p:cNvPr id="193538" name="Content Placeholder 4">
            <a:extLst>
              <a:ext uri="{FF2B5EF4-FFF2-40B4-BE49-F238E27FC236}">
                <a16:creationId xmlns:a16="http://schemas.microsoft.com/office/drawing/2014/main" id="{46BD3FE5-B48C-4B78-884F-C30179B9167B}"/>
              </a:ext>
            </a:extLst>
          </p:cNvPr>
          <p:cNvGraphicFramePr>
            <a:graphicFrameLocks noGrp="1"/>
          </p:cNvGraphicFramePr>
          <p:nvPr>
            <p:ph idx="1"/>
          </p:nvPr>
        </p:nvGraphicFramePr>
        <p:xfrm>
          <a:off x="228600" y="896938"/>
          <a:ext cx="8610600" cy="4876800"/>
        </p:xfrm>
        <a:graphic>
          <a:graphicData uri="http://schemas.openxmlformats.org/presentationml/2006/ole">
            <mc:AlternateContent xmlns:mc="http://schemas.openxmlformats.org/markup-compatibility/2006">
              <mc:Choice xmlns:v="urn:schemas-microsoft-com:vml" Requires="v">
                <p:oleObj spid="_x0000_s230401" name="Chart" r:id="rId4" imgW="8608298" imgH="4877223" progId="Excel.Chart.8">
                  <p:embed/>
                </p:oleObj>
              </mc:Choice>
              <mc:Fallback>
                <p:oleObj name="Chart" r:id="rId4" imgW="8608298" imgH="4877223" progId="Excel.Chart.8">
                  <p:embed/>
                  <p:pic>
                    <p:nvPicPr>
                      <p:cNvPr id="193538" name="Content Placeholder 4">
                        <a:extLst>
                          <a:ext uri="{FF2B5EF4-FFF2-40B4-BE49-F238E27FC236}">
                            <a16:creationId xmlns:a16="http://schemas.microsoft.com/office/drawing/2014/main" id="{46BD3FE5-B48C-4B78-884F-C30179B9167B}"/>
                          </a:ext>
                        </a:extLst>
                      </p:cNvPr>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896938"/>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3539" name="Slide Number Placeholder 3">
            <a:extLst>
              <a:ext uri="{FF2B5EF4-FFF2-40B4-BE49-F238E27FC236}">
                <a16:creationId xmlns:a16="http://schemas.microsoft.com/office/drawing/2014/main" id="{F592FC1E-04FE-4B33-A1E0-695D31AE17B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F425BE27-CBE6-437A-9AA1-3D1F47C6EAC8}" type="slidenum">
              <a:rPr lang="en-US" altLang="en-US" sz="1600" smtClean="0">
                <a:solidFill>
                  <a:srgbClr val="000000"/>
                </a:solidFill>
                <a:latin typeface="Garamond" panose="02020404030301010803" pitchFamily="18" charset="0"/>
              </a:rPr>
              <a:pPr>
                <a:spcBef>
                  <a:spcPct val="0"/>
                </a:spcBef>
                <a:buClrTx/>
                <a:buSzTx/>
                <a:buFontTx/>
                <a:buNone/>
              </a:pPr>
              <a:t>59</a:t>
            </a:fld>
            <a:endParaRPr lang="en-US" altLang="en-US" sz="1600">
              <a:solidFill>
                <a:srgbClr val="000000"/>
              </a:solidFill>
              <a:latin typeface="Garamond" panose="02020404030301010803" pitchFamily="18" charset="0"/>
            </a:endParaRPr>
          </a:p>
        </p:txBody>
      </p:sp>
      <p:cxnSp>
        <p:nvCxnSpPr>
          <p:cNvPr id="10" name="Straight Arrow Connector 9">
            <a:extLst>
              <a:ext uri="{FF2B5EF4-FFF2-40B4-BE49-F238E27FC236}">
                <a16:creationId xmlns:a16="http://schemas.microsoft.com/office/drawing/2014/main" id="{4F31A337-50F2-4F37-ABA6-74D9908DB13C}"/>
              </a:ext>
            </a:extLst>
          </p:cNvPr>
          <p:cNvCxnSpPr>
            <a:cxnSpLocks noChangeShapeType="1"/>
          </p:cNvCxnSpPr>
          <p:nvPr/>
        </p:nvCxnSpPr>
        <p:spPr bwMode="auto">
          <a:xfrm rot="5400000">
            <a:off x="2773363" y="3049587"/>
            <a:ext cx="965200" cy="231775"/>
          </a:xfrm>
          <a:prstGeom prst="straightConnector1">
            <a:avLst/>
          </a:prstGeom>
          <a:noFill/>
          <a:ln w="31750">
            <a:solidFill>
              <a:srgbClr val="FF0000"/>
            </a:solidFill>
            <a:round/>
            <a:headEnd/>
            <a:tailEnd type="arrow" w="med" len="med"/>
          </a:ln>
          <a:extLst>
            <a:ext uri="{909E8E84-426E-40DD-AFC4-6F175D3DCCD1}">
              <a14:hiddenFill xmlns:a14="http://schemas.microsoft.com/office/drawing/2010/main">
                <a:noFill/>
              </a14:hiddenFill>
            </a:ext>
          </a:extLst>
        </p:spPr>
      </p:cxnSp>
      <p:sp>
        <p:nvSpPr>
          <p:cNvPr id="12" name="Text Box 11">
            <a:extLst>
              <a:ext uri="{FF2B5EF4-FFF2-40B4-BE49-F238E27FC236}">
                <a16:creationId xmlns:a16="http://schemas.microsoft.com/office/drawing/2014/main" id="{41DF9C33-23AB-4E30-A1F1-0622E7C80566}"/>
              </a:ext>
            </a:extLst>
          </p:cNvPr>
          <p:cNvSpPr txBox="1">
            <a:spLocks noChangeArrowheads="1"/>
          </p:cNvSpPr>
          <p:nvPr/>
        </p:nvSpPr>
        <p:spPr bwMode="auto">
          <a:xfrm>
            <a:off x="1817688" y="2382838"/>
            <a:ext cx="3376612"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2000" b="1">
                <a:solidFill>
                  <a:srgbClr val="FF0000"/>
                </a:solidFill>
                <a:latin typeface="Arial" panose="020B0604020202020204" pitchFamily="34" charset="0"/>
                <a:cs typeface="Arial" panose="020B0604020202020204" pitchFamily="34" charset="0"/>
              </a:rPr>
              <a:t>Memory Performance Hog</a:t>
            </a:r>
          </a:p>
        </p:txBody>
      </p:sp>
      <p:cxnSp>
        <p:nvCxnSpPr>
          <p:cNvPr id="11" name="Straight Arrow Connector 10">
            <a:extLst>
              <a:ext uri="{FF2B5EF4-FFF2-40B4-BE49-F238E27FC236}">
                <a16:creationId xmlns:a16="http://schemas.microsoft.com/office/drawing/2014/main" id="{F72AFE05-92F9-446F-9EE6-B46670FEE40B}"/>
              </a:ext>
            </a:extLst>
          </p:cNvPr>
          <p:cNvCxnSpPr>
            <a:cxnSpLocks noChangeShapeType="1"/>
          </p:cNvCxnSpPr>
          <p:nvPr/>
        </p:nvCxnSpPr>
        <p:spPr bwMode="auto">
          <a:xfrm rot="5400000">
            <a:off x="3463926" y="3432175"/>
            <a:ext cx="965200" cy="231775"/>
          </a:xfrm>
          <a:prstGeom prst="straightConnector1">
            <a:avLst/>
          </a:prstGeom>
          <a:noFill/>
          <a:ln w="31750">
            <a:solidFill>
              <a:srgbClr val="FF0000"/>
            </a:solidFill>
            <a:round/>
            <a:headEnd/>
            <a:tailEnd type="arrow" w="med" len="med"/>
          </a:ln>
          <a:extLst>
            <a:ext uri="{909E8E84-426E-40DD-AFC4-6F175D3DCCD1}">
              <a14:hiddenFill xmlns:a14="http://schemas.microsoft.com/office/drawing/2010/main">
                <a:noFill/>
              </a14:hiddenFill>
            </a:ext>
          </a:extLst>
        </p:spPr>
      </p:cxnSp>
      <p:sp>
        <p:nvSpPr>
          <p:cNvPr id="13" name="Text Box 11">
            <a:extLst>
              <a:ext uri="{FF2B5EF4-FFF2-40B4-BE49-F238E27FC236}">
                <a16:creationId xmlns:a16="http://schemas.microsoft.com/office/drawing/2014/main" id="{5A060C06-1C76-46D3-880B-1BAE05E38570}"/>
              </a:ext>
            </a:extLst>
          </p:cNvPr>
          <p:cNvSpPr txBox="1">
            <a:spLocks noChangeArrowheads="1"/>
          </p:cNvSpPr>
          <p:nvPr/>
        </p:nvSpPr>
        <p:spPr bwMode="auto">
          <a:xfrm>
            <a:off x="3371850" y="2674938"/>
            <a:ext cx="1649413"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2000" b="1">
                <a:solidFill>
                  <a:srgbClr val="FF0000"/>
                </a:solidFill>
                <a:latin typeface="Arial" panose="020B0604020202020204" pitchFamily="34" charset="0"/>
                <a:cs typeface="Arial" panose="020B0604020202020204" pitchFamily="34" charset="0"/>
              </a:rPr>
              <a:t>Low priority</a:t>
            </a:r>
          </a:p>
        </p:txBody>
      </p:sp>
      <p:sp>
        <p:nvSpPr>
          <p:cNvPr id="15" name="Text Box 11">
            <a:extLst>
              <a:ext uri="{FF2B5EF4-FFF2-40B4-BE49-F238E27FC236}">
                <a16:creationId xmlns:a16="http://schemas.microsoft.com/office/drawing/2014/main" id="{88F451C1-9BAD-43C8-9AC8-A7983A8C16E0}"/>
              </a:ext>
            </a:extLst>
          </p:cNvPr>
          <p:cNvSpPr txBox="1">
            <a:spLocks noChangeArrowheads="1"/>
          </p:cNvSpPr>
          <p:nvPr/>
        </p:nvSpPr>
        <p:spPr bwMode="auto">
          <a:xfrm>
            <a:off x="7035800" y="685800"/>
            <a:ext cx="1804988"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2000" b="1">
                <a:solidFill>
                  <a:srgbClr val="FF0000"/>
                </a:solidFill>
                <a:latin typeface="Arial" panose="020B0604020202020204" pitchFamily="34" charset="0"/>
                <a:cs typeface="Arial" panose="020B0604020202020204" pitchFamily="34" charset="0"/>
              </a:rPr>
              <a:t>High priority</a:t>
            </a:r>
          </a:p>
        </p:txBody>
      </p:sp>
      <p:cxnSp>
        <p:nvCxnSpPr>
          <p:cNvPr id="20" name="Straight Arrow Connector 19">
            <a:extLst>
              <a:ext uri="{FF2B5EF4-FFF2-40B4-BE49-F238E27FC236}">
                <a16:creationId xmlns:a16="http://schemas.microsoft.com/office/drawing/2014/main" id="{27FB481D-EEB4-47BE-9160-40257BE0BD17}"/>
              </a:ext>
            </a:extLst>
          </p:cNvPr>
          <p:cNvCxnSpPr>
            <a:cxnSpLocks noChangeShapeType="1"/>
          </p:cNvCxnSpPr>
          <p:nvPr/>
        </p:nvCxnSpPr>
        <p:spPr bwMode="auto">
          <a:xfrm rot="5400000">
            <a:off x="7188201" y="1438275"/>
            <a:ext cx="963612" cy="230187"/>
          </a:xfrm>
          <a:prstGeom prst="straightConnector1">
            <a:avLst/>
          </a:prstGeom>
          <a:noFill/>
          <a:ln w="31750">
            <a:solidFill>
              <a:srgbClr val="FF0000"/>
            </a:solidFill>
            <a:round/>
            <a:headEnd/>
            <a:tailEnd type="arrow" w="med" len="med"/>
          </a:ln>
          <a:extLst>
            <a:ext uri="{909E8E84-426E-40DD-AFC4-6F175D3DCCD1}">
              <a14:hiddenFill xmlns:a14="http://schemas.microsoft.com/office/drawing/2010/main">
                <a:noFill/>
              </a14:hiddenFill>
            </a:ext>
          </a:extLst>
        </p:spPr>
      </p:cxnSp>
      <p:sp>
        <p:nvSpPr>
          <p:cNvPr id="193546" name="TextBox 13">
            <a:extLst>
              <a:ext uri="{FF2B5EF4-FFF2-40B4-BE49-F238E27FC236}">
                <a16:creationId xmlns:a16="http://schemas.microsoft.com/office/drawing/2014/main" id="{535C7A94-5468-4173-92DD-A62FDEA2F9BD}"/>
              </a:ext>
            </a:extLst>
          </p:cNvPr>
          <p:cNvSpPr txBox="1">
            <a:spLocks noChangeArrowheads="1"/>
          </p:cNvSpPr>
          <p:nvPr/>
        </p:nvSpPr>
        <p:spPr bwMode="auto">
          <a:xfrm>
            <a:off x="2754313" y="5586413"/>
            <a:ext cx="8397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400">
                <a:solidFill>
                  <a:srgbClr val="000000"/>
                </a:solidFill>
                <a:latin typeface="Arial" panose="020B0604020202020204" pitchFamily="34" charset="0"/>
                <a:cs typeface="Arial" panose="020B0604020202020204" pitchFamily="34" charset="0"/>
              </a:rPr>
              <a:t>(Core 0)</a:t>
            </a:r>
          </a:p>
        </p:txBody>
      </p:sp>
      <p:sp>
        <p:nvSpPr>
          <p:cNvPr id="193547" name="TextBox 15">
            <a:extLst>
              <a:ext uri="{FF2B5EF4-FFF2-40B4-BE49-F238E27FC236}">
                <a16:creationId xmlns:a16="http://schemas.microsoft.com/office/drawing/2014/main" id="{59F9589D-D07A-4AF5-A681-C0DAFE3DAA91}"/>
              </a:ext>
            </a:extLst>
          </p:cNvPr>
          <p:cNvSpPr txBox="1">
            <a:spLocks noChangeArrowheads="1"/>
          </p:cNvSpPr>
          <p:nvPr/>
        </p:nvSpPr>
        <p:spPr bwMode="auto">
          <a:xfrm>
            <a:off x="6469063" y="5584825"/>
            <a:ext cx="8397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400">
                <a:solidFill>
                  <a:srgbClr val="000000"/>
                </a:solidFill>
                <a:latin typeface="Arial" panose="020B0604020202020204" pitchFamily="34" charset="0"/>
                <a:cs typeface="Arial" panose="020B0604020202020204" pitchFamily="34" charset="0"/>
              </a:rPr>
              <a:t>(Core 1)</a:t>
            </a:r>
          </a:p>
        </p:txBody>
      </p:sp>
      <p:sp>
        <p:nvSpPr>
          <p:cNvPr id="193548" name="Line 14">
            <a:extLst>
              <a:ext uri="{FF2B5EF4-FFF2-40B4-BE49-F238E27FC236}">
                <a16:creationId xmlns:a16="http://schemas.microsoft.com/office/drawing/2014/main" id="{CB43E903-DFF5-4E23-B6F6-B286BF3403D3}"/>
              </a:ext>
            </a:extLst>
          </p:cNvPr>
          <p:cNvSpPr>
            <a:spLocks noChangeShapeType="1"/>
          </p:cNvSpPr>
          <p:nvPr/>
        </p:nvSpPr>
        <p:spPr bwMode="auto">
          <a:xfrm>
            <a:off x="1214438" y="4124325"/>
            <a:ext cx="7497762"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193549" name="TextBox 13">
            <a:extLst>
              <a:ext uri="{FF2B5EF4-FFF2-40B4-BE49-F238E27FC236}">
                <a16:creationId xmlns:a16="http://schemas.microsoft.com/office/drawing/2014/main" id="{C817B754-231D-49AB-BC33-91895B7FBD02}"/>
              </a:ext>
            </a:extLst>
          </p:cNvPr>
          <p:cNvSpPr txBox="1">
            <a:spLocks noChangeArrowheads="1"/>
          </p:cNvSpPr>
          <p:nvPr/>
        </p:nvSpPr>
        <p:spPr bwMode="auto">
          <a:xfrm>
            <a:off x="381000" y="5830888"/>
            <a:ext cx="83581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Moscibroda and Mutlu, </a:t>
            </a:r>
            <a:r>
              <a:rPr lang="ja-JP" altLang="en-US" sz="1800">
                <a:solidFill>
                  <a:srgbClr val="000000"/>
                </a:solidFill>
              </a:rPr>
              <a:t>“</a:t>
            </a:r>
            <a:r>
              <a:rPr lang="en-US" altLang="ja-JP" sz="1800">
                <a:solidFill>
                  <a:srgbClr val="0000FF"/>
                </a:solidFill>
              </a:rPr>
              <a:t>Memory performance attacks: Denial of memory service </a:t>
            </a:r>
          </a:p>
          <a:p>
            <a:pPr eaLnBrk="1" hangingPunct="1">
              <a:spcBef>
                <a:spcPct val="0"/>
              </a:spcBef>
              <a:buClrTx/>
              <a:buSzTx/>
              <a:buFontTx/>
              <a:buNone/>
            </a:pPr>
            <a:r>
              <a:rPr lang="en-US" altLang="en-US" sz="1800">
                <a:solidFill>
                  <a:srgbClr val="0000FF"/>
                </a:solidFill>
              </a:rPr>
              <a:t>in multi-core systems</a:t>
            </a:r>
            <a:r>
              <a:rPr lang="en-US" altLang="en-US" sz="1800">
                <a:solidFill>
                  <a:srgbClr val="000000"/>
                </a:solidFill>
              </a:rPr>
              <a:t>,</a:t>
            </a:r>
            <a:r>
              <a:rPr lang="ja-JP" altLang="en-US" sz="1800">
                <a:solidFill>
                  <a:srgbClr val="000000"/>
                </a:solidFill>
              </a:rPr>
              <a:t>”</a:t>
            </a:r>
            <a:r>
              <a:rPr lang="en-US" altLang="ja-JP" sz="1800">
                <a:solidFill>
                  <a:srgbClr val="000000"/>
                </a:solidFill>
              </a:rPr>
              <a:t> USENIX Security 2007.</a:t>
            </a:r>
            <a:endParaRPr lang="en-US" altLang="en-US" sz="1800">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3"/>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11"/>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15"/>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20"/>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3" grpId="1" animBg="1"/>
      <p:bldP spid="15" grpId="0" animBg="1"/>
      <p:bldP spid="1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1">
            <a:extLst>
              <a:ext uri="{FF2B5EF4-FFF2-40B4-BE49-F238E27FC236}">
                <a16:creationId xmlns:a16="http://schemas.microsoft.com/office/drawing/2014/main" id="{82E2449A-6AAD-4222-B8B1-12B9A225721B}"/>
              </a:ext>
            </a:extLst>
          </p:cNvPr>
          <p:cNvSpPr>
            <a:spLocks noGrp="1" noChangeArrowheads="1"/>
          </p:cNvSpPr>
          <p:nvPr>
            <p:ph type="title"/>
          </p:nvPr>
        </p:nvSpPr>
        <p:spPr/>
        <p:txBody>
          <a:bodyPr/>
          <a:lstStyle/>
          <a:p>
            <a:r>
              <a:rPr lang="en-US" altLang="en-US">
                <a:ea typeface="ＭＳ Ｐゴシック" panose="020B0600070205080204" pitchFamily="34" charset="-128"/>
              </a:rPr>
              <a:t>Four Mysteries: Familiar with Any?</a:t>
            </a:r>
          </a:p>
        </p:txBody>
      </p:sp>
      <p:sp>
        <p:nvSpPr>
          <p:cNvPr id="3" name="Content Placeholder 2">
            <a:extLst>
              <a:ext uri="{FF2B5EF4-FFF2-40B4-BE49-F238E27FC236}">
                <a16:creationId xmlns:a16="http://schemas.microsoft.com/office/drawing/2014/main" id="{DD738021-0B38-D240-ACF5-9CD1D3B80080}"/>
              </a:ext>
            </a:extLst>
          </p:cNvPr>
          <p:cNvSpPr>
            <a:spLocks noGrp="1"/>
          </p:cNvSpPr>
          <p:nvPr>
            <p:ph idx="1"/>
          </p:nvPr>
        </p:nvSpPr>
        <p:spPr>
          <a:xfrm>
            <a:off x="228600" y="1130300"/>
            <a:ext cx="8610600" cy="5194300"/>
          </a:xfrm>
        </p:spPr>
        <p:txBody>
          <a:bodyPr/>
          <a:lstStyle/>
          <a:p>
            <a:pPr>
              <a:defRPr/>
            </a:pPr>
            <a:r>
              <a:rPr lang="en-US" dirty="0"/>
              <a:t>Meltdown &amp; </a:t>
            </a:r>
            <a:r>
              <a:rPr lang="en-US" dirty="0" err="1"/>
              <a:t>Spectre</a:t>
            </a:r>
            <a:r>
              <a:rPr lang="en-US" dirty="0"/>
              <a:t> (2017-2018)</a:t>
            </a:r>
          </a:p>
          <a:p>
            <a:pPr>
              <a:defRPr/>
            </a:pPr>
            <a:endParaRPr lang="en-US" dirty="0"/>
          </a:p>
          <a:p>
            <a:pPr>
              <a:defRPr/>
            </a:pPr>
            <a:endParaRPr lang="en-US" dirty="0"/>
          </a:p>
          <a:p>
            <a:pPr>
              <a:defRPr/>
            </a:pPr>
            <a:r>
              <a:rPr lang="en-US" dirty="0" err="1"/>
              <a:t>Rowhammer</a:t>
            </a:r>
            <a:r>
              <a:rPr lang="en-US" dirty="0"/>
              <a:t> (2012-2014)</a:t>
            </a:r>
          </a:p>
          <a:p>
            <a:pPr>
              <a:defRPr/>
            </a:pPr>
            <a:endParaRPr lang="en-US" dirty="0"/>
          </a:p>
          <a:p>
            <a:pPr marL="0" indent="0">
              <a:buFont typeface="Wingdings" panose="05000000000000000000" pitchFamily="2" charset="2"/>
              <a:buNone/>
              <a:defRPr/>
            </a:pPr>
            <a:endParaRPr lang="en-US" dirty="0"/>
          </a:p>
          <a:p>
            <a:pPr>
              <a:defRPr/>
            </a:pPr>
            <a:r>
              <a:rPr lang="en-US" dirty="0"/>
              <a:t>Memory Performance Attacks (2006-2007)</a:t>
            </a:r>
          </a:p>
          <a:p>
            <a:pPr>
              <a:defRPr/>
            </a:pPr>
            <a:endParaRPr lang="en-US" dirty="0"/>
          </a:p>
          <a:p>
            <a:pPr marL="0" indent="0">
              <a:buFont typeface="Wingdings" panose="05000000000000000000" pitchFamily="2" charset="2"/>
              <a:buNone/>
              <a:defRPr/>
            </a:pPr>
            <a:endParaRPr lang="en-US" dirty="0"/>
          </a:p>
          <a:p>
            <a:pPr>
              <a:defRPr/>
            </a:pPr>
            <a:r>
              <a:rPr lang="en-US" dirty="0"/>
              <a:t>Memories Forget: Refresh (2011-2012)</a:t>
            </a:r>
          </a:p>
        </p:txBody>
      </p:sp>
      <p:sp>
        <p:nvSpPr>
          <p:cNvPr id="123907" name="Slide Number Placeholder 3">
            <a:extLst>
              <a:ext uri="{FF2B5EF4-FFF2-40B4-BE49-F238E27FC236}">
                <a16:creationId xmlns:a16="http://schemas.microsoft.com/office/drawing/2014/main" id="{829734AA-39F5-4407-9551-0EF141E08F01}"/>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A5BBC80-8C58-44BB-8B5E-29F3541404C1}" type="slidenum">
              <a:rPr lang="en-US" altLang="en-US" smtClean="0">
                <a:solidFill>
                  <a:srgbClr val="000000"/>
                </a:solidFill>
                <a:latin typeface="Garamond" panose="02020404030301010803" pitchFamily="18" charset="0"/>
              </a:rPr>
              <a:pPr/>
              <a:t>6</a:t>
            </a:fld>
            <a:endParaRPr lang="en-US" altLang="en-US">
              <a:solidFill>
                <a:srgbClr val="000000"/>
              </a:solidFill>
              <a:latin typeface="Garamond" panose="02020404030301010803" pitchFamily="18" charset="0"/>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Title 1">
            <a:extLst>
              <a:ext uri="{FF2B5EF4-FFF2-40B4-BE49-F238E27FC236}">
                <a16:creationId xmlns:a16="http://schemas.microsoft.com/office/drawing/2014/main" id="{31B3BD77-061F-4FA0-B793-97748F3F5409}"/>
              </a:ext>
            </a:extLst>
          </p:cNvPr>
          <p:cNvSpPr>
            <a:spLocks noGrp="1" noChangeArrowheads="1"/>
          </p:cNvSpPr>
          <p:nvPr>
            <p:ph type="title"/>
          </p:nvPr>
        </p:nvSpPr>
        <p:spPr/>
        <p:txBody>
          <a:bodyPr/>
          <a:lstStyle/>
          <a:p>
            <a:r>
              <a:rPr lang="en-US" altLang="en-US">
                <a:ea typeface="ＭＳ Ｐゴシック" panose="020B0600070205080204" pitchFamily="34" charset="-128"/>
              </a:rPr>
              <a:t>Three Questions</a:t>
            </a:r>
          </a:p>
        </p:txBody>
      </p:sp>
      <p:sp>
        <p:nvSpPr>
          <p:cNvPr id="3" name="Content Placeholder 2">
            <a:extLst>
              <a:ext uri="{FF2B5EF4-FFF2-40B4-BE49-F238E27FC236}">
                <a16:creationId xmlns:a16="http://schemas.microsoft.com/office/drawing/2014/main" id="{B79498E0-7FBA-4293-B4D1-747F78F1E5C4}"/>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Can you figure out </a:t>
            </a:r>
            <a:r>
              <a:rPr lang="en-US" altLang="en-US">
                <a:solidFill>
                  <a:srgbClr val="0000FF"/>
                </a:solidFill>
                <a:ea typeface="ＭＳ Ｐゴシック" panose="020B0600070205080204" pitchFamily="34" charset="-128"/>
              </a:rPr>
              <a:t>why the applications slow down </a:t>
            </a:r>
            <a:r>
              <a:rPr lang="en-US" altLang="en-US">
                <a:ea typeface="ＭＳ Ｐゴシック" panose="020B0600070205080204" pitchFamily="34" charset="-128"/>
              </a:rPr>
              <a:t>if you do not know the underlying system and how it works?</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Can you figure out </a:t>
            </a:r>
            <a:r>
              <a:rPr lang="en-US" altLang="en-US">
                <a:solidFill>
                  <a:srgbClr val="0000FF"/>
                </a:solidFill>
                <a:ea typeface="ＭＳ Ｐゴシック" panose="020B0600070205080204" pitchFamily="34" charset="-128"/>
              </a:rPr>
              <a:t>why there is a disparity in slowdowns </a:t>
            </a:r>
            <a:r>
              <a:rPr lang="en-US" altLang="en-US">
                <a:ea typeface="ＭＳ Ｐゴシック" panose="020B0600070205080204" pitchFamily="34" charset="-128"/>
              </a:rPr>
              <a:t>if you do not know how the system executes the programs?</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Can you </a:t>
            </a:r>
            <a:r>
              <a:rPr lang="en-US" altLang="en-US">
                <a:solidFill>
                  <a:srgbClr val="0000FF"/>
                </a:solidFill>
                <a:ea typeface="ＭＳ Ｐゴシック" panose="020B0600070205080204" pitchFamily="34" charset="-128"/>
              </a:rPr>
              <a:t>fix the problem </a:t>
            </a:r>
            <a:r>
              <a:rPr lang="en-US" altLang="en-US">
                <a:ea typeface="ＭＳ Ｐゴシック" panose="020B0600070205080204" pitchFamily="34" charset="-128"/>
              </a:rPr>
              <a:t>without knowing what is happening “underneath”?</a:t>
            </a:r>
          </a:p>
        </p:txBody>
      </p:sp>
      <p:sp>
        <p:nvSpPr>
          <p:cNvPr id="195587" name="Slide Number Placeholder 3">
            <a:extLst>
              <a:ext uri="{FF2B5EF4-FFF2-40B4-BE49-F238E27FC236}">
                <a16:creationId xmlns:a16="http://schemas.microsoft.com/office/drawing/2014/main" id="{5CC3E125-C653-4AC1-8573-581FFF42BD4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3157124B-3E8D-4234-A129-5C408FCE924A}" type="slidenum">
              <a:rPr lang="en-US" altLang="en-US" sz="1600" smtClean="0">
                <a:solidFill>
                  <a:srgbClr val="000000"/>
                </a:solidFill>
                <a:latin typeface="Garamond" panose="02020404030301010803" pitchFamily="18" charset="0"/>
              </a:rPr>
              <a:pPr>
                <a:spcBef>
                  <a:spcPct val="0"/>
                </a:spcBef>
                <a:buClrTx/>
                <a:buSzTx/>
                <a:buFontTx/>
                <a:buNone/>
              </a:pPr>
              <a:t>60</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Title 1">
            <a:extLst>
              <a:ext uri="{FF2B5EF4-FFF2-40B4-BE49-F238E27FC236}">
                <a16:creationId xmlns:a16="http://schemas.microsoft.com/office/drawing/2014/main" id="{0D6417E7-CB1A-4EC7-B6D6-85BF4D499527}"/>
              </a:ext>
            </a:extLst>
          </p:cNvPr>
          <p:cNvSpPr>
            <a:spLocks noGrp="1" noChangeArrowheads="1"/>
          </p:cNvSpPr>
          <p:nvPr>
            <p:ph type="title"/>
          </p:nvPr>
        </p:nvSpPr>
        <p:spPr/>
        <p:txBody>
          <a:bodyPr/>
          <a:lstStyle/>
          <a:p>
            <a:r>
              <a:rPr lang="en-US" altLang="en-US">
                <a:ea typeface="ＭＳ Ｐゴシック" panose="020B0600070205080204" pitchFamily="34" charset="-128"/>
              </a:rPr>
              <a:t>Three Questions</a:t>
            </a:r>
          </a:p>
        </p:txBody>
      </p:sp>
      <p:sp>
        <p:nvSpPr>
          <p:cNvPr id="171010" name="Content Placeholder 2">
            <a:extLst>
              <a:ext uri="{FF2B5EF4-FFF2-40B4-BE49-F238E27FC236}">
                <a16:creationId xmlns:a16="http://schemas.microsoft.com/office/drawing/2014/main" id="{47E116B1-5ED2-4272-9DED-FA214BE3ED0D}"/>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Why is there any slowdown?</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Why is there a disparity in slowdowns?</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How can we solve the problem if we do not want that disparity?</a:t>
            </a:r>
          </a:p>
          <a:p>
            <a:pPr lvl="1"/>
            <a:r>
              <a:rPr lang="en-US" altLang="en-US">
                <a:ea typeface="ＭＳ Ｐゴシック" panose="020B0600070205080204" pitchFamily="34" charset="-128"/>
              </a:rPr>
              <a:t>What do we want (the system to provide)?</a:t>
            </a:r>
          </a:p>
        </p:txBody>
      </p:sp>
      <p:sp>
        <p:nvSpPr>
          <p:cNvPr id="196611" name="Slide Number Placeholder 3">
            <a:extLst>
              <a:ext uri="{FF2B5EF4-FFF2-40B4-BE49-F238E27FC236}">
                <a16:creationId xmlns:a16="http://schemas.microsoft.com/office/drawing/2014/main" id="{7362DA8F-3E17-4E40-90C2-EFA0C75DA79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2CCF9AB2-DD7A-4476-85B2-74EF960FD6CF}" type="slidenum">
              <a:rPr lang="en-US" altLang="en-US" sz="1600" smtClean="0">
                <a:solidFill>
                  <a:srgbClr val="000000"/>
                </a:solidFill>
                <a:latin typeface="Garamond" panose="02020404030301010803" pitchFamily="18" charset="0"/>
              </a:rPr>
              <a:pPr>
                <a:spcBef>
                  <a:spcPct val="0"/>
                </a:spcBef>
                <a:buClrTx/>
                <a:buSzTx/>
                <a:buFontTx/>
                <a:buNone/>
              </a:pPr>
              <a:t>61</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1010">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Title 1">
            <a:extLst>
              <a:ext uri="{FF2B5EF4-FFF2-40B4-BE49-F238E27FC236}">
                <a16:creationId xmlns:a16="http://schemas.microsoft.com/office/drawing/2014/main" id="{8AE6D49A-3992-4A44-8263-D4BEB1A9B71D}"/>
              </a:ext>
            </a:extLst>
          </p:cNvPr>
          <p:cNvSpPr>
            <a:spLocks noGrp="1" noChangeArrowheads="1"/>
          </p:cNvSpPr>
          <p:nvPr>
            <p:ph type="title"/>
          </p:nvPr>
        </p:nvSpPr>
        <p:spPr/>
        <p:txBody>
          <a:bodyPr/>
          <a:lstStyle/>
          <a:p>
            <a:r>
              <a:rPr lang="en-US" altLang="en-US">
                <a:ea typeface="ＭＳ Ｐゴシック" panose="020B0600070205080204" pitchFamily="34" charset="-128"/>
              </a:rPr>
              <a:t>Why Is This Important?</a:t>
            </a:r>
          </a:p>
        </p:txBody>
      </p:sp>
      <p:sp>
        <p:nvSpPr>
          <p:cNvPr id="3" name="Content Placeholder 2">
            <a:extLst>
              <a:ext uri="{FF2B5EF4-FFF2-40B4-BE49-F238E27FC236}">
                <a16:creationId xmlns:a16="http://schemas.microsoft.com/office/drawing/2014/main" id="{E16D8BB6-ED78-4A81-BE36-F5AE7CF59E95}"/>
              </a:ext>
            </a:extLst>
          </p:cNvPr>
          <p:cNvSpPr>
            <a:spLocks noGrp="1" noChangeArrowheads="1"/>
          </p:cNvSpPr>
          <p:nvPr>
            <p:ph idx="1"/>
          </p:nvPr>
        </p:nvSpPr>
        <p:spPr>
          <a:xfrm>
            <a:off x="0" y="1066800"/>
            <a:ext cx="9144000" cy="5194300"/>
          </a:xfrm>
        </p:spPr>
        <p:txBody>
          <a:bodyPr/>
          <a:lstStyle/>
          <a:p>
            <a:r>
              <a:rPr lang="en-US" altLang="en-US">
                <a:ea typeface="ＭＳ Ｐゴシック" panose="020B0600070205080204" pitchFamily="34" charset="-128"/>
              </a:rPr>
              <a:t>We want to execute applications in parallel in multi-core systems </a:t>
            </a:r>
            <a:r>
              <a:rPr lang="en-US" altLang="en-US">
                <a:ea typeface="ＭＳ Ｐゴシック" panose="020B0600070205080204" pitchFamily="34" charset="-128"/>
                <a:sym typeface="Wingdings" panose="05000000000000000000" pitchFamily="2" charset="2"/>
              </a:rPr>
              <a:t> consolidate more and more</a:t>
            </a:r>
            <a:endParaRPr lang="en-US" altLang="en-US">
              <a:ea typeface="ＭＳ Ｐゴシック" panose="020B0600070205080204" pitchFamily="34" charset="-128"/>
            </a:endParaRPr>
          </a:p>
          <a:p>
            <a:pPr lvl="1"/>
            <a:r>
              <a:rPr lang="en-US" altLang="en-US">
                <a:ea typeface="ＭＳ Ｐゴシック" panose="020B0600070205080204" pitchFamily="34" charset="-128"/>
              </a:rPr>
              <a:t>Cloud computing</a:t>
            </a:r>
          </a:p>
          <a:p>
            <a:pPr lvl="1"/>
            <a:r>
              <a:rPr lang="en-US" altLang="en-US">
                <a:ea typeface="ＭＳ Ｐゴシック" panose="020B0600070205080204" pitchFamily="34" charset="-128"/>
              </a:rPr>
              <a:t>Mobile phones</a:t>
            </a:r>
          </a:p>
          <a:p>
            <a:endParaRPr lang="en-US" altLang="en-US">
              <a:ea typeface="ＭＳ Ｐゴシック" panose="020B0600070205080204" pitchFamily="34" charset="-128"/>
            </a:endParaRPr>
          </a:p>
          <a:p>
            <a:r>
              <a:rPr lang="en-US" altLang="en-US">
                <a:ea typeface="ＭＳ Ｐゴシック" panose="020B0600070205080204" pitchFamily="34" charset="-128"/>
              </a:rPr>
              <a:t>We want to mix different types of applications together</a:t>
            </a:r>
          </a:p>
          <a:p>
            <a:pPr lvl="1"/>
            <a:r>
              <a:rPr lang="en-US" altLang="en-US">
                <a:ea typeface="ＭＳ Ｐゴシック" panose="020B0600070205080204" pitchFamily="34" charset="-128"/>
              </a:rPr>
              <a:t>those requiring QoS guarantees (e.g., video, pedestrian detection)</a:t>
            </a:r>
          </a:p>
          <a:p>
            <a:pPr lvl="1"/>
            <a:r>
              <a:rPr lang="en-US" altLang="en-US">
                <a:ea typeface="ＭＳ Ｐゴシック" panose="020B0600070205080204" pitchFamily="34" charset="-128"/>
              </a:rPr>
              <a:t>those that are important but less so</a:t>
            </a:r>
          </a:p>
          <a:p>
            <a:pPr lvl="1"/>
            <a:r>
              <a:rPr lang="en-US" altLang="en-US">
                <a:ea typeface="ＭＳ Ｐゴシック" panose="020B0600070205080204" pitchFamily="34" charset="-128"/>
              </a:rPr>
              <a:t>those that are less important</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We want the system to be </a:t>
            </a:r>
            <a:r>
              <a:rPr lang="en-US" altLang="en-US">
                <a:solidFill>
                  <a:srgbClr val="0000FF"/>
                </a:solidFill>
                <a:ea typeface="ＭＳ Ｐゴシック" panose="020B0600070205080204" pitchFamily="34" charset="-128"/>
              </a:rPr>
              <a:t>controllable </a:t>
            </a:r>
            <a:r>
              <a:rPr lang="en-US" altLang="en-US" b="1">
                <a:solidFill>
                  <a:srgbClr val="0000FF"/>
                </a:solidFill>
                <a:ea typeface="ＭＳ Ｐゴシック" panose="020B0600070205080204" pitchFamily="34" charset="-128"/>
              </a:rPr>
              <a:t>and</a:t>
            </a:r>
            <a:r>
              <a:rPr lang="en-US" altLang="en-US">
                <a:solidFill>
                  <a:srgbClr val="0000FF"/>
                </a:solidFill>
                <a:ea typeface="ＭＳ Ｐゴシック" panose="020B0600070205080204" pitchFamily="34" charset="-128"/>
              </a:rPr>
              <a:t> high performance</a:t>
            </a:r>
          </a:p>
        </p:txBody>
      </p:sp>
      <p:sp>
        <p:nvSpPr>
          <p:cNvPr id="197635" name="Slide Number Placeholder 3">
            <a:extLst>
              <a:ext uri="{FF2B5EF4-FFF2-40B4-BE49-F238E27FC236}">
                <a16:creationId xmlns:a16="http://schemas.microsoft.com/office/drawing/2014/main" id="{CD2DE5D2-135E-480C-A3FD-926A4A113D2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08EED3D5-F9B3-40C2-8FFF-D4F18F25ED9F}" type="slidenum">
              <a:rPr lang="en-US" altLang="en-US" sz="1600" smtClean="0">
                <a:solidFill>
                  <a:srgbClr val="000000"/>
                </a:solidFill>
                <a:latin typeface="Garamond" panose="02020404030301010803" pitchFamily="18" charset="0"/>
              </a:rPr>
              <a:pPr>
                <a:spcBef>
                  <a:spcPct val="0"/>
                </a:spcBef>
                <a:buClrTx/>
                <a:buSzTx/>
                <a:buFontTx/>
                <a:buNone/>
              </a:pPr>
              <a:t>62</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ounded Rectangle 97">
            <a:extLst>
              <a:ext uri="{FF2B5EF4-FFF2-40B4-BE49-F238E27FC236}">
                <a16:creationId xmlns:a16="http://schemas.microsoft.com/office/drawing/2014/main" id="{1484A119-2916-46DA-B625-82203F0B6161}"/>
              </a:ext>
            </a:extLst>
          </p:cNvPr>
          <p:cNvSpPr>
            <a:spLocks noChangeArrowheads="1"/>
          </p:cNvSpPr>
          <p:nvPr/>
        </p:nvSpPr>
        <p:spPr bwMode="auto">
          <a:xfrm>
            <a:off x="2160588" y="3714750"/>
            <a:ext cx="4530725" cy="2457450"/>
          </a:xfrm>
          <a:prstGeom prst="roundRect">
            <a:avLst>
              <a:gd name="adj" fmla="val 16667"/>
            </a:avLst>
          </a:prstGeom>
          <a:solidFill>
            <a:srgbClr val="9999FF">
              <a:alpha val="25098"/>
            </a:srgbClr>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buClrTx/>
              <a:buSzTx/>
              <a:buFontTx/>
              <a:buChar char="•"/>
            </a:pPr>
            <a:endParaRPr lang="en-US" altLang="en-US" sz="2000">
              <a:solidFill>
                <a:srgbClr val="000000"/>
              </a:solidFill>
              <a:latin typeface="Arial" panose="020B0604020202020204" pitchFamily="34" charset="0"/>
            </a:endParaRPr>
          </a:p>
        </p:txBody>
      </p:sp>
      <p:sp>
        <p:nvSpPr>
          <p:cNvPr id="198658" name="Slide Number Placeholder 4">
            <a:extLst>
              <a:ext uri="{FF2B5EF4-FFF2-40B4-BE49-F238E27FC236}">
                <a16:creationId xmlns:a16="http://schemas.microsoft.com/office/drawing/2014/main" id="{0900238D-2C60-4D3A-B5C9-84DC771B658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EFE2D5D3-E904-430B-BF33-08263CB52F4B}" type="slidenum">
              <a:rPr lang="en-US" altLang="en-US" sz="1600" smtClean="0">
                <a:solidFill>
                  <a:srgbClr val="000000"/>
                </a:solidFill>
                <a:latin typeface="Garamond" panose="02020404030301010803" pitchFamily="18" charset="0"/>
              </a:rPr>
              <a:pPr>
                <a:spcBef>
                  <a:spcPct val="0"/>
                </a:spcBef>
                <a:buClrTx/>
                <a:buSzTx/>
                <a:buFontTx/>
                <a:buNone/>
              </a:pPr>
              <a:t>63</a:t>
            </a:fld>
            <a:endParaRPr lang="en-US" altLang="en-US" sz="1600">
              <a:solidFill>
                <a:srgbClr val="000000"/>
              </a:solidFill>
              <a:latin typeface="Garamond" panose="02020404030301010803" pitchFamily="18" charset="0"/>
            </a:endParaRPr>
          </a:p>
        </p:txBody>
      </p:sp>
      <p:sp>
        <p:nvSpPr>
          <p:cNvPr id="198659" name="Rectangle 2">
            <a:extLst>
              <a:ext uri="{FF2B5EF4-FFF2-40B4-BE49-F238E27FC236}">
                <a16:creationId xmlns:a16="http://schemas.microsoft.com/office/drawing/2014/main" id="{46DFC94F-6FCD-4431-A1C7-7EA5FC40B7C3}"/>
              </a:ext>
            </a:extLst>
          </p:cNvPr>
          <p:cNvSpPr>
            <a:spLocks noGrp="1" noChangeArrowheads="1"/>
          </p:cNvSpPr>
          <p:nvPr>
            <p:ph type="title"/>
          </p:nvPr>
        </p:nvSpPr>
        <p:spPr/>
        <p:txBody>
          <a:bodyPr/>
          <a:lstStyle/>
          <a:p>
            <a:r>
              <a:rPr lang="en-US" altLang="en-US">
                <a:ea typeface="ＭＳ Ｐゴシック" panose="020B0600070205080204" pitchFamily="34" charset="-128"/>
              </a:rPr>
              <a:t>Why the Disparity in Slowdowns?</a:t>
            </a:r>
          </a:p>
        </p:txBody>
      </p:sp>
      <p:sp>
        <p:nvSpPr>
          <p:cNvPr id="198660" name="Rectangle 5">
            <a:extLst>
              <a:ext uri="{FF2B5EF4-FFF2-40B4-BE49-F238E27FC236}">
                <a16:creationId xmlns:a16="http://schemas.microsoft.com/office/drawing/2014/main" id="{476109AB-8501-48DB-8762-4EC325B426BC}"/>
              </a:ext>
            </a:extLst>
          </p:cNvPr>
          <p:cNvSpPr>
            <a:spLocks noChangeArrowheads="1"/>
          </p:cNvSpPr>
          <p:nvPr/>
        </p:nvSpPr>
        <p:spPr bwMode="auto">
          <a:xfrm>
            <a:off x="2786063" y="1257300"/>
            <a:ext cx="1555750" cy="8080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198661" name="Text Box 6">
            <a:extLst>
              <a:ext uri="{FF2B5EF4-FFF2-40B4-BE49-F238E27FC236}">
                <a16:creationId xmlns:a16="http://schemas.microsoft.com/office/drawing/2014/main" id="{B412204F-7836-4CA2-BCC6-ADC75947093F}"/>
              </a:ext>
            </a:extLst>
          </p:cNvPr>
          <p:cNvSpPr txBox="1">
            <a:spLocks noChangeArrowheads="1"/>
          </p:cNvSpPr>
          <p:nvPr/>
        </p:nvSpPr>
        <p:spPr bwMode="auto">
          <a:xfrm>
            <a:off x="3117850" y="1485900"/>
            <a:ext cx="939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600">
                <a:solidFill>
                  <a:srgbClr val="000000"/>
                </a:solidFill>
                <a:latin typeface="Arial" panose="020B0604020202020204" pitchFamily="34" charset="0"/>
                <a:cs typeface="Arial" panose="020B0604020202020204" pitchFamily="34" charset="0"/>
              </a:rPr>
              <a:t>CORE 1</a:t>
            </a:r>
          </a:p>
        </p:txBody>
      </p:sp>
      <p:sp>
        <p:nvSpPr>
          <p:cNvPr id="198662" name="Text Box 8">
            <a:extLst>
              <a:ext uri="{FF2B5EF4-FFF2-40B4-BE49-F238E27FC236}">
                <a16:creationId xmlns:a16="http://schemas.microsoft.com/office/drawing/2014/main" id="{61C7E666-962D-45DF-A10A-B00F2B5A2CFA}"/>
              </a:ext>
            </a:extLst>
          </p:cNvPr>
          <p:cNvSpPr txBox="1">
            <a:spLocks noChangeArrowheads="1"/>
          </p:cNvSpPr>
          <p:nvPr/>
        </p:nvSpPr>
        <p:spPr bwMode="auto">
          <a:xfrm>
            <a:off x="4702175" y="1485900"/>
            <a:ext cx="939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600">
                <a:solidFill>
                  <a:srgbClr val="000000"/>
                </a:solidFill>
                <a:latin typeface="Arial" panose="020B0604020202020204" pitchFamily="34" charset="0"/>
                <a:cs typeface="Arial" panose="020B0604020202020204" pitchFamily="34" charset="0"/>
              </a:rPr>
              <a:t>CORE 2</a:t>
            </a:r>
          </a:p>
        </p:txBody>
      </p:sp>
      <p:sp>
        <p:nvSpPr>
          <p:cNvPr id="198663" name="Text Box 14">
            <a:extLst>
              <a:ext uri="{FF2B5EF4-FFF2-40B4-BE49-F238E27FC236}">
                <a16:creationId xmlns:a16="http://schemas.microsoft.com/office/drawing/2014/main" id="{730DE9C9-FC2B-43C9-8E54-4C8A4D856D21}"/>
              </a:ext>
            </a:extLst>
          </p:cNvPr>
          <p:cNvSpPr txBox="1">
            <a:spLocks noChangeArrowheads="1"/>
          </p:cNvSpPr>
          <p:nvPr/>
        </p:nvSpPr>
        <p:spPr bwMode="auto">
          <a:xfrm>
            <a:off x="3143250" y="2425700"/>
            <a:ext cx="892175"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    </a:t>
            </a:r>
            <a:r>
              <a:rPr lang="en-US" altLang="en-US" sz="1600">
                <a:solidFill>
                  <a:srgbClr val="000000"/>
                </a:solidFill>
                <a:latin typeface="Arial" panose="020B0604020202020204" pitchFamily="34" charset="0"/>
                <a:cs typeface="Arial" panose="020B0604020202020204" pitchFamily="34" charset="0"/>
              </a:rPr>
              <a:t>L2 </a:t>
            </a:r>
          </a:p>
          <a:p>
            <a:pPr eaLnBrk="1" hangingPunct="1">
              <a:spcBef>
                <a:spcPct val="0"/>
              </a:spcBef>
              <a:buClrTx/>
              <a:buSzTx/>
              <a:buFontTx/>
              <a:buNone/>
            </a:pPr>
            <a:r>
              <a:rPr lang="en-US" altLang="en-US" sz="1600">
                <a:solidFill>
                  <a:srgbClr val="000000"/>
                </a:solidFill>
                <a:latin typeface="Arial" panose="020B0604020202020204" pitchFamily="34" charset="0"/>
                <a:cs typeface="Arial" panose="020B0604020202020204" pitchFamily="34" charset="0"/>
              </a:rPr>
              <a:t>CACHE</a:t>
            </a:r>
          </a:p>
        </p:txBody>
      </p:sp>
      <p:sp>
        <p:nvSpPr>
          <p:cNvPr id="198664" name="Text Box 16">
            <a:extLst>
              <a:ext uri="{FF2B5EF4-FFF2-40B4-BE49-F238E27FC236}">
                <a16:creationId xmlns:a16="http://schemas.microsoft.com/office/drawing/2014/main" id="{5C7A0941-5B0C-421A-9350-EE59DFD198CD}"/>
              </a:ext>
            </a:extLst>
          </p:cNvPr>
          <p:cNvSpPr txBox="1">
            <a:spLocks noChangeArrowheads="1"/>
          </p:cNvSpPr>
          <p:nvPr/>
        </p:nvSpPr>
        <p:spPr bwMode="auto">
          <a:xfrm>
            <a:off x="4714875" y="2427288"/>
            <a:ext cx="892175"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    </a:t>
            </a:r>
            <a:r>
              <a:rPr lang="en-US" altLang="en-US" sz="1600">
                <a:solidFill>
                  <a:srgbClr val="000000"/>
                </a:solidFill>
                <a:latin typeface="Arial" panose="020B0604020202020204" pitchFamily="34" charset="0"/>
                <a:cs typeface="Arial" panose="020B0604020202020204" pitchFamily="34" charset="0"/>
              </a:rPr>
              <a:t>L2 </a:t>
            </a:r>
          </a:p>
          <a:p>
            <a:pPr eaLnBrk="1" hangingPunct="1">
              <a:spcBef>
                <a:spcPct val="0"/>
              </a:spcBef>
              <a:buClrTx/>
              <a:buSzTx/>
              <a:buFontTx/>
              <a:buNone/>
            </a:pPr>
            <a:r>
              <a:rPr lang="en-US" altLang="en-US" sz="1600">
                <a:solidFill>
                  <a:srgbClr val="000000"/>
                </a:solidFill>
                <a:latin typeface="Arial" panose="020B0604020202020204" pitchFamily="34" charset="0"/>
                <a:cs typeface="Arial" panose="020B0604020202020204" pitchFamily="34" charset="0"/>
              </a:rPr>
              <a:t>CACHE</a:t>
            </a:r>
          </a:p>
        </p:txBody>
      </p:sp>
      <p:sp>
        <p:nvSpPr>
          <p:cNvPr id="198665" name="Line 20">
            <a:extLst>
              <a:ext uri="{FF2B5EF4-FFF2-40B4-BE49-F238E27FC236}">
                <a16:creationId xmlns:a16="http://schemas.microsoft.com/office/drawing/2014/main" id="{2C2AE150-6126-4C46-89C4-B0DAA67FDB7C}"/>
              </a:ext>
            </a:extLst>
          </p:cNvPr>
          <p:cNvSpPr>
            <a:spLocks noChangeShapeType="1"/>
          </p:cNvSpPr>
          <p:nvPr/>
        </p:nvSpPr>
        <p:spPr bwMode="auto">
          <a:xfrm>
            <a:off x="3573463" y="2055813"/>
            <a:ext cx="0" cy="28733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198666" name="Line 21">
            <a:extLst>
              <a:ext uri="{FF2B5EF4-FFF2-40B4-BE49-F238E27FC236}">
                <a16:creationId xmlns:a16="http://schemas.microsoft.com/office/drawing/2014/main" id="{1EF962B0-7959-4DD9-B574-E1CEAD86A52E}"/>
              </a:ext>
            </a:extLst>
          </p:cNvPr>
          <p:cNvSpPr>
            <a:spLocks noChangeShapeType="1"/>
          </p:cNvSpPr>
          <p:nvPr/>
        </p:nvSpPr>
        <p:spPr bwMode="auto">
          <a:xfrm>
            <a:off x="5146675" y="2055813"/>
            <a:ext cx="0" cy="28733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198667" name="Rectangle 23">
            <a:extLst>
              <a:ext uri="{FF2B5EF4-FFF2-40B4-BE49-F238E27FC236}">
                <a16:creationId xmlns:a16="http://schemas.microsoft.com/office/drawing/2014/main" id="{E848AD48-24CA-4CC6-8339-C6E2BC5FB87F}"/>
              </a:ext>
            </a:extLst>
          </p:cNvPr>
          <p:cNvSpPr>
            <a:spLocks noChangeArrowheads="1"/>
          </p:cNvSpPr>
          <p:nvPr/>
        </p:nvSpPr>
        <p:spPr bwMode="auto">
          <a:xfrm>
            <a:off x="2786063" y="3829050"/>
            <a:ext cx="3168650" cy="635000"/>
          </a:xfrm>
          <a:prstGeom prst="rect">
            <a:avLst/>
          </a:prstGeom>
          <a:solidFill>
            <a:schemeClr val="bg1"/>
          </a:solidFill>
          <a:ln w="9525">
            <a:solidFill>
              <a:schemeClr val="tx1"/>
            </a:solidFill>
            <a:miter lim="800000"/>
            <a:headEnd/>
            <a:tailEnd/>
          </a:ln>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198668" name="Text Box 24">
            <a:extLst>
              <a:ext uri="{FF2B5EF4-FFF2-40B4-BE49-F238E27FC236}">
                <a16:creationId xmlns:a16="http://schemas.microsoft.com/office/drawing/2014/main" id="{3BCDC39A-01BD-4A4A-9A8C-40D5331A05D4}"/>
              </a:ext>
            </a:extLst>
          </p:cNvPr>
          <p:cNvSpPr txBox="1">
            <a:spLocks noChangeArrowheads="1"/>
          </p:cNvSpPr>
          <p:nvPr/>
        </p:nvSpPr>
        <p:spPr bwMode="auto">
          <a:xfrm>
            <a:off x="2759075" y="4002088"/>
            <a:ext cx="31956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600">
                <a:solidFill>
                  <a:srgbClr val="000000"/>
                </a:solidFill>
                <a:latin typeface="Arial" panose="020B0604020202020204" pitchFamily="34" charset="0"/>
                <a:cs typeface="Arial" panose="020B0604020202020204" pitchFamily="34" charset="0"/>
              </a:rPr>
              <a:t>DRAM MEMORY CONTROLLER</a:t>
            </a:r>
          </a:p>
        </p:txBody>
      </p:sp>
      <p:sp>
        <p:nvSpPr>
          <p:cNvPr id="198669" name="Rectangle 61">
            <a:extLst>
              <a:ext uri="{FF2B5EF4-FFF2-40B4-BE49-F238E27FC236}">
                <a16:creationId xmlns:a16="http://schemas.microsoft.com/office/drawing/2014/main" id="{8D17A5AE-E692-468A-B7D3-051BAD6D9D6E}"/>
              </a:ext>
            </a:extLst>
          </p:cNvPr>
          <p:cNvSpPr>
            <a:spLocks noChangeArrowheads="1"/>
          </p:cNvSpPr>
          <p:nvPr/>
        </p:nvSpPr>
        <p:spPr bwMode="auto">
          <a:xfrm>
            <a:off x="2614613" y="5200650"/>
            <a:ext cx="8001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buClrTx/>
              <a:buSzTx/>
              <a:buFontTx/>
              <a:buNone/>
            </a:pPr>
            <a:r>
              <a:rPr lang="en-US" altLang="en-US" sz="1800">
                <a:solidFill>
                  <a:srgbClr val="000000"/>
                </a:solidFill>
                <a:latin typeface="Arial" panose="020B0604020202020204" pitchFamily="34" charset="0"/>
              </a:rPr>
              <a:t>DRAM </a:t>
            </a:r>
          </a:p>
          <a:p>
            <a:pPr algn="ctr" eaLnBrk="1" hangingPunct="1">
              <a:buClrTx/>
              <a:buSzTx/>
              <a:buFontTx/>
              <a:buNone/>
            </a:pPr>
            <a:r>
              <a:rPr lang="en-US" altLang="en-US" sz="1800">
                <a:solidFill>
                  <a:srgbClr val="000000"/>
                </a:solidFill>
                <a:latin typeface="Arial" panose="020B0604020202020204" pitchFamily="34" charset="0"/>
              </a:rPr>
              <a:t>Bank 0</a:t>
            </a:r>
          </a:p>
        </p:txBody>
      </p:sp>
      <p:sp>
        <p:nvSpPr>
          <p:cNvPr id="198670" name="Rectangle 62">
            <a:extLst>
              <a:ext uri="{FF2B5EF4-FFF2-40B4-BE49-F238E27FC236}">
                <a16:creationId xmlns:a16="http://schemas.microsoft.com/office/drawing/2014/main" id="{150C7CDE-FFE8-44E9-B4DB-A0791561F5A0}"/>
              </a:ext>
            </a:extLst>
          </p:cNvPr>
          <p:cNvSpPr>
            <a:spLocks noChangeArrowheads="1"/>
          </p:cNvSpPr>
          <p:nvPr/>
        </p:nvSpPr>
        <p:spPr bwMode="auto">
          <a:xfrm>
            <a:off x="3529013" y="5200650"/>
            <a:ext cx="7620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buClrTx/>
              <a:buSzTx/>
              <a:buFontTx/>
              <a:buNone/>
            </a:pPr>
            <a:r>
              <a:rPr lang="en-US" altLang="en-US" sz="1800">
                <a:solidFill>
                  <a:srgbClr val="000000"/>
                </a:solidFill>
                <a:latin typeface="Arial" panose="020B0604020202020204" pitchFamily="34" charset="0"/>
              </a:rPr>
              <a:t>DRAM </a:t>
            </a:r>
          </a:p>
          <a:p>
            <a:pPr algn="ctr" eaLnBrk="1" hangingPunct="1">
              <a:buClrTx/>
              <a:buSzTx/>
              <a:buFontTx/>
              <a:buNone/>
            </a:pPr>
            <a:r>
              <a:rPr lang="en-US" altLang="en-US" sz="1800">
                <a:solidFill>
                  <a:srgbClr val="000000"/>
                </a:solidFill>
                <a:latin typeface="Arial" panose="020B0604020202020204" pitchFamily="34" charset="0"/>
              </a:rPr>
              <a:t>Bank 1</a:t>
            </a:r>
          </a:p>
        </p:txBody>
      </p:sp>
      <p:sp>
        <p:nvSpPr>
          <p:cNvPr id="198671" name="Rectangle 63">
            <a:extLst>
              <a:ext uri="{FF2B5EF4-FFF2-40B4-BE49-F238E27FC236}">
                <a16:creationId xmlns:a16="http://schemas.microsoft.com/office/drawing/2014/main" id="{3D4B670F-D4D5-4FA6-98FF-A5516B8A58B2}"/>
              </a:ext>
            </a:extLst>
          </p:cNvPr>
          <p:cNvSpPr>
            <a:spLocks noChangeArrowheads="1"/>
          </p:cNvSpPr>
          <p:nvPr/>
        </p:nvSpPr>
        <p:spPr bwMode="auto">
          <a:xfrm>
            <a:off x="4405313" y="5200650"/>
            <a:ext cx="8001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buClrTx/>
              <a:buSzTx/>
              <a:buFontTx/>
              <a:buNone/>
            </a:pPr>
            <a:r>
              <a:rPr lang="en-US" altLang="en-US" sz="1800">
                <a:solidFill>
                  <a:srgbClr val="000000"/>
                </a:solidFill>
                <a:latin typeface="Arial" panose="020B0604020202020204" pitchFamily="34" charset="0"/>
              </a:rPr>
              <a:t>DRAM </a:t>
            </a:r>
          </a:p>
          <a:p>
            <a:pPr algn="ctr" eaLnBrk="1" hangingPunct="1">
              <a:buClrTx/>
              <a:buSzTx/>
              <a:buFontTx/>
              <a:buNone/>
            </a:pPr>
            <a:r>
              <a:rPr lang="en-US" altLang="en-US" sz="1800">
                <a:solidFill>
                  <a:srgbClr val="000000"/>
                </a:solidFill>
                <a:latin typeface="Arial" panose="020B0604020202020204" pitchFamily="34" charset="0"/>
              </a:rPr>
              <a:t>Bank 2</a:t>
            </a:r>
          </a:p>
        </p:txBody>
      </p:sp>
      <p:sp>
        <p:nvSpPr>
          <p:cNvPr id="198672" name="Line 40">
            <a:extLst>
              <a:ext uri="{FF2B5EF4-FFF2-40B4-BE49-F238E27FC236}">
                <a16:creationId xmlns:a16="http://schemas.microsoft.com/office/drawing/2014/main" id="{4256137B-53BE-44FA-AE26-CF5112CC458B}"/>
              </a:ext>
            </a:extLst>
          </p:cNvPr>
          <p:cNvSpPr>
            <a:spLocks noChangeShapeType="1"/>
          </p:cNvSpPr>
          <p:nvPr/>
        </p:nvSpPr>
        <p:spPr bwMode="auto">
          <a:xfrm>
            <a:off x="2946400" y="4867275"/>
            <a:ext cx="27717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198673" name="Line 43">
            <a:extLst>
              <a:ext uri="{FF2B5EF4-FFF2-40B4-BE49-F238E27FC236}">
                <a16:creationId xmlns:a16="http://schemas.microsoft.com/office/drawing/2014/main" id="{6E31D1A7-7425-45C0-9CC0-91E4EB63A9B0}"/>
              </a:ext>
            </a:extLst>
          </p:cNvPr>
          <p:cNvSpPr>
            <a:spLocks noChangeShapeType="1"/>
          </p:cNvSpPr>
          <p:nvPr/>
        </p:nvSpPr>
        <p:spPr bwMode="auto">
          <a:xfrm>
            <a:off x="2946400"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198674" name="Line 44">
            <a:extLst>
              <a:ext uri="{FF2B5EF4-FFF2-40B4-BE49-F238E27FC236}">
                <a16:creationId xmlns:a16="http://schemas.microsoft.com/office/drawing/2014/main" id="{33BBDA99-CC91-4FDF-8244-BD9EAC67C943}"/>
              </a:ext>
            </a:extLst>
          </p:cNvPr>
          <p:cNvSpPr>
            <a:spLocks noChangeShapeType="1"/>
          </p:cNvSpPr>
          <p:nvPr/>
        </p:nvSpPr>
        <p:spPr bwMode="auto">
          <a:xfrm>
            <a:off x="3925888"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198675" name="Line 45">
            <a:extLst>
              <a:ext uri="{FF2B5EF4-FFF2-40B4-BE49-F238E27FC236}">
                <a16:creationId xmlns:a16="http://schemas.microsoft.com/office/drawing/2014/main" id="{2A6988B3-49E2-49EC-A8D9-1372DAF3E0AF}"/>
              </a:ext>
            </a:extLst>
          </p:cNvPr>
          <p:cNvSpPr>
            <a:spLocks noChangeShapeType="1"/>
          </p:cNvSpPr>
          <p:nvPr/>
        </p:nvSpPr>
        <p:spPr bwMode="auto">
          <a:xfrm>
            <a:off x="4789488"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198676" name="Line 48">
            <a:extLst>
              <a:ext uri="{FF2B5EF4-FFF2-40B4-BE49-F238E27FC236}">
                <a16:creationId xmlns:a16="http://schemas.microsoft.com/office/drawing/2014/main" id="{E13E469B-FA32-4919-8ACD-FE2E039F6B8F}"/>
              </a:ext>
            </a:extLst>
          </p:cNvPr>
          <p:cNvSpPr>
            <a:spLocks noChangeShapeType="1"/>
          </p:cNvSpPr>
          <p:nvPr/>
        </p:nvSpPr>
        <p:spPr bwMode="auto">
          <a:xfrm flipV="1">
            <a:off x="4341813" y="4464050"/>
            <a:ext cx="0" cy="4032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432178" name="Text Box 50">
            <a:extLst>
              <a:ext uri="{FF2B5EF4-FFF2-40B4-BE49-F238E27FC236}">
                <a16:creationId xmlns:a16="http://schemas.microsoft.com/office/drawing/2014/main" id="{D7ABB218-8BB1-49C7-A49B-ED82BE7B2F42}"/>
              </a:ext>
            </a:extLst>
          </p:cNvPr>
          <p:cNvSpPr txBox="1">
            <a:spLocks noChangeArrowheads="1"/>
          </p:cNvSpPr>
          <p:nvPr/>
        </p:nvSpPr>
        <p:spPr bwMode="auto">
          <a:xfrm>
            <a:off x="6737350" y="3613150"/>
            <a:ext cx="1835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3399"/>
                </a:solidFill>
                <a:latin typeface="Arial" panose="020B0604020202020204" pitchFamily="34" charset="0"/>
                <a:cs typeface="Arial" panose="020B0604020202020204" pitchFamily="34" charset="0"/>
              </a:rPr>
              <a:t>Shared DRAM</a:t>
            </a:r>
          </a:p>
          <a:p>
            <a:pPr eaLnBrk="1" hangingPunct="1">
              <a:spcBef>
                <a:spcPct val="0"/>
              </a:spcBef>
              <a:buClrTx/>
              <a:buSzTx/>
              <a:buFontTx/>
              <a:buNone/>
            </a:pPr>
            <a:r>
              <a:rPr lang="en-US" altLang="en-US" sz="1800">
                <a:solidFill>
                  <a:srgbClr val="003399"/>
                </a:solidFill>
                <a:latin typeface="Arial" panose="020B0604020202020204" pitchFamily="34" charset="0"/>
                <a:cs typeface="Arial" panose="020B0604020202020204" pitchFamily="34" charset="0"/>
              </a:rPr>
              <a:t>Memory System</a:t>
            </a:r>
          </a:p>
        </p:txBody>
      </p:sp>
      <p:sp>
        <p:nvSpPr>
          <p:cNvPr id="198678" name="Rounded Rectangle 97">
            <a:extLst>
              <a:ext uri="{FF2B5EF4-FFF2-40B4-BE49-F238E27FC236}">
                <a16:creationId xmlns:a16="http://schemas.microsoft.com/office/drawing/2014/main" id="{6746EECA-C526-4A7B-9E2B-85E67687107E}"/>
              </a:ext>
            </a:extLst>
          </p:cNvPr>
          <p:cNvSpPr>
            <a:spLocks noChangeArrowheads="1"/>
          </p:cNvSpPr>
          <p:nvPr/>
        </p:nvSpPr>
        <p:spPr bwMode="auto">
          <a:xfrm>
            <a:off x="2493963" y="1143000"/>
            <a:ext cx="3760787" cy="3543300"/>
          </a:xfrm>
          <a:prstGeom prst="roundRect">
            <a:avLst>
              <a:gd name="adj" fmla="val 16667"/>
            </a:avLst>
          </a:prstGeom>
          <a:noFill/>
          <a:ln w="25400">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marL="381000" indent="-3810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buClrTx/>
              <a:buSzTx/>
              <a:buFontTx/>
              <a:buChar char="•"/>
            </a:pPr>
            <a:endParaRPr lang="en-US" altLang="en-US" sz="2000">
              <a:solidFill>
                <a:srgbClr val="000000"/>
              </a:solidFill>
              <a:latin typeface="Arial" panose="020B0604020202020204" pitchFamily="34" charset="0"/>
            </a:endParaRPr>
          </a:p>
        </p:txBody>
      </p:sp>
      <p:sp>
        <p:nvSpPr>
          <p:cNvPr id="198679" name="Text Box 52">
            <a:extLst>
              <a:ext uri="{FF2B5EF4-FFF2-40B4-BE49-F238E27FC236}">
                <a16:creationId xmlns:a16="http://schemas.microsoft.com/office/drawing/2014/main" id="{7A6FE251-FBBD-44FB-9658-436EAA73D24C}"/>
              </a:ext>
            </a:extLst>
          </p:cNvPr>
          <p:cNvSpPr txBox="1">
            <a:spLocks noChangeArrowheads="1"/>
          </p:cNvSpPr>
          <p:nvPr/>
        </p:nvSpPr>
        <p:spPr bwMode="auto">
          <a:xfrm>
            <a:off x="6350000" y="1412875"/>
            <a:ext cx="1238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3B812F"/>
                </a:solidFill>
                <a:latin typeface="Arial" panose="020B0604020202020204" pitchFamily="34" charset="0"/>
                <a:cs typeface="Arial" panose="020B0604020202020204" pitchFamily="34" charset="0"/>
              </a:rPr>
              <a:t>Multi-Core</a:t>
            </a:r>
          </a:p>
          <a:p>
            <a:pPr eaLnBrk="1" hangingPunct="1">
              <a:spcBef>
                <a:spcPct val="0"/>
              </a:spcBef>
              <a:buClrTx/>
              <a:buSzTx/>
              <a:buFontTx/>
              <a:buNone/>
            </a:pPr>
            <a:r>
              <a:rPr lang="en-US" altLang="en-US" sz="1800">
                <a:solidFill>
                  <a:srgbClr val="3B812F"/>
                </a:solidFill>
                <a:latin typeface="Arial" panose="020B0604020202020204" pitchFamily="34" charset="0"/>
                <a:cs typeface="Arial" panose="020B0604020202020204" pitchFamily="34" charset="0"/>
              </a:rPr>
              <a:t>Chip</a:t>
            </a:r>
          </a:p>
        </p:txBody>
      </p:sp>
      <p:sp>
        <p:nvSpPr>
          <p:cNvPr id="198680" name="Rectangle 11">
            <a:extLst>
              <a:ext uri="{FF2B5EF4-FFF2-40B4-BE49-F238E27FC236}">
                <a16:creationId xmlns:a16="http://schemas.microsoft.com/office/drawing/2014/main" id="{B67EFA9E-9460-4E04-B90C-0ACFD9B12E43}"/>
              </a:ext>
            </a:extLst>
          </p:cNvPr>
          <p:cNvSpPr>
            <a:spLocks noChangeArrowheads="1"/>
          </p:cNvSpPr>
          <p:nvPr/>
        </p:nvSpPr>
        <p:spPr bwMode="auto">
          <a:xfrm>
            <a:off x="2686050" y="3376613"/>
            <a:ext cx="3465513" cy="228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198681" name="Text Box 6">
            <a:extLst>
              <a:ext uri="{FF2B5EF4-FFF2-40B4-BE49-F238E27FC236}">
                <a16:creationId xmlns:a16="http://schemas.microsoft.com/office/drawing/2014/main" id="{7B0C1935-D85C-4F16-9A43-9B16A1201425}"/>
              </a:ext>
            </a:extLst>
          </p:cNvPr>
          <p:cNvSpPr txBox="1">
            <a:spLocks noChangeArrowheads="1"/>
          </p:cNvSpPr>
          <p:nvPr/>
        </p:nvSpPr>
        <p:spPr bwMode="auto">
          <a:xfrm>
            <a:off x="3505200" y="331946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600">
                <a:solidFill>
                  <a:srgbClr val="000000"/>
                </a:solidFill>
                <a:latin typeface="Arial" panose="020B0604020202020204" pitchFamily="34" charset="0"/>
                <a:cs typeface="Arial" panose="020B0604020202020204" pitchFamily="34" charset="0"/>
              </a:rPr>
              <a:t>INTERCONNECT</a:t>
            </a:r>
          </a:p>
        </p:txBody>
      </p:sp>
      <p:cxnSp>
        <p:nvCxnSpPr>
          <p:cNvPr id="198682" name="Straight Arrow Connector 53">
            <a:extLst>
              <a:ext uri="{FF2B5EF4-FFF2-40B4-BE49-F238E27FC236}">
                <a16:creationId xmlns:a16="http://schemas.microsoft.com/office/drawing/2014/main" id="{A95B0CCC-1874-47CC-BA63-3E538B95A49F}"/>
              </a:ext>
            </a:extLst>
          </p:cNvPr>
          <p:cNvCxnSpPr>
            <a:cxnSpLocks noChangeShapeType="1"/>
          </p:cNvCxnSpPr>
          <p:nvPr/>
        </p:nvCxnSpPr>
        <p:spPr bwMode="auto">
          <a:xfrm rot="5400000">
            <a:off x="3466307" y="3256756"/>
            <a:ext cx="228600" cy="1587"/>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98683" name="Straight Arrow Connector 54">
            <a:extLst>
              <a:ext uri="{FF2B5EF4-FFF2-40B4-BE49-F238E27FC236}">
                <a16:creationId xmlns:a16="http://schemas.microsoft.com/office/drawing/2014/main" id="{3697DA7B-3DFF-4F95-9B3E-0CD53437BDF5}"/>
              </a:ext>
            </a:extLst>
          </p:cNvPr>
          <p:cNvCxnSpPr>
            <a:cxnSpLocks noChangeShapeType="1"/>
          </p:cNvCxnSpPr>
          <p:nvPr/>
        </p:nvCxnSpPr>
        <p:spPr bwMode="auto">
          <a:xfrm rot="5400000">
            <a:off x="5052219" y="3256756"/>
            <a:ext cx="228600" cy="1588"/>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98684" name="Straight Arrow Connector 57">
            <a:extLst>
              <a:ext uri="{FF2B5EF4-FFF2-40B4-BE49-F238E27FC236}">
                <a16:creationId xmlns:a16="http://schemas.microsoft.com/office/drawing/2014/main" id="{3BA8AD6A-BEC4-4A0C-90B2-D5C8BEBB8F4D}"/>
              </a:ext>
            </a:extLst>
          </p:cNvPr>
          <p:cNvCxnSpPr>
            <a:cxnSpLocks noChangeShapeType="1"/>
          </p:cNvCxnSpPr>
          <p:nvPr/>
        </p:nvCxnSpPr>
        <p:spPr bwMode="auto">
          <a:xfrm rot="5400000">
            <a:off x="3458369" y="3713956"/>
            <a:ext cx="228600" cy="1588"/>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98685" name="Straight Arrow Connector 58">
            <a:extLst>
              <a:ext uri="{FF2B5EF4-FFF2-40B4-BE49-F238E27FC236}">
                <a16:creationId xmlns:a16="http://schemas.microsoft.com/office/drawing/2014/main" id="{00F0BD99-170D-44CF-BCF0-3403EA3F7776}"/>
              </a:ext>
            </a:extLst>
          </p:cNvPr>
          <p:cNvCxnSpPr>
            <a:cxnSpLocks noChangeShapeType="1"/>
          </p:cNvCxnSpPr>
          <p:nvPr/>
        </p:nvCxnSpPr>
        <p:spPr bwMode="auto">
          <a:xfrm rot="5400000">
            <a:off x="5053807" y="3713956"/>
            <a:ext cx="228600" cy="1587"/>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198686" name="Rectangle 5">
            <a:extLst>
              <a:ext uri="{FF2B5EF4-FFF2-40B4-BE49-F238E27FC236}">
                <a16:creationId xmlns:a16="http://schemas.microsoft.com/office/drawing/2014/main" id="{FCA87E0A-1B06-4D45-B487-00605C47957E}"/>
              </a:ext>
            </a:extLst>
          </p:cNvPr>
          <p:cNvSpPr>
            <a:spLocks noChangeArrowheads="1"/>
          </p:cNvSpPr>
          <p:nvPr/>
        </p:nvSpPr>
        <p:spPr bwMode="auto">
          <a:xfrm>
            <a:off x="4398963" y="1257300"/>
            <a:ext cx="1555750" cy="8080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198687" name="Rectangle 5">
            <a:extLst>
              <a:ext uri="{FF2B5EF4-FFF2-40B4-BE49-F238E27FC236}">
                <a16:creationId xmlns:a16="http://schemas.microsoft.com/office/drawing/2014/main" id="{FE320168-4F59-49C6-A3D7-6BFAA17460B0}"/>
              </a:ext>
            </a:extLst>
          </p:cNvPr>
          <p:cNvSpPr>
            <a:spLocks noChangeArrowheads="1"/>
          </p:cNvSpPr>
          <p:nvPr/>
        </p:nvSpPr>
        <p:spPr bwMode="auto">
          <a:xfrm>
            <a:off x="2801938" y="2344738"/>
            <a:ext cx="1555750" cy="808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198688" name="Rectangle 5">
            <a:extLst>
              <a:ext uri="{FF2B5EF4-FFF2-40B4-BE49-F238E27FC236}">
                <a16:creationId xmlns:a16="http://schemas.microsoft.com/office/drawing/2014/main" id="{90C34AEF-FE5A-4A9C-9A38-E7DF4D8D5BA3}"/>
              </a:ext>
            </a:extLst>
          </p:cNvPr>
          <p:cNvSpPr>
            <a:spLocks noChangeArrowheads="1"/>
          </p:cNvSpPr>
          <p:nvPr/>
        </p:nvSpPr>
        <p:spPr bwMode="auto">
          <a:xfrm>
            <a:off x="4398963" y="2344738"/>
            <a:ext cx="1555750" cy="808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198689" name="Rectangle 70">
            <a:extLst>
              <a:ext uri="{FF2B5EF4-FFF2-40B4-BE49-F238E27FC236}">
                <a16:creationId xmlns:a16="http://schemas.microsoft.com/office/drawing/2014/main" id="{6A3B5560-F5D4-4E5F-8E60-671FF6AAD2ED}"/>
              </a:ext>
            </a:extLst>
          </p:cNvPr>
          <p:cNvSpPr>
            <a:spLocks noChangeArrowheads="1"/>
          </p:cNvSpPr>
          <p:nvPr/>
        </p:nvSpPr>
        <p:spPr bwMode="auto">
          <a:xfrm>
            <a:off x="5334000" y="5200650"/>
            <a:ext cx="8001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buClrTx/>
              <a:buSzTx/>
              <a:buFontTx/>
              <a:buNone/>
            </a:pPr>
            <a:r>
              <a:rPr lang="en-US" altLang="en-US" sz="1800">
                <a:solidFill>
                  <a:srgbClr val="000000"/>
                </a:solidFill>
                <a:latin typeface="Arial" panose="020B0604020202020204" pitchFamily="34" charset="0"/>
              </a:rPr>
              <a:t>DRAM </a:t>
            </a:r>
          </a:p>
          <a:p>
            <a:pPr algn="ctr" eaLnBrk="1" hangingPunct="1">
              <a:buClrTx/>
              <a:buSzTx/>
              <a:buFontTx/>
              <a:buNone/>
            </a:pPr>
            <a:r>
              <a:rPr lang="en-US" altLang="en-US" sz="1800">
                <a:solidFill>
                  <a:srgbClr val="000000"/>
                </a:solidFill>
                <a:latin typeface="Arial" panose="020B0604020202020204" pitchFamily="34" charset="0"/>
              </a:rPr>
              <a:t>Bank 3</a:t>
            </a:r>
          </a:p>
        </p:txBody>
      </p:sp>
      <p:sp>
        <p:nvSpPr>
          <p:cNvPr id="198690" name="Line 45">
            <a:extLst>
              <a:ext uri="{FF2B5EF4-FFF2-40B4-BE49-F238E27FC236}">
                <a16:creationId xmlns:a16="http://schemas.microsoft.com/office/drawing/2014/main" id="{6EB1318E-4D64-4FA1-9BE1-C01D1DC7FB94}"/>
              </a:ext>
            </a:extLst>
          </p:cNvPr>
          <p:cNvSpPr>
            <a:spLocks noChangeShapeType="1"/>
          </p:cNvSpPr>
          <p:nvPr/>
        </p:nvSpPr>
        <p:spPr bwMode="auto">
          <a:xfrm>
            <a:off x="5718175"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blinds(horizontal)">
                                      <p:cBhvr>
                                        <p:cTn id="7" dur="500"/>
                                        <p:tgtEl>
                                          <p:spTgt spid="98"/>
                                        </p:tgtEl>
                                      </p:cBhvr>
                                    </p:animEffect>
                                  </p:childTnLst>
                                </p:cTn>
                              </p:par>
                              <p:par>
                                <p:cTn id="8" presetID="1" presetClass="entr" presetSubtype="0" fill="hold" grpId="1" nodeType="withEffect">
                                  <p:stCondLst>
                                    <p:cond delay="0"/>
                                  </p:stCondLst>
                                  <p:childTnLst>
                                    <p:set>
                                      <p:cBhvr>
                                        <p:cTn id="9" dur="1" fill="hold">
                                          <p:stCondLst>
                                            <p:cond delay="0"/>
                                          </p:stCondLst>
                                        </p:cTn>
                                        <p:tgtEl>
                                          <p:spTgt spid="98"/>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4321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8" grpId="1" animBg="1"/>
      <p:bldP spid="43217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ounded Rectangle 97">
            <a:extLst>
              <a:ext uri="{FF2B5EF4-FFF2-40B4-BE49-F238E27FC236}">
                <a16:creationId xmlns:a16="http://schemas.microsoft.com/office/drawing/2014/main" id="{37C51057-B4FC-4756-897F-BA16185660DC}"/>
              </a:ext>
            </a:extLst>
          </p:cNvPr>
          <p:cNvSpPr>
            <a:spLocks noChangeArrowheads="1"/>
          </p:cNvSpPr>
          <p:nvPr/>
        </p:nvSpPr>
        <p:spPr bwMode="auto">
          <a:xfrm>
            <a:off x="2160588" y="3714750"/>
            <a:ext cx="4530725" cy="2457450"/>
          </a:xfrm>
          <a:prstGeom prst="roundRect">
            <a:avLst>
              <a:gd name="adj" fmla="val 16667"/>
            </a:avLst>
          </a:prstGeom>
          <a:solidFill>
            <a:srgbClr val="9999FF">
              <a:alpha val="25098"/>
            </a:srgbClr>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buClrTx/>
              <a:buSzTx/>
              <a:buFontTx/>
              <a:buChar char="•"/>
            </a:pPr>
            <a:endParaRPr lang="en-US" altLang="en-US" sz="2000">
              <a:solidFill>
                <a:srgbClr val="000000"/>
              </a:solidFill>
              <a:latin typeface="Arial" panose="020B0604020202020204" pitchFamily="34" charset="0"/>
            </a:endParaRPr>
          </a:p>
        </p:txBody>
      </p:sp>
      <p:sp>
        <p:nvSpPr>
          <p:cNvPr id="200706" name="Slide Number Placeholder 4">
            <a:extLst>
              <a:ext uri="{FF2B5EF4-FFF2-40B4-BE49-F238E27FC236}">
                <a16:creationId xmlns:a16="http://schemas.microsoft.com/office/drawing/2014/main" id="{ECA85505-3DEF-4028-BE81-54CBF24CD5B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FE7D1CCE-757F-47EF-B4AB-830F638CA3A4}" type="slidenum">
              <a:rPr lang="en-US" altLang="en-US" sz="1600" smtClean="0">
                <a:solidFill>
                  <a:srgbClr val="000000"/>
                </a:solidFill>
                <a:latin typeface="Garamond" panose="02020404030301010803" pitchFamily="18" charset="0"/>
              </a:rPr>
              <a:pPr>
                <a:spcBef>
                  <a:spcPct val="0"/>
                </a:spcBef>
                <a:buClrTx/>
                <a:buSzTx/>
                <a:buFontTx/>
                <a:buNone/>
              </a:pPr>
              <a:t>64</a:t>
            </a:fld>
            <a:endParaRPr lang="en-US" altLang="en-US" sz="1600">
              <a:solidFill>
                <a:srgbClr val="000000"/>
              </a:solidFill>
              <a:latin typeface="Garamond" panose="02020404030301010803" pitchFamily="18" charset="0"/>
            </a:endParaRPr>
          </a:p>
        </p:txBody>
      </p:sp>
      <p:sp>
        <p:nvSpPr>
          <p:cNvPr id="200707" name="Rectangle 2">
            <a:extLst>
              <a:ext uri="{FF2B5EF4-FFF2-40B4-BE49-F238E27FC236}">
                <a16:creationId xmlns:a16="http://schemas.microsoft.com/office/drawing/2014/main" id="{7123736A-ED5D-400A-AA4B-DC2663A5F1E6}"/>
              </a:ext>
            </a:extLst>
          </p:cNvPr>
          <p:cNvSpPr>
            <a:spLocks noGrp="1" noChangeArrowheads="1"/>
          </p:cNvSpPr>
          <p:nvPr>
            <p:ph type="title"/>
          </p:nvPr>
        </p:nvSpPr>
        <p:spPr/>
        <p:txBody>
          <a:bodyPr/>
          <a:lstStyle/>
          <a:p>
            <a:r>
              <a:rPr lang="en-US" altLang="en-US">
                <a:ea typeface="ＭＳ Ｐゴシック" panose="020B0600070205080204" pitchFamily="34" charset="-128"/>
              </a:rPr>
              <a:t>Why the Disparity in Slowdowns?</a:t>
            </a:r>
          </a:p>
        </p:txBody>
      </p:sp>
      <p:sp>
        <p:nvSpPr>
          <p:cNvPr id="432133" name="Rectangle 5">
            <a:extLst>
              <a:ext uri="{FF2B5EF4-FFF2-40B4-BE49-F238E27FC236}">
                <a16:creationId xmlns:a16="http://schemas.microsoft.com/office/drawing/2014/main" id="{DDEE89DC-C32A-4C5B-B79F-636188F53C07}"/>
              </a:ext>
            </a:extLst>
          </p:cNvPr>
          <p:cNvSpPr>
            <a:spLocks noChangeArrowheads="1"/>
          </p:cNvSpPr>
          <p:nvPr/>
        </p:nvSpPr>
        <p:spPr bwMode="auto">
          <a:xfrm>
            <a:off x="2786063" y="1257300"/>
            <a:ext cx="1555750" cy="8080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432134" name="Text Box 6">
            <a:extLst>
              <a:ext uri="{FF2B5EF4-FFF2-40B4-BE49-F238E27FC236}">
                <a16:creationId xmlns:a16="http://schemas.microsoft.com/office/drawing/2014/main" id="{F749FF82-A4ED-4D37-88BC-504C24BF7F1B}"/>
              </a:ext>
            </a:extLst>
          </p:cNvPr>
          <p:cNvSpPr txBox="1">
            <a:spLocks noChangeArrowheads="1"/>
          </p:cNvSpPr>
          <p:nvPr/>
        </p:nvSpPr>
        <p:spPr bwMode="auto">
          <a:xfrm>
            <a:off x="3117850" y="1485900"/>
            <a:ext cx="939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600">
                <a:solidFill>
                  <a:srgbClr val="000000"/>
                </a:solidFill>
                <a:latin typeface="Arial" panose="020B0604020202020204" pitchFamily="34" charset="0"/>
                <a:cs typeface="Arial" panose="020B0604020202020204" pitchFamily="34" charset="0"/>
              </a:rPr>
              <a:t>CORE 1</a:t>
            </a:r>
          </a:p>
        </p:txBody>
      </p:sp>
      <p:sp>
        <p:nvSpPr>
          <p:cNvPr id="200710" name="Text Box 8">
            <a:extLst>
              <a:ext uri="{FF2B5EF4-FFF2-40B4-BE49-F238E27FC236}">
                <a16:creationId xmlns:a16="http://schemas.microsoft.com/office/drawing/2014/main" id="{2CE8D1C6-FA44-43E1-9778-05E1F5CDFFAF}"/>
              </a:ext>
            </a:extLst>
          </p:cNvPr>
          <p:cNvSpPr txBox="1">
            <a:spLocks noChangeArrowheads="1"/>
          </p:cNvSpPr>
          <p:nvPr/>
        </p:nvSpPr>
        <p:spPr bwMode="auto">
          <a:xfrm>
            <a:off x="4702175" y="1485900"/>
            <a:ext cx="939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600">
                <a:solidFill>
                  <a:srgbClr val="000000"/>
                </a:solidFill>
                <a:latin typeface="Arial" panose="020B0604020202020204" pitchFamily="34" charset="0"/>
                <a:cs typeface="Arial" panose="020B0604020202020204" pitchFamily="34" charset="0"/>
              </a:rPr>
              <a:t>CORE 2</a:t>
            </a:r>
          </a:p>
        </p:txBody>
      </p:sp>
      <p:sp>
        <p:nvSpPr>
          <p:cNvPr id="200711" name="Text Box 14">
            <a:extLst>
              <a:ext uri="{FF2B5EF4-FFF2-40B4-BE49-F238E27FC236}">
                <a16:creationId xmlns:a16="http://schemas.microsoft.com/office/drawing/2014/main" id="{786FA01A-75F4-485E-8C95-74BBF5488DCF}"/>
              </a:ext>
            </a:extLst>
          </p:cNvPr>
          <p:cNvSpPr txBox="1">
            <a:spLocks noChangeArrowheads="1"/>
          </p:cNvSpPr>
          <p:nvPr/>
        </p:nvSpPr>
        <p:spPr bwMode="auto">
          <a:xfrm>
            <a:off x="3143250" y="2425700"/>
            <a:ext cx="892175"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    </a:t>
            </a:r>
            <a:r>
              <a:rPr lang="en-US" altLang="en-US" sz="1600">
                <a:solidFill>
                  <a:srgbClr val="000000"/>
                </a:solidFill>
                <a:latin typeface="Arial" panose="020B0604020202020204" pitchFamily="34" charset="0"/>
                <a:cs typeface="Arial" panose="020B0604020202020204" pitchFamily="34" charset="0"/>
              </a:rPr>
              <a:t>L2 </a:t>
            </a:r>
          </a:p>
          <a:p>
            <a:pPr eaLnBrk="1" hangingPunct="1">
              <a:spcBef>
                <a:spcPct val="0"/>
              </a:spcBef>
              <a:buClrTx/>
              <a:buSzTx/>
              <a:buFontTx/>
              <a:buNone/>
            </a:pPr>
            <a:r>
              <a:rPr lang="en-US" altLang="en-US" sz="1600">
                <a:solidFill>
                  <a:srgbClr val="000000"/>
                </a:solidFill>
                <a:latin typeface="Arial" panose="020B0604020202020204" pitchFamily="34" charset="0"/>
                <a:cs typeface="Arial" panose="020B0604020202020204" pitchFamily="34" charset="0"/>
              </a:rPr>
              <a:t>CACHE</a:t>
            </a:r>
          </a:p>
        </p:txBody>
      </p:sp>
      <p:sp>
        <p:nvSpPr>
          <p:cNvPr id="200712" name="Text Box 16">
            <a:extLst>
              <a:ext uri="{FF2B5EF4-FFF2-40B4-BE49-F238E27FC236}">
                <a16:creationId xmlns:a16="http://schemas.microsoft.com/office/drawing/2014/main" id="{B47F81BF-CF80-4BA2-B4E9-88E6E31745A1}"/>
              </a:ext>
            </a:extLst>
          </p:cNvPr>
          <p:cNvSpPr txBox="1">
            <a:spLocks noChangeArrowheads="1"/>
          </p:cNvSpPr>
          <p:nvPr/>
        </p:nvSpPr>
        <p:spPr bwMode="auto">
          <a:xfrm>
            <a:off x="4714875" y="2427288"/>
            <a:ext cx="892175"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    </a:t>
            </a:r>
            <a:r>
              <a:rPr lang="en-US" altLang="en-US" sz="1600">
                <a:solidFill>
                  <a:srgbClr val="000000"/>
                </a:solidFill>
                <a:latin typeface="Arial" panose="020B0604020202020204" pitchFamily="34" charset="0"/>
                <a:cs typeface="Arial" panose="020B0604020202020204" pitchFamily="34" charset="0"/>
              </a:rPr>
              <a:t>L2 </a:t>
            </a:r>
          </a:p>
          <a:p>
            <a:pPr eaLnBrk="1" hangingPunct="1">
              <a:spcBef>
                <a:spcPct val="0"/>
              </a:spcBef>
              <a:buClrTx/>
              <a:buSzTx/>
              <a:buFontTx/>
              <a:buNone/>
            </a:pPr>
            <a:r>
              <a:rPr lang="en-US" altLang="en-US" sz="1600">
                <a:solidFill>
                  <a:srgbClr val="000000"/>
                </a:solidFill>
                <a:latin typeface="Arial" panose="020B0604020202020204" pitchFamily="34" charset="0"/>
                <a:cs typeface="Arial" panose="020B0604020202020204" pitchFamily="34" charset="0"/>
              </a:rPr>
              <a:t>CACHE</a:t>
            </a:r>
          </a:p>
        </p:txBody>
      </p:sp>
      <p:sp>
        <p:nvSpPr>
          <p:cNvPr id="200713" name="Line 20">
            <a:extLst>
              <a:ext uri="{FF2B5EF4-FFF2-40B4-BE49-F238E27FC236}">
                <a16:creationId xmlns:a16="http://schemas.microsoft.com/office/drawing/2014/main" id="{FBA30EB4-A040-4D5E-BEAE-10E457601C9C}"/>
              </a:ext>
            </a:extLst>
          </p:cNvPr>
          <p:cNvSpPr>
            <a:spLocks noChangeShapeType="1"/>
          </p:cNvSpPr>
          <p:nvPr/>
        </p:nvSpPr>
        <p:spPr bwMode="auto">
          <a:xfrm>
            <a:off x="3573463" y="2055813"/>
            <a:ext cx="0" cy="28733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200714" name="Line 21">
            <a:extLst>
              <a:ext uri="{FF2B5EF4-FFF2-40B4-BE49-F238E27FC236}">
                <a16:creationId xmlns:a16="http://schemas.microsoft.com/office/drawing/2014/main" id="{49B19F7B-56F5-4713-B7F7-1B321EE6A7DA}"/>
              </a:ext>
            </a:extLst>
          </p:cNvPr>
          <p:cNvSpPr>
            <a:spLocks noChangeShapeType="1"/>
          </p:cNvSpPr>
          <p:nvPr/>
        </p:nvSpPr>
        <p:spPr bwMode="auto">
          <a:xfrm>
            <a:off x="5146675" y="2055813"/>
            <a:ext cx="0" cy="28733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200715" name="Rectangle 23">
            <a:extLst>
              <a:ext uri="{FF2B5EF4-FFF2-40B4-BE49-F238E27FC236}">
                <a16:creationId xmlns:a16="http://schemas.microsoft.com/office/drawing/2014/main" id="{6E140BD9-D9EE-4E1F-8121-28C13C9D3001}"/>
              </a:ext>
            </a:extLst>
          </p:cNvPr>
          <p:cNvSpPr>
            <a:spLocks noChangeArrowheads="1"/>
          </p:cNvSpPr>
          <p:nvPr/>
        </p:nvSpPr>
        <p:spPr bwMode="auto">
          <a:xfrm>
            <a:off x="2786063" y="3829050"/>
            <a:ext cx="3168650" cy="635000"/>
          </a:xfrm>
          <a:prstGeom prst="rect">
            <a:avLst/>
          </a:prstGeom>
          <a:solidFill>
            <a:schemeClr val="bg1"/>
          </a:solidFill>
          <a:ln w="9525">
            <a:solidFill>
              <a:schemeClr val="tx1"/>
            </a:solidFill>
            <a:miter lim="800000"/>
            <a:headEnd/>
            <a:tailEnd/>
          </a:ln>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16" name="Text Box 24">
            <a:extLst>
              <a:ext uri="{FF2B5EF4-FFF2-40B4-BE49-F238E27FC236}">
                <a16:creationId xmlns:a16="http://schemas.microsoft.com/office/drawing/2014/main" id="{884D0168-7699-4B14-89D4-E27BCC0D5687}"/>
              </a:ext>
            </a:extLst>
          </p:cNvPr>
          <p:cNvSpPr txBox="1">
            <a:spLocks noChangeArrowheads="1"/>
          </p:cNvSpPr>
          <p:nvPr/>
        </p:nvSpPr>
        <p:spPr bwMode="auto">
          <a:xfrm>
            <a:off x="2759075" y="4002088"/>
            <a:ext cx="31956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600">
                <a:solidFill>
                  <a:srgbClr val="000000"/>
                </a:solidFill>
                <a:latin typeface="Arial" panose="020B0604020202020204" pitchFamily="34" charset="0"/>
                <a:cs typeface="Arial" panose="020B0604020202020204" pitchFamily="34" charset="0"/>
              </a:rPr>
              <a:t>DRAM MEMORY CONTROLLER</a:t>
            </a:r>
          </a:p>
        </p:txBody>
      </p:sp>
      <p:sp>
        <p:nvSpPr>
          <p:cNvPr id="62" name="Rectangle 61">
            <a:extLst>
              <a:ext uri="{FF2B5EF4-FFF2-40B4-BE49-F238E27FC236}">
                <a16:creationId xmlns:a16="http://schemas.microsoft.com/office/drawing/2014/main" id="{6187C0E4-FA97-451C-BE29-3EE905F409E0}"/>
              </a:ext>
            </a:extLst>
          </p:cNvPr>
          <p:cNvSpPr>
            <a:spLocks noChangeArrowheads="1"/>
          </p:cNvSpPr>
          <p:nvPr/>
        </p:nvSpPr>
        <p:spPr bwMode="auto">
          <a:xfrm>
            <a:off x="2614613" y="5200650"/>
            <a:ext cx="8001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buClrTx/>
              <a:buSzTx/>
              <a:buFontTx/>
              <a:buNone/>
            </a:pPr>
            <a:r>
              <a:rPr lang="en-US" altLang="en-US" sz="1800">
                <a:solidFill>
                  <a:srgbClr val="000000"/>
                </a:solidFill>
                <a:latin typeface="Arial" panose="020B0604020202020204" pitchFamily="34" charset="0"/>
              </a:rPr>
              <a:t>DRAM </a:t>
            </a:r>
          </a:p>
          <a:p>
            <a:pPr algn="ctr" eaLnBrk="1" hangingPunct="1">
              <a:buClrTx/>
              <a:buSzTx/>
              <a:buFontTx/>
              <a:buNone/>
            </a:pPr>
            <a:r>
              <a:rPr lang="en-US" altLang="en-US" sz="1800">
                <a:solidFill>
                  <a:srgbClr val="000000"/>
                </a:solidFill>
                <a:latin typeface="Arial" panose="020B0604020202020204" pitchFamily="34" charset="0"/>
              </a:rPr>
              <a:t>Bank 0</a:t>
            </a:r>
          </a:p>
        </p:txBody>
      </p:sp>
      <p:sp>
        <p:nvSpPr>
          <p:cNvPr id="63" name="Rectangle 62">
            <a:extLst>
              <a:ext uri="{FF2B5EF4-FFF2-40B4-BE49-F238E27FC236}">
                <a16:creationId xmlns:a16="http://schemas.microsoft.com/office/drawing/2014/main" id="{6E51F6D2-A655-41B1-B2B7-1743B852546F}"/>
              </a:ext>
            </a:extLst>
          </p:cNvPr>
          <p:cNvSpPr>
            <a:spLocks noChangeArrowheads="1"/>
          </p:cNvSpPr>
          <p:nvPr/>
        </p:nvSpPr>
        <p:spPr bwMode="auto">
          <a:xfrm>
            <a:off x="3529013" y="5200650"/>
            <a:ext cx="7620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buClrTx/>
              <a:buSzTx/>
              <a:buFontTx/>
              <a:buNone/>
            </a:pPr>
            <a:r>
              <a:rPr lang="en-US" altLang="en-US" sz="1800">
                <a:solidFill>
                  <a:srgbClr val="000000"/>
                </a:solidFill>
                <a:latin typeface="Arial" panose="020B0604020202020204" pitchFamily="34" charset="0"/>
              </a:rPr>
              <a:t>DRAM </a:t>
            </a:r>
          </a:p>
          <a:p>
            <a:pPr algn="ctr" eaLnBrk="1" hangingPunct="1">
              <a:buClrTx/>
              <a:buSzTx/>
              <a:buFontTx/>
              <a:buNone/>
            </a:pPr>
            <a:r>
              <a:rPr lang="en-US" altLang="en-US" sz="1800">
                <a:solidFill>
                  <a:srgbClr val="000000"/>
                </a:solidFill>
                <a:latin typeface="Arial" panose="020B0604020202020204" pitchFamily="34" charset="0"/>
              </a:rPr>
              <a:t>Bank 1</a:t>
            </a:r>
          </a:p>
        </p:txBody>
      </p:sp>
      <p:sp>
        <p:nvSpPr>
          <p:cNvPr id="64" name="Rectangle 63">
            <a:extLst>
              <a:ext uri="{FF2B5EF4-FFF2-40B4-BE49-F238E27FC236}">
                <a16:creationId xmlns:a16="http://schemas.microsoft.com/office/drawing/2014/main" id="{7F24BC07-E86C-4107-928E-4FFE85CD397F}"/>
              </a:ext>
            </a:extLst>
          </p:cNvPr>
          <p:cNvSpPr>
            <a:spLocks noChangeArrowheads="1"/>
          </p:cNvSpPr>
          <p:nvPr/>
        </p:nvSpPr>
        <p:spPr bwMode="auto">
          <a:xfrm>
            <a:off x="4405313" y="5200650"/>
            <a:ext cx="8001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buClrTx/>
              <a:buSzTx/>
              <a:buFontTx/>
              <a:buNone/>
            </a:pPr>
            <a:r>
              <a:rPr lang="en-US" altLang="en-US" sz="1800">
                <a:solidFill>
                  <a:srgbClr val="000000"/>
                </a:solidFill>
                <a:latin typeface="Arial" panose="020B0604020202020204" pitchFamily="34" charset="0"/>
              </a:rPr>
              <a:t>DRAM </a:t>
            </a:r>
          </a:p>
          <a:p>
            <a:pPr algn="ctr" eaLnBrk="1" hangingPunct="1">
              <a:buClrTx/>
              <a:buSzTx/>
              <a:buFontTx/>
              <a:buNone/>
            </a:pPr>
            <a:r>
              <a:rPr lang="en-US" altLang="en-US" sz="1800">
                <a:solidFill>
                  <a:srgbClr val="000000"/>
                </a:solidFill>
                <a:latin typeface="Arial" panose="020B0604020202020204" pitchFamily="34" charset="0"/>
              </a:rPr>
              <a:t>Bank 2</a:t>
            </a:r>
          </a:p>
        </p:txBody>
      </p:sp>
      <p:sp>
        <p:nvSpPr>
          <p:cNvPr id="200720" name="Line 40">
            <a:extLst>
              <a:ext uri="{FF2B5EF4-FFF2-40B4-BE49-F238E27FC236}">
                <a16:creationId xmlns:a16="http://schemas.microsoft.com/office/drawing/2014/main" id="{97052720-2506-4833-ADFD-0E367A94115B}"/>
              </a:ext>
            </a:extLst>
          </p:cNvPr>
          <p:cNvSpPr>
            <a:spLocks noChangeShapeType="1"/>
          </p:cNvSpPr>
          <p:nvPr/>
        </p:nvSpPr>
        <p:spPr bwMode="auto">
          <a:xfrm>
            <a:off x="2946400" y="4867275"/>
            <a:ext cx="27717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o-RO"/>
          </a:p>
        </p:txBody>
      </p:sp>
      <p:sp>
        <p:nvSpPr>
          <p:cNvPr id="200721" name="Line 43">
            <a:extLst>
              <a:ext uri="{FF2B5EF4-FFF2-40B4-BE49-F238E27FC236}">
                <a16:creationId xmlns:a16="http://schemas.microsoft.com/office/drawing/2014/main" id="{EB65C037-FCD4-4642-9B3C-9BEFE85B1109}"/>
              </a:ext>
            </a:extLst>
          </p:cNvPr>
          <p:cNvSpPr>
            <a:spLocks noChangeShapeType="1"/>
          </p:cNvSpPr>
          <p:nvPr/>
        </p:nvSpPr>
        <p:spPr bwMode="auto">
          <a:xfrm>
            <a:off x="2946400"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200722" name="Line 44">
            <a:extLst>
              <a:ext uri="{FF2B5EF4-FFF2-40B4-BE49-F238E27FC236}">
                <a16:creationId xmlns:a16="http://schemas.microsoft.com/office/drawing/2014/main" id="{234D8091-9EA3-4059-8322-4AD9C0EA1ACC}"/>
              </a:ext>
            </a:extLst>
          </p:cNvPr>
          <p:cNvSpPr>
            <a:spLocks noChangeShapeType="1"/>
          </p:cNvSpPr>
          <p:nvPr/>
        </p:nvSpPr>
        <p:spPr bwMode="auto">
          <a:xfrm>
            <a:off x="3925888"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200723" name="Line 45">
            <a:extLst>
              <a:ext uri="{FF2B5EF4-FFF2-40B4-BE49-F238E27FC236}">
                <a16:creationId xmlns:a16="http://schemas.microsoft.com/office/drawing/2014/main" id="{48E63C66-3508-4A1C-B6BA-D2E31512C1B4}"/>
              </a:ext>
            </a:extLst>
          </p:cNvPr>
          <p:cNvSpPr>
            <a:spLocks noChangeShapeType="1"/>
          </p:cNvSpPr>
          <p:nvPr/>
        </p:nvSpPr>
        <p:spPr bwMode="auto">
          <a:xfrm>
            <a:off x="4789488"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200724" name="Line 48">
            <a:extLst>
              <a:ext uri="{FF2B5EF4-FFF2-40B4-BE49-F238E27FC236}">
                <a16:creationId xmlns:a16="http://schemas.microsoft.com/office/drawing/2014/main" id="{2CCBA6F8-5AF9-40C9-8E84-78D60E5F66A5}"/>
              </a:ext>
            </a:extLst>
          </p:cNvPr>
          <p:cNvSpPr>
            <a:spLocks noChangeShapeType="1"/>
          </p:cNvSpPr>
          <p:nvPr/>
        </p:nvSpPr>
        <p:spPr bwMode="auto">
          <a:xfrm flipV="1">
            <a:off x="4341813" y="4464050"/>
            <a:ext cx="0" cy="4032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432178" name="Text Box 50">
            <a:extLst>
              <a:ext uri="{FF2B5EF4-FFF2-40B4-BE49-F238E27FC236}">
                <a16:creationId xmlns:a16="http://schemas.microsoft.com/office/drawing/2014/main" id="{65A64037-2963-46B5-9AA2-DA75495354A3}"/>
              </a:ext>
            </a:extLst>
          </p:cNvPr>
          <p:cNvSpPr txBox="1">
            <a:spLocks noChangeArrowheads="1"/>
          </p:cNvSpPr>
          <p:nvPr/>
        </p:nvSpPr>
        <p:spPr bwMode="auto">
          <a:xfrm>
            <a:off x="6737350" y="3613150"/>
            <a:ext cx="1835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3399"/>
                </a:solidFill>
                <a:latin typeface="Arial" panose="020B0604020202020204" pitchFamily="34" charset="0"/>
                <a:cs typeface="Arial" panose="020B0604020202020204" pitchFamily="34" charset="0"/>
              </a:rPr>
              <a:t>Shared DRAM</a:t>
            </a:r>
          </a:p>
          <a:p>
            <a:pPr eaLnBrk="1" hangingPunct="1">
              <a:spcBef>
                <a:spcPct val="0"/>
              </a:spcBef>
              <a:buClrTx/>
              <a:buSzTx/>
              <a:buFontTx/>
              <a:buNone/>
            </a:pPr>
            <a:r>
              <a:rPr lang="en-US" altLang="en-US" sz="1800">
                <a:solidFill>
                  <a:srgbClr val="003399"/>
                </a:solidFill>
                <a:latin typeface="Arial" panose="020B0604020202020204" pitchFamily="34" charset="0"/>
                <a:cs typeface="Arial" panose="020B0604020202020204" pitchFamily="34" charset="0"/>
              </a:rPr>
              <a:t>Memory System</a:t>
            </a:r>
          </a:p>
        </p:txBody>
      </p:sp>
      <p:sp>
        <p:nvSpPr>
          <p:cNvPr id="200726" name="Rounded Rectangle 97">
            <a:extLst>
              <a:ext uri="{FF2B5EF4-FFF2-40B4-BE49-F238E27FC236}">
                <a16:creationId xmlns:a16="http://schemas.microsoft.com/office/drawing/2014/main" id="{405D63BC-FB85-4E89-8652-F18FECB007E9}"/>
              </a:ext>
            </a:extLst>
          </p:cNvPr>
          <p:cNvSpPr>
            <a:spLocks noChangeArrowheads="1"/>
          </p:cNvSpPr>
          <p:nvPr/>
        </p:nvSpPr>
        <p:spPr bwMode="auto">
          <a:xfrm>
            <a:off x="2493963" y="1143000"/>
            <a:ext cx="3760787" cy="3543300"/>
          </a:xfrm>
          <a:prstGeom prst="roundRect">
            <a:avLst>
              <a:gd name="adj" fmla="val 16667"/>
            </a:avLst>
          </a:prstGeom>
          <a:noFill/>
          <a:ln w="25400">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marL="381000" indent="-3810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buClrTx/>
              <a:buSzTx/>
              <a:buFontTx/>
              <a:buChar char="•"/>
            </a:pPr>
            <a:endParaRPr lang="en-US" altLang="en-US" sz="2000">
              <a:solidFill>
                <a:srgbClr val="000000"/>
              </a:solidFill>
              <a:latin typeface="Arial" panose="020B0604020202020204" pitchFamily="34" charset="0"/>
            </a:endParaRPr>
          </a:p>
        </p:txBody>
      </p:sp>
      <p:sp>
        <p:nvSpPr>
          <p:cNvPr id="200727" name="Text Box 52">
            <a:extLst>
              <a:ext uri="{FF2B5EF4-FFF2-40B4-BE49-F238E27FC236}">
                <a16:creationId xmlns:a16="http://schemas.microsoft.com/office/drawing/2014/main" id="{1A36C2CF-FE3A-48B9-AC9A-6F5980C8F1B6}"/>
              </a:ext>
            </a:extLst>
          </p:cNvPr>
          <p:cNvSpPr txBox="1">
            <a:spLocks noChangeArrowheads="1"/>
          </p:cNvSpPr>
          <p:nvPr/>
        </p:nvSpPr>
        <p:spPr bwMode="auto">
          <a:xfrm>
            <a:off x="6350000" y="1412875"/>
            <a:ext cx="1238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3B812F"/>
                </a:solidFill>
                <a:latin typeface="Arial" panose="020B0604020202020204" pitchFamily="34" charset="0"/>
                <a:cs typeface="Arial" panose="020B0604020202020204" pitchFamily="34" charset="0"/>
              </a:rPr>
              <a:t>Multi-Core</a:t>
            </a:r>
          </a:p>
          <a:p>
            <a:pPr eaLnBrk="1" hangingPunct="1">
              <a:spcBef>
                <a:spcPct val="0"/>
              </a:spcBef>
              <a:buClrTx/>
              <a:buSzTx/>
              <a:buFontTx/>
              <a:buNone/>
            </a:pPr>
            <a:r>
              <a:rPr lang="en-US" altLang="en-US" sz="1800">
                <a:solidFill>
                  <a:srgbClr val="3B812F"/>
                </a:solidFill>
                <a:latin typeface="Arial" panose="020B0604020202020204" pitchFamily="34" charset="0"/>
                <a:cs typeface="Arial" panose="020B0604020202020204" pitchFamily="34" charset="0"/>
              </a:rPr>
              <a:t>Chip</a:t>
            </a:r>
          </a:p>
        </p:txBody>
      </p:sp>
      <p:sp>
        <p:nvSpPr>
          <p:cNvPr id="432182" name="Line 54">
            <a:extLst>
              <a:ext uri="{FF2B5EF4-FFF2-40B4-BE49-F238E27FC236}">
                <a16:creationId xmlns:a16="http://schemas.microsoft.com/office/drawing/2014/main" id="{BE127685-A10A-46FF-9CB7-4A82C4D938B5}"/>
              </a:ext>
            </a:extLst>
          </p:cNvPr>
          <p:cNvSpPr>
            <a:spLocks noChangeShapeType="1"/>
          </p:cNvSpPr>
          <p:nvPr/>
        </p:nvSpPr>
        <p:spPr bwMode="auto">
          <a:xfrm>
            <a:off x="1230313" y="3371850"/>
            <a:ext cx="1555750" cy="633413"/>
          </a:xfrm>
          <a:prstGeom prst="line">
            <a:avLst/>
          </a:prstGeom>
          <a:noFill/>
          <a:ln w="5080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ro-RO"/>
          </a:p>
        </p:txBody>
      </p:sp>
      <p:sp>
        <p:nvSpPr>
          <p:cNvPr id="432183" name="Text Box 55">
            <a:extLst>
              <a:ext uri="{FF2B5EF4-FFF2-40B4-BE49-F238E27FC236}">
                <a16:creationId xmlns:a16="http://schemas.microsoft.com/office/drawing/2014/main" id="{7D91273D-EA9F-49EE-BB56-EC2CAF0ACFE4}"/>
              </a:ext>
            </a:extLst>
          </p:cNvPr>
          <p:cNvSpPr txBox="1">
            <a:spLocks noChangeArrowheads="1"/>
          </p:cNvSpPr>
          <p:nvPr/>
        </p:nvSpPr>
        <p:spPr bwMode="auto">
          <a:xfrm>
            <a:off x="366713" y="3005138"/>
            <a:ext cx="1238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FF0000"/>
                </a:solidFill>
                <a:latin typeface="Arial" panose="020B0604020202020204" pitchFamily="34" charset="0"/>
                <a:cs typeface="Arial" panose="020B0604020202020204" pitchFamily="34" charset="0"/>
              </a:rPr>
              <a:t>unfairness</a:t>
            </a:r>
          </a:p>
        </p:txBody>
      </p:sp>
      <p:sp>
        <p:nvSpPr>
          <p:cNvPr id="432184" name="Rectangle 56">
            <a:extLst>
              <a:ext uri="{FF2B5EF4-FFF2-40B4-BE49-F238E27FC236}">
                <a16:creationId xmlns:a16="http://schemas.microsoft.com/office/drawing/2014/main" id="{94EC4936-B1F8-43BF-A0CD-4D51EA759D50}"/>
              </a:ext>
            </a:extLst>
          </p:cNvPr>
          <p:cNvSpPr>
            <a:spLocks noChangeArrowheads="1"/>
          </p:cNvSpPr>
          <p:nvPr/>
        </p:nvSpPr>
        <p:spPr bwMode="auto">
          <a:xfrm>
            <a:off x="2786063" y="3829050"/>
            <a:ext cx="3168650" cy="635000"/>
          </a:xfrm>
          <a:prstGeom prst="rect">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31" name="Rectangle 11">
            <a:extLst>
              <a:ext uri="{FF2B5EF4-FFF2-40B4-BE49-F238E27FC236}">
                <a16:creationId xmlns:a16="http://schemas.microsoft.com/office/drawing/2014/main" id="{0DC4B82D-6941-4786-B7FC-A4390DBCA23D}"/>
              </a:ext>
            </a:extLst>
          </p:cNvPr>
          <p:cNvSpPr>
            <a:spLocks noChangeArrowheads="1"/>
          </p:cNvSpPr>
          <p:nvPr/>
        </p:nvSpPr>
        <p:spPr bwMode="auto">
          <a:xfrm>
            <a:off x="2686050" y="3376613"/>
            <a:ext cx="3465513" cy="228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32" name="Text Box 6">
            <a:extLst>
              <a:ext uri="{FF2B5EF4-FFF2-40B4-BE49-F238E27FC236}">
                <a16:creationId xmlns:a16="http://schemas.microsoft.com/office/drawing/2014/main" id="{24137CCA-107D-4265-9769-255699EB964F}"/>
              </a:ext>
            </a:extLst>
          </p:cNvPr>
          <p:cNvSpPr txBox="1">
            <a:spLocks noChangeArrowheads="1"/>
          </p:cNvSpPr>
          <p:nvPr/>
        </p:nvSpPr>
        <p:spPr bwMode="auto">
          <a:xfrm>
            <a:off x="3505200" y="331946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600">
                <a:solidFill>
                  <a:srgbClr val="000000"/>
                </a:solidFill>
                <a:latin typeface="Arial" panose="020B0604020202020204" pitchFamily="34" charset="0"/>
                <a:cs typeface="Arial" panose="020B0604020202020204" pitchFamily="34" charset="0"/>
              </a:rPr>
              <a:t>INTERCONNECT</a:t>
            </a:r>
          </a:p>
        </p:txBody>
      </p:sp>
      <p:cxnSp>
        <p:nvCxnSpPr>
          <p:cNvPr id="200733" name="Straight Arrow Connector 53">
            <a:extLst>
              <a:ext uri="{FF2B5EF4-FFF2-40B4-BE49-F238E27FC236}">
                <a16:creationId xmlns:a16="http://schemas.microsoft.com/office/drawing/2014/main" id="{3364C90E-FD6A-46AF-9D56-9E2D7B1AC7F0}"/>
              </a:ext>
            </a:extLst>
          </p:cNvPr>
          <p:cNvCxnSpPr>
            <a:cxnSpLocks noChangeShapeType="1"/>
          </p:cNvCxnSpPr>
          <p:nvPr/>
        </p:nvCxnSpPr>
        <p:spPr bwMode="auto">
          <a:xfrm rot="5400000">
            <a:off x="3466307" y="3256756"/>
            <a:ext cx="228600" cy="1587"/>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00734" name="Straight Arrow Connector 54">
            <a:extLst>
              <a:ext uri="{FF2B5EF4-FFF2-40B4-BE49-F238E27FC236}">
                <a16:creationId xmlns:a16="http://schemas.microsoft.com/office/drawing/2014/main" id="{2B34BA47-BBCF-434F-84D1-D67B29946CBE}"/>
              </a:ext>
            </a:extLst>
          </p:cNvPr>
          <p:cNvCxnSpPr>
            <a:cxnSpLocks noChangeShapeType="1"/>
          </p:cNvCxnSpPr>
          <p:nvPr/>
        </p:nvCxnSpPr>
        <p:spPr bwMode="auto">
          <a:xfrm rot="5400000">
            <a:off x="5052219" y="3256756"/>
            <a:ext cx="228600" cy="1588"/>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00735" name="Straight Arrow Connector 57">
            <a:extLst>
              <a:ext uri="{FF2B5EF4-FFF2-40B4-BE49-F238E27FC236}">
                <a16:creationId xmlns:a16="http://schemas.microsoft.com/office/drawing/2014/main" id="{A675BC40-2F2F-472D-9B07-083580749FFB}"/>
              </a:ext>
            </a:extLst>
          </p:cNvPr>
          <p:cNvCxnSpPr>
            <a:cxnSpLocks noChangeShapeType="1"/>
          </p:cNvCxnSpPr>
          <p:nvPr/>
        </p:nvCxnSpPr>
        <p:spPr bwMode="auto">
          <a:xfrm rot="5400000">
            <a:off x="3458369" y="3713956"/>
            <a:ext cx="228600" cy="1588"/>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00736" name="Straight Arrow Connector 58">
            <a:extLst>
              <a:ext uri="{FF2B5EF4-FFF2-40B4-BE49-F238E27FC236}">
                <a16:creationId xmlns:a16="http://schemas.microsoft.com/office/drawing/2014/main" id="{66CBBAF7-492D-4D60-8BD5-4A5884CAB481}"/>
              </a:ext>
            </a:extLst>
          </p:cNvPr>
          <p:cNvCxnSpPr>
            <a:cxnSpLocks noChangeShapeType="1"/>
          </p:cNvCxnSpPr>
          <p:nvPr/>
        </p:nvCxnSpPr>
        <p:spPr bwMode="auto">
          <a:xfrm rot="5400000">
            <a:off x="5053807" y="3713956"/>
            <a:ext cx="228600" cy="1587"/>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66" name="Rectangle 5">
            <a:extLst>
              <a:ext uri="{FF2B5EF4-FFF2-40B4-BE49-F238E27FC236}">
                <a16:creationId xmlns:a16="http://schemas.microsoft.com/office/drawing/2014/main" id="{A3FE0789-0120-44E7-ADF5-9CF4C064DE3C}"/>
              </a:ext>
            </a:extLst>
          </p:cNvPr>
          <p:cNvSpPr>
            <a:spLocks noChangeArrowheads="1"/>
          </p:cNvSpPr>
          <p:nvPr/>
        </p:nvSpPr>
        <p:spPr bwMode="auto">
          <a:xfrm>
            <a:off x="4398963" y="1257300"/>
            <a:ext cx="1555750" cy="8080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38" name="Rectangle 5">
            <a:extLst>
              <a:ext uri="{FF2B5EF4-FFF2-40B4-BE49-F238E27FC236}">
                <a16:creationId xmlns:a16="http://schemas.microsoft.com/office/drawing/2014/main" id="{77698FA3-B07B-461C-A90E-7A15088B9E73}"/>
              </a:ext>
            </a:extLst>
          </p:cNvPr>
          <p:cNvSpPr>
            <a:spLocks noChangeArrowheads="1"/>
          </p:cNvSpPr>
          <p:nvPr/>
        </p:nvSpPr>
        <p:spPr bwMode="auto">
          <a:xfrm>
            <a:off x="2801938" y="2344738"/>
            <a:ext cx="1555750" cy="808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39" name="Rectangle 5">
            <a:extLst>
              <a:ext uri="{FF2B5EF4-FFF2-40B4-BE49-F238E27FC236}">
                <a16:creationId xmlns:a16="http://schemas.microsoft.com/office/drawing/2014/main" id="{F5CDD9EF-30FE-4327-945F-53F03D514E5B}"/>
              </a:ext>
            </a:extLst>
          </p:cNvPr>
          <p:cNvSpPr>
            <a:spLocks noChangeArrowheads="1"/>
          </p:cNvSpPr>
          <p:nvPr/>
        </p:nvSpPr>
        <p:spPr bwMode="auto">
          <a:xfrm>
            <a:off x="4398963" y="2344738"/>
            <a:ext cx="1555750" cy="808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69" name="Text Box 8">
            <a:extLst>
              <a:ext uri="{FF2B5EF4-FFF2-40B4-BE49-F238E27FC236}">
                <a16:creationId xmlns:a16="http://schemas.microsoft.com/office/drawing/2014/main" id="{1F97D95A-9C23-4819-AAF5-F78652C72555}"/>
              </a:ext>
            </a:extLst>
          </p:cNvPr>
          <p:cNvSpPr txBox="1">
            <a:spLocks noChangeArrowheads="1"/>
          </p:cNvSpPr>
          <p:nvPr/>
        </p:nvSpPr>
        <p:spPr bwMode="auto">
          <a:xfrm>
            <a:off x="3163888" y="1485900"/>
            <a:ext cx="800100" cy="338138"/>
          </a:xfrm>
          <a:prstGeom prst="rect">
            <a:avLst/>
          </a:prstGeom>
          <a:solidFill>
            <a:srgbClr val="0000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600">
                <a:solidFill>
                  <a:srgbClr val="FFFFFF"/>
                </a:solidFill>
                <a:latin typeface="Arial" panose="020B0604020202020204" pitchFamily="34" charset="0"/>
                <a:cs typeface="Arial" panose="020B0604020202020204" pitchFamily="34" charset="0"/>
              </a:rPr>
              <a:t>matlab</a:t>
            </a:r>
          </a:p>
        </p:txBody>
      </p:sp>
      <p:sp>
        <p:nvSpPr>
          <p:cNvPr id="70" name="Text Box 8">
            <a:extLst>
              <a:ext uri="{FF2B5EF4-FFF2-40B4-BE49-F238E27FC236}">
                <a16:creationId xmlns:a16="http://schemas.microsoft.com/office/drawing/2014/main" id="{CEAE8CBE-05A2-417B-BFC4-AEE5B87326B9}"/>
              </a:ext>
            </a:extLst>
          </p:cNvPr>
          <p:cNvSpPr txBox="1">
            <a:spLocks noChangeArrowheads="1"/>
          </p:cNvSpPr>
          <p:nvPr/>
        </p:nvSpPr>
        <p:spPr bwMode="auto">
          <a:xfrm>
            <a:off x="4911725" y="1468438"/>
            <a:ext cx="503238" cy="33972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600">
                <a:solidFill>
                  <a:srgbClr val="FFFFFF"/>
                </a:solidFill>
                <a:latin typeface="Arial" panose="020B0604020202020204" pitchFamily="34" charset="0"/>
                <a:cs typeface="Arial" panose="020B0604020202020204" pitchFamily="34" charset="0"/>
              </a:rPr>
              <a:t>gcc</a:t>
            </a:r>
          </a:p>
        </p:txBody>
      </p:sp>
      <p:sp>
        <p:nvSpPr>
          <p:cNvPr id="71" name="Rectangle 70">
            <a:extLst>
              <a:ext uri="{FF2B5EF4-FFF2-40B4-BE49-F238E27FC236}">
                <a16:creationId xmlns:a16="http://schemas.microsoft.com/office/drawing/2014/main" id="{23D157D1-64D6-433D-A43D-1E281FE0EF90}"/>
              </a:ext>
            </a:extLst>
          </p:cNvPr>
          <p:cNvSpPr>
            <a:spLocks noChangeArrowheads="1"/>
          </p:cNvSpPr>
          <p:nvPr/>
        </p:nvSpPr>
        <p:spPr bwMode="auto">
          <a:xfrm>
            <a:off x="5334000" y="5200650"/>
            <a:ext cx="8001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buClrTx/>
              <a:buSzTx/>
              <a:buFontTx/>
              <a:buNone/>
            </a:pPr>
            <a:r>
              <a:rPr lang="en-US" altLang="en-US" sz="1800">
                <a:solidFill>
                  <a:srgbClr val="000000"/>
                </a:solidFill>
                <a:latin typeface="Arial" panose="020B0604020202020204" pitchFamily="34" charset="0"/>
              </a:rPr>
              <a:t>DRAM </a:t>
            </a:r>
          </a:p>
          <a:p>
            <a:pPr algn="ctr" eaLnBrk="1" hangingPunct="1">
              <a:buClrTx/>
              <a:buSzTx/>
              <a:buFontTx/>
              <a:buNone/>
            </a:pPr>
            <a:r>
              <a:rPr lang="en-US" altLang="en-US" sz="1800">
                <a:solidFill>
                  <a:srgbClr val="000000"/>
                </a:solidFill>
                <a:latin typeface="Arial" panose="020B0604020202020204" pitchFamily="34" charset="0"/>
              </a:rPr>
              <a:t>Bank 3</a:t>
            </a:r>
          </a:p>
        </p:txBody>
      </p:sp>
      <p:sp>
        <p:nvSpPr>
          <p:cNvPr id="200743" name="Line 45">
            <a:extLst>
              <a:ext uri="{FF2B5EF4-FFF2-40B4-BE49-F238E27FC236}">
                <a16:creationId xmlns:a16="http://schemas.microsoft.com/office/drawing/2014/main" id="{4B8E0CA8-E5B4-4670-BA5D-6521FC2E985B}"/>
              </a:ext>
            </a:extLst>
          </p:cNvPr>
          <p:cNvSpPr>
            <a:spLocks noChangeShapeType="1"/>
          </p:cNvSpPr>
          <p:nvPr/>
        </p:nvSpPr>
        <p:spPr bwMode="auto">
          <a:xfrm>
            <a:off x="5718175"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grpSp>
        <p:nvGrpSpPr>
          <p:cNvPr id="2" name="Group 107">
            <a:extLst>
              <a:ext uri="{FF2B5EF4-FFF2-40B4-BE49-F238E27FC236}">
                <a16:creationId xmlns:a16="http://schemas.microsoft.com/office/drawing/2014/main" id="{D3D398A3-D302-4DA5-AD90-E2B98F726FBE}"/>
              </a:ext>
            </a:extLst>
          </p:cNvPr>
          <p:cNvGrpSpPr>
            <a:grpSpLocks/>
          </p:cNvGrpSpPr>
          <p:nvPr/>
        </p:nvGrpSpPr>
        <p:grpSpPr bwMode="auto">
          <a:xfrm>
            <a:off x="3505200" y="1257300"/>
            <a:ext cx="176213" cy="779463"/>
            <a:chOff x="536864" y="1524322"/>
            <a:chExt cx="176645" cy="778674"/>
          </a:xfrm>
        </p:grpSpPr>
        <p:sp>
          <p:nvSpPr>
            <p:cNvPr id="200766" name="Rectangle 102">
              <a:extLst>
                <a:ext uri="{FF2B5EF4-FFF2-40B4-BE49-F238E27FC236}">
                  <a16:creationId xmlns:a16="http://schemas.microsoft.com/office/drawing/2014/main" id="{EB84FAB0-C22C-401C-B0AE-CAFF9085445A}"/>
                </a:ext>
              </a:extLst>
            </p:cNvPr>
            <p:cNvSpPr>
              <a:spLocks noChangeArrowheads="1"/>
            </p:cNvSpPr>
            <p:nvPr/>
          </p:nvSpPr>
          <p:spPr bwMode="auto">
            <a:xfrm>
              <a:off x="536864" y="1524322"/>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67" name="Rectangle 103">
              <a:extLst>
                <a:ext uri="{FF2B5EF4-FFF2-40B4-BE49-F238E27FC236}">
                  <a16:creationId xmlns:a16="http://schemas.microsoft.com/office/drawing/2014/main" id="{888E7028-9B59-4064-BCC7-40012960C192}"/>
                </a:ext>
              </a:extLst>
            </p:cNvPr>
            <p:cNvSpPr>
              <a:spLocks noChangeArrowheads="1"/>
            </p:cNvSpPr>
            <p:nvPr/>
          </p:nvSpPr>
          <p:spPr bwMode="auto">
            <a:xfrm>
              <a:off x="536864" y="1726339"/>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68" name="Rectangle 104">
              <a:extLst>
                <a:ext uri="{FF2B5EF4-FFF2-40B4-BE49-F238E27FC236}">
                  <a16:creationId xmlns:a16="http://schemas.microsoft.com/office/drawing/2014/main" id="{E066C62E-8D6A-4A6C-86F4-C0977ACDF6A3}"/>
                </a:ext>
              </a:extLst>
            </p:cNvPr>
            <p:cNvSpPr>
              <a:spLocks noChangeArrowheads="1"/>
            </p:cNvSpPr>
            <p:nvPr/>
          </p:nvSpPr>
          <p:spPr bwMode="auto">
            <a:xfrm>
              <a:off x="536864" y="1931907"/>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69" name="Rectangle 105">
              <a:extLst>
                <a:ext uri="{FF2B5EF4-FFF2-40B4-BE49-F238E27FC236}">
                  <a16:creationId xmlns:a16="http://schemas.microsoft.com/office/drawing/2014/main" id="{40F70423-249D-496E-A8E8-997D395F587C}"/>
                </a:ext>
              </a:extLst>
            </p:cNvPr>
            <p:cNvSpPr>
              <a:spLocks noChangeArrowheads="1"/>
            </p:cNvSpPr>
            <p:nvPr/>
          </p:nvSpPr>
          <p:spPr bwMode="auto">
            <a:xfrm>
              <a:off x="536864" y="2132390"/>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grpSp>
      <p:sp>
        <p:nvSpPr>
          <p:cNvPr id="107" name="Rectangle 106">
            <a:extLst>
              <a:ext uri="{FF2B5EF4-FFF2-40B4-BE49-F238E27FC236}">
                <a16:creationId xmlns:a16="http://schemas.microsoft.com/office/drawing/2014/main" id="{4F5D50EA-7E8D-48F9-9818-91B6E213CCF7}"/>
              </a:ext>
            </a:extLst>
          </p:cNvPr>
          <p:cNvSpPr>
            <a:spLocks noChangeArrowheads="1"/>
          </p:cNvSpPr>
          <p:nvPr/>
        </p:nvSpPr>
        <p:spPr bwMode="auto">
          <a:xfrm>
            <a:off x="5057775" y="1817688"/>
            <a:ext cx="177800" cy="169862"/>
          </a:xfrm>
          <a:prstGeom prst="rect">
            <a:avLst/>
          </a:prstGeom>
          <a:solidFill>
            <a:srgbClr val="FF0000"/>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grpSp>
        <p:nvGrpSpPr>
          <p:cNvPr id="3" name="Group 119">
            <a:extLst>
              <a:ext uri="{FF2B5EF4-FFF2-40B4-BE49-F238E27FC236}">
                <a16:creationId xmlns:a16="http://schemas.microsoft.com/office/drawing/2014/main" id="{0C1124A9-DF9E-4446-8F1D-64E190A55FA4}"/>
              </a:ext>
            </a:extLst>
          </p:cNvPr>
          <p:cNvGrpSpPr>
            <a:grpSpLocks/>
          </p:cNvGrpSpPr>
          <p:nvPr/>
        </p:nvGrpSpPr>
        <p:grpSpPr bwMode="auto">
          <a:xfrm>
            <a:off x="3702050" y="1255713"/>
            <a:ext cx="176213" cy="777875"/>
            <a:chOff x="536864" y="1524322"/>
            <a:chExt cx="176645" cy="778674"/>
          </a:xfrm>
        </p:grpSpPr>
        <p:sp>
          <p:nvSpPr>
            <p:cNvPr id="200762" name="Rectangle 120">
              <a:extLst>
                <a:ext uri="{FF2B5EF4-FFF2-40B4-BE49-F238E27FC236}">
                  <a16:creationId xmlns:a16="http://schemas.microsoft.com/office/drawing/2014/main" id="{F35D2A43-50D3-4A71-8C60-BE1FD166A685}"/>
                </a:ext>
              </a:extLst>
            </p:cNvPr>
            <p:cNvSpPr>
              <a:spLocks noChangeArrowheads="1"/>
            </p:cNvSpPr>
            <p:nvPr/>
          </p:nvSpPr>
          <p:spPr bwMode="auto">
            <a:xfrm>
              <a:off x="536864" y="1524322"/>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63" name="Rectangle 121">
              <a:extLst>
                <a:ext uri="{FF2B5EF4-FFF2-40B4-BE49-F238E27FC236}">
                  <a16:creationId xmlns:a16="http://schemas.microsoft.com/office/drawing/2014/main" id="{6A2FE6B9-585A-483B-A166-459AA4DF5054}"/>
                </a:ext>
              </a:extLst>
            </p:cNvPr>
            <p:cNvSpPr>
              <a:spLocks noChangeArrowheads="1"/>
            </p:cNvSpPr>
            <p:nvPr/>
          </p:nvSpPr>
          <p:spPr bwMode="auto">
            <a:xfrm>
              <a:off x="536864" y="1726339"/>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64" name="Rectangle 122">
              <a:extLst>
                <a:ext uri="{FF2B5EF4-FFF2-40B4-BE49-F238E27FC236}">
                  <a16:creationId xmlns:a16="http://schemas.microsoft.com/office/drawing/2014/main" id="{DB839A28-FA9D-4115-92A0-EE5FBA80DB83}"/>
                </a:ext>
              </a:extLst>
            </p:cNvPr>
            <p:cNvSpPr>
              <a:spLocks noChangeArrowheads="1"/>
            </p:cNvSpPr>
            <p:nvPr/>
          </p:nvSpPr>
          <p:spPr bwMode="auto">
            <a:xfrm>
              <a:off x="536864" y="1931907"/>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65" name="Rectangle 123">
              <a:extLst>
                <a:ext uri="{FF2B5EF4-FFF2-40B4-BE49-F238E27FC236}">
                  <a16:creationId xmlns:a16="http://schemas.microsoft.com/office/drawing/2014/main" id="{0E8EF4D4-3BA6-4E1B-A1F9-2592E9323763}"/>
                </a:ext>
              </a:extLst>
            </p:cNvPr>
            <p:cNvSpPr>
              <a:spLocks noChangeArrowheads="1"/>
            </p:cNvSpPr>
            <p:nvPr/>
          </p:nvSpPr>
          <p:spPr bwMode="auto">
            <a:xfrm>
              <a:off x="536864" y="2132390"/>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grpSp>
      <p:grpSp>
        <p:nvGrpSpPr>
          <p:cNvPr id="4" name="Group 124">
            <a:extLst>
              <a:ext uri="{FF2B5EF4-FFF2-40B4-BE49-F238E27FC236}">
                <a16:creationId xmlns:a16="http://schemas.microsoft.com/office/drawing/2014/main" id="{9D16985C-DDF1-4B45-8F39-B8A84B13175E}"/>
              </a:ext>
            </a:extLst>
          </p:cNvPr>
          <p:cNvGrpSpPr>
            <a:grpSpLocks/>
          </p:cNvGrpSpPr>
          <p:nvPr/>
        </p:nvGrpSpPr>
        <p:grpSpPr bwMode="auto">
          <a:xfrm>
            <a:off x="3906838" y="1262063"/>
            <a:ext cx="176212" cy="779462"/>
            <a:chOff x="536864" y="1524322"/>
            <a:chExt cx="176645" cy="778674"/>
          </a:xfrm>
        </p:grpSpPr>
        <p:sp>
          <p:nvSpPr>
            <p:cNvPr id="200758" name="Rectangle 125">
              <a:extLst>
                <a:ext uri="{FF2B5EF4-FFF2-40B4-BE49-F238E27FC236}">
                  <a16:creationId xmlns:a16="http://schemas.microsoft.com/office/drawing/2014/main" id="{C1BEBF79-8669-422B-8D63-E7C172E15441}"/>
                </a:ext>
              </a:extLst>
            </p:cNvPr>
            <p:cNvSpPr>
              <a:spLocks noChangeArrowheads="1"/>
            </p:cNvSpPr>
            <p:nvPr/>
          </p:nvSpPr>
          <p:spPr bwMode="auto">
            <a:xfrm>
              <a:off x="536864" y="1524322"/>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59" name="Rectangle 126">
              <a:extLst>
                <a:ext uri="{FF2B5EF4-FFF2-40B4-BE49-F238E27FC236}">
                  <a16:creationId xmlns:a16="http://schemas.microsoft.com/office/drawing/2014/main" id="{EF41AFD4-10CC-4FE0-B80F-943217C9FE44}"/>
                </a:ext>
              </a:extLst>
            </p:cNvPr>
            <p:cNvSpPr>
              <a:spLocks noChangeArrowheads="1"/>
            </p:cNvSpPr>
            <p:nvPr/>
          </p:nvSpPr>
          <p:spPr bwMode="auto">
            <a:xfrm>
              <a:off x="536864" y="1726339"/>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60" name="Rectangle 127">
              <a:extLst>
                <a:ext uri="{FF2B5EF4-FFF2-40B4-BE49-F238E27FC236}">
                  <a16:creationId xmlns:a16="http://schemas.microsoft.com/office/drawing/2014/main" id="{27F7A7CE-E1C6-4E5B-998B-10C03B13E0DC}"/>
                </a:ext>
              </a:extLst>
            </p:cNvPr>
            <p:cNvSpPr>
              <a:spLocks noChangeArrowheads="1"/>
            </p:cNvSpPr>
            <p:nvPr/>
          </p:nvSpPr>
          <p:spPr bwMode="auto">
            <a:xfrm>
              <a:off x="536864" y="1931907"/>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61" name="Rectangle 128">
              <a:extLst>
                <a:ext uri="{FF2B5EF4-FFF2-40B4-BE49-F238E27FC236}">
                  <a16:creationId xmlns:a16="http://schemas.microsoft.com/office/drawing/2014/main" id="{1C5F9E34-CFFA-4E6D-86CF-D8B5A1AB75AE}"/>
                </a:ext>
              </a:extLst>
            </p:cNvPr>
            <p:cNvSpPr>
              <a:spLocks noChangeArrowheads="1"/>
            </p:cNvSpPr>
            <p:nvPr/>
          </p:nvSpPr>
          <p:spPr bwMode="auto">
            <a:xfrm>
              <a:off x="536864" y="2132390"/>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grpSp>
      <p:grpSp>
        <p:nvGrpSpPr>
          <p:cNvPr id="5" name="Group 129">
            <a:extLst>
              <a:ext uri="{FF2B5EF4-FFF2-40B4-BE49-F238E27FC236}">
                <a16:creationId xmlns:a16="http://schemas.microsoft.com/office/drawing/2014/main" id="{BB5B903E-E1AB-4DB4-B7C4-8A7B48E46651}"/>
              </a:ext>
            </a:extLst>
          </p:cNvPr>
          <p:cNvGrpSpPr>
            <a:grpSpLocks/>
          </p:cNvGrpSpPr>
          <p:nvPr/>
        </p:nvGrpSpPr>
        <p:grpSpPr bwMode="auto">
          <a:xfrm>
            <a:off x="3303588" y="1262063"/>
            <a:ext cx="176212" cy="779462"/>
            <a:chOff x="536864" y="1524322"/>
            <a:chExt cx="176645" cy="778674"/>
          </a:xfrm>
        </p:grpSpPr>
        <p:sp>
          <p:nvSpPr>
            <p:cNvPr id="200754" name="Rectangle 130">
              <a:extLst>
                <a:ext uri="{FF2B5EF4-FFF2-40B4-BE49-F238E27FC236}">
                  <a16:creationId xmlns:a16="http://schemas.microsoft.com/office/drawing/2014/main" id="{EE156DAF-1D19-4998-8D1F-F2B9B8E7257E}"/>
                </a:ext>
              </a:extLst>
            </p:cNvPr>
            <p:cNvSpPr>
              <a:spLocks noChangeArrowheads="1"/>
            </p:cNvSpPr>
            <p:nvPr/>
          </p:nvSpPr>
          <p:spPr bwMode="auto">
            <a:xfrm>
              <a:off x="536864" y="1524322"/>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55" name="Rectangle 131">
              <a:extLst>
                <a:ext uri="{FF2B5EF4-FFF2-40B4-BE49-F238E27FC236}">
                  <a16:creationId xmlns:a16="http://schemas.microsoft.com/office/drawing/2014/main" id="{B36DE39F-353C-4D57-9A01-FC9887F5977F}"/>
                </a:ext>
              </a:extLst>
            </p:cNvPr>
            <p:cNvSpPr>
              <a:spLocks noChangeArrowheads="1"/>
            </p:cNvSpPr>
            <p:nvPr/>
          </p:nvSpPr>
          <p:spPr bwMode="auto">
            <a:xfrm>
              <a:off x="536864" y="1726339"/>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56" name="Rectangle 132">
              <a:extLst>
                <a:ext uri="{FF2B5EF4-FFF2-40B4-BE49-F238E27FC236}">
                  <a16:creationId xmlns:a16="http://schemas.microsoft.com/office/drawing/2014/main" id="{3D199AC1-04FD-4E2D-8C55-1EB9653949B0}"/>
                </a:ext>
              </a:extLst>
            </p:cNvPr>
            <p:cNvSpPr>
              <a:spLocks noChangeArrowheads="1"/>
            </p:cNvSpPr>
            <p:nvPr/>
          </p:nvSpPr>
          <p:spPr bwMode="auto">
            <a:xfrm>
              <a:off x="536864" y="1931907"/>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57" name="Rectangle 133">
              <a:extLst>
                <a:ext uri="{FF2B5EF4-FFF2-40B4-BE49-F238E27FC236}">
                  <a16:creationId xmlns:a16="http://schemas.microsoft.com/office/drawing/2014/main" id="{5EC991CB-8FCE-4B30-9D49-EFCE88687BAE}"/>
                </a:ext>
              </a:extLst>
            </p:cNvPr>
            <p:cNvSpPr>
              <a:spLocks noChangeArrowheads="1"/>
            </p:cNvSpPr>
            <p:nvPr/>
          </p:nvSpPr>
          <p:spPr bwMode="auto">
            <a:xfrm>
              <a:off x="536864" y="2132390"/>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grpSp>
      <p:grpSp>
        <p:nvGrpSpPr>
          <p:cNvPr id="6" name="Group 124">
            <a:extLst>
              <a:ext uri="{FF2B5EF4-FFF2-40B4-BE49-F238E27FC236}">
                <a16:creationId xmlns:a16="http://schemas.microsoft.com/office/drawing/2014/main" id="{DC550915-9FCE-49D6-B49B-B79E4AA01B33}"/>
              </a:ext>
            </a:extLst>
          </p:cNvPr>
          <p:cNvGrpSpPr>
            <a:grpSpLocks/>
          </p:cNvGrpSpPr>
          <p:nvPr/>
        </p:nvGrpSpPr>
        <p:grpSpPr bwMode="auto">
          <a:xfrm>
            <a:off x="4111625" y="1262063"/>
            <a:ext cx="176213" cy="779462"/>
            <a:chOff x="536864" y="1524322"/>
            <a:chExt cx="176645" cy="778674"/>
          </a:xfrm>
        </p:grpSpPr>
        <p:sp>
          <p:nvSpPr>
            <p:cNvPr id="200750" name="Rectangle 72">
              <a:extLst>
                <a:ext uri="{FF2B5EF4-FFF2-40B4-BE49-F238E27FC236}">
                  <a16:creationId xmlns:a16="http://schemas.microsoft.com/office/drawing/2014/main" id="{EA26D966-4CA4-4C18-A88D-E7EB7A46FC7C}"/>
                </a:ext>
              </a:extLst>
            </p:cNvPr>
            <p:cNvSpPr>
              <a:spLocks noChangeArrowheads="1"/>
            </p:cNvSpPr>
            <p:nvPr/>
          </p:nvSpPr>
          <p:spPr bwMode="auto">
            <a:xfrm>
              <a:off x="536864" y="1524322"/>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51" name="Rectangle 73">
              <a:extLst>
                <a:ext uri="{FF2B5EF4-FFF2-40B4-BE49-F238E27FC236}">
                  <a16:creationId xmlns:a16="http://schemas.microsoft.com/office/drawing/2014/main" id="{A5908AA6-5A7A-47CB-8C32-B321B8F1DCCE}"/>
                </a:ext>
              </a:extLst>
            </p:cNvPr>
            <p:cNvSpPr>
              <a:spLocks noChangeArrowheads="1"/>
            </p:cNvSpPr>
            <p:nvPr/>
          </p:nvSpPr>
          <p:spPr bwMode="auto">
            <a:xfrm>
              <a:off x="536864" y="1726339"/>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52" name="Rectangle 74">
              <a:extLst>
                <a:ext uri="{FF2B5EF4-FFF2-40B4-BE49-F238E27FC236}">
                  <a16:creationId xmlns:a16="http://schemas.microsoft.com/office/drawing/2014/main" id="{CEE53F6C-9A0E-41D4-A965-D9204346D3B9}"/>
                </a:ext>
              </a:extLst>
            </p:cNvPr>
            <p:cNvSpPr>
              <a:spLocks noChangeArrowheads="1"/>
            </p:cNvSpPr>
            <p:nvPr/>
          </p:nvSpPr>
          <p:spPr bwMode="auto">
            <a:xfrm>
              <a:off x="536864" y="1931907"/>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0753" name="Rectangle 75">
              <a:extLst>
                <a:ext uri="{FF2B5EF4-FFF2-40B4-BE49-F238E27FC236}">
                  <a16:creationId xmlns:a16="http://schemas.microsoft.com/office/drawing/2014/main" id="{AC6F5984-692A-4339-8D9A-0E610FAFF20E}"/>
                </a:ext>
              </a:extLst>
            </p:cNvPr>
            <p:cNvSpPr>
              <a:spLocks noChangeArrowheads="1"/>
            </p:cNvSpPr>
            <p:nvPr/>
          </p:nvSpPr>
          <p:spPr bwMode="auto">
            <a:xfrm>
              <a:off x="536864" y="2132390"/>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blinds(horizontal)">
                                      <p:cBhvr>
                                        <p:cTn id="7" dur="500"/>
                                        <p:tgtEl>
                                          <p:spTgt spid="98"/>
                                        </p:tgtEl>
                                      </p:cBhvr>
                                    </p:animEffect>
                                  </p:childTnLst>
                                </p:cTn>
                              </p:par>
                              <p:par>
                                <p:cTn id="8" presetID="1" presetClass="entr" presetSubtype="0" fill="hold" grpId="1" nodeType="withEffect">
                                  <p:stCondLst>
                                    <p:cond delay="0"/>
                                  </p:stCondLst>
                                  <p:childTnLst>
                                    <p:set>
                                      <p:cBhvr>
                                        <p:cTn id="9" dur="1" fill="hold">
                                          <p:stCondLst>
                                            <p:cond delay="0"/>
                                          </p:stCondLst>
                                        </p:cTn>
                                        <p:tgtEl>
                                          <p:spTgt spid="98"/>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432178"/>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mph" presetSubtype="2" fill="hold" nodeType="clickEffect">
                                  <p:stCondLst>
                                    <p:cond delay="0"/>
                                  </p:stCondLst>
                                  <p:childTnLst>
                                    <p:animClr clrSpc="rgb" dir="cw">
                                      <p:cBhvr>
                                        <p:cTn id="15" dur="500" fill="hold"/>
                                        <p:tgtEl>
                                          <p:spTgt spid="432133"/>
                                        </p:tgtEl>
                                        <p:attrNameLst>
                                          <p:attrName>fillcolor</p:attrName>
                                        </p:attrNameLst>
                                      </p:cBhvr>
                                      <p:to>
                                        <a:srgbClr val="0000FF"/>
                                      </p:to>
                                    </p:animClr>
                                    <p:set>
                                      <p:cBhvr>
                                        <p:cTn id="16" dur="500" fill="hold"/>
                                        <p:tgtEl>
                                          <p:spTgt spid="432133"/>
                                        </p:tgtEl>
                                        <p:attrNameLst>
                                          <p:attrName>fill.type</p:attrName>
                                        </p:attrNameLst>
                                      </p:cBhvr>
                                      <p:to>
                                        <p:strVal val="solid"/>
                                      </p:to>
                                    </p:set>
                                    <p:set>
                                      <p:cBhvr>
                                        <p:cTn id="17" dur="500" fill="hold"/>
                                        <p:tgtEl>
                                          <p:spTgt spid="432133"/>
                                        </p:tgtEl>
                                        <p:attrNameLst>
                                          <p:attrName>fill.on</p:attrName>
                                        </p:attrNameLst>
                                      </p:cBhvr>
                                      <p:to>
                                        <p:strVal val="true"/>
                                      </p:to>
                                    </p:set>
                                  </p:childTnLst>
                                </p:cTn>
                              </p:par>
                              <p:par>
                                <p:cTn id="18" presetID="1" presetClass="exit" presetSubtype="0" fill="hold" grpId="0" nodeType="withEffect">
                                  <p:stCondLst>
                                    <p:cond delay="0"/>
                                  </p:stCondLst>
                                  <p:childTnLst>
                                    <p:set>
                                      <p:cBhvr>
                                        <p:cTn id="19" dur="1" fill="hold">
                                          <p:stCondLst>
                                            <p:cond delay="0"/>
                                          </p:stCondLst>
                                        </p:cTn>
                                        <p:tgtEl>
                                          <p:spTgt spid="432134"/>
                                        </p:tgtEl>
                                        <p:attrNameLst>
                                          <p:attrName>style.visibility</p:attrName>
                                        </p:attrNameLst>
                                      </p:cBhvr>
                                      <p:to>
                                        <p:strVal val="hidden"/>
                                      </p:to>
                                    </p:set>
                                  </p:childTnLst>
                                </p:cTn>
                              </p:par>
                              <p:par>
                                <p:cTn id="20" presetID="3" presetClass="entr" presetSubtype="10" fill="hold" grpId="0" nodeType="with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blinds(horizontal)">
                                      <p:cBhvr>
                                        <p:cTn id="22" dur="500"/>
                                        <p:tgtEl>
                                          <p:spTgt spid="6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blinds(horizontal)">
                                      <p:cBhvr>
                                        <p:cTn id="25" dur="500"/>
                                        <p:tgtEl>
                                          <p:spTgt spid="70"/>
                                        </p:tgtEl>
                                      </p:cBhvr>
                                    </p:animEffect>
                                  </p:childTnLst>
                                </p:cTn>
                              </p:par>
                              <p:par>
                                <p:cTn id="26" presetID="1" presetClass="emph" presetSubtype="2" fill="hold" nodeType="withEffect">
                                  <p:stCondLst>
                                    <p:cond delay="0"/>
                                  </p:stCondLst>
                                  <p:childTnLst>
                                    <p:animClr clrSpc="rgb" dir="cw">
                                      <p:cBhvr>
                                        <p:cTn id="27" dur="500" fill="hold"/>
                                        <p:tgtEl>
                                          <p:spTgt spid="66"/>
                                        </p:tgtEl>
                                        <p:attrNameLst>
                                          <p:attrName>fillcolor</p:attrName>
                                        </p:attrNameLst>
                                      </p:cBhvr>
                                      <p:to>
                                        <a:srgbClr val="FF0000"/>
                                      </p:to>
                                    </p:animClr>
                                    <p:set>
                                      <p:cBhvr>
                                        <p:cTn id="28" dur="500" fill="hold"/>
                                        <p:tgtEl>
                                          <p:spTgt spid="66"/>
                                        </p:tgtEl>
                                        <p:attrNameLst>
                                          <p:attrName>fill.type</p:attrName>
                                        </p:attrNameLst>
                                      </p:cBhvr>
                                      <p:to>
                                        <p:strVal val="solid"/>
                                      </p:to>
                                    </p:set>
                                    <p:set>
                                      <p:cBhvr>
                                        <p:cTn id="29" dur="500" fill="hold"/>
                                        <p:tgtEl>
                                          <p:spTgt spid="66"/>
                                        </p:tgtEl>
                                        <p:attrNameLst>
                                          <p:attrName>fill.on</p:attrName>
                                        </p:attrNameLst>
                                      </p:cBhvr>
                                      <p:to>
                                        <p:strVal val="tru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childTnLst>
                                </p:cTn>
                              </p:par>
                              <p:par>
                                <p:cTn id="34" presetID="42" presetClass="path" presetSubtype="0" accel="50000" decel="50000" fill="hold" nodeType="withEffect">
                                  <p:stCondLst>
                                    <p:cond delay="0"/>
                                  </p:stCondLst>
                                  <p:childTnLst>
                                    <p:animMotion origin="layout" path="M -1.94444E-6 3.7037E-6 L -1.94444E-6 0.36597 " pathEditMode="relative" rAng="0" ptsTypes="AA">
                                      <p:cBhvr>
                                        <p:cTn id="35" dur="1000" fill="hold"/>
                                        <p:tgtEl>
                                          <p:spTgt spid="2"/>
                                        </p:tgtEl>
                                        <p:attrNameLst>
                                          <p:attrName>ppt_x</p:attrName>
                                          <p:attrName>ppt_y</p:attrName>
                                        </p:attrNameLst>
                                      </p:cBhvr>
                                      <p:rCtr x="0" y="18300"/>
                                    </p:animMotion>
                                  </p:childTnLst>
                                </p:cTn>
                              </p:par>
                            </p:childTnLst>
                          </p:cTn>
                        </p:par>
                        <p:par>
                          <p:cTn id="36" fill="hold" nodeType="afterGroup">
                            <p:stCondLst>
                              <p:cond delay="1000"/>
                            </p:stCondLst>
                            <p:childTnLst>
                              <p:par>
                                <p:cTn id="37" presetID="1" presetClass="entr" presetSubtype="0" fill="hold" grpId="0" nodeType="afterEffect">
                                  <p:stCondLst>
                                    <p:cond delay="0"/>
                                  </p:stCondLst>
                                  <p:childTnLst>
                                    <p:set>
                                      <p:cBhvr>
                                        <p:cTn id="38" dur="1" fill="hold">
                                          <p:stCondLst>
                                            <p:cond delay="0"/>
                                          </p:stCondLst>
                                        </p:cTn>
                                        <p:tgtEl>
                                          <p:spTgt spid="107"/>
                                        </p:tgtEl>
                                        <p:attrNameLst>
                                          <p:attrName>style.visibility</p:attrName>
                                        </p:attrNameLst>
                                      </p:cBhvr>
                                      <p:to>
                                        <p:strVal val="visible"/>
                                      </p:to>
                                    </p:set>
                                  </p:childTnLst>
                                </p:cTn>
                              </p:par>
                              <p:par>
                                <p:cTn id="39" presetID="42" presetClass="path" presetSubtype="0" accel="50000" decel="50000" fill="hold" grpId="1" nodeType="withEffect">
                                  <p:stCondLst>
                                    <p:cond delay="0"/>
                                  </p:stCondLst>
                                  <p:childTnLst>
                                    <p:animMotion origin="layout" path="M 0 0  L 0 0.33333  E" pathEditMode="relative" ptsTypes="">
                                      <p:cBhvr>
                                        <p:cTn id="40" dur="1000" fill="hold"/>
                                        <p:tgtEl>
                                          <p:spTgt spid="107"/>
                                        </p:tgtEl>
                                        <p:attrNameLst>
                                          <p:attrName>ppt_x</p:attrName>
                                          <p:attrName>ppt_y</p:attrName>
                                        </p:attrNameLst>
                                      </p:cBhvr>
                                    </p:animMotion>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mph" presetSubtype="2" fill="hold" nodeType="clickEffect">
                                  <p:stCondLst>
                                    <p:cond delay="0"/>
                                  </p:stCondLst>
                                  <p:childTnLst>
                                    <p:animClr clrSpc="rgb" dir="cw">
                                      <p:cBhvr>
                                        <p:cTn id="44" dur="500" fill="hold"/>
                                        <p:tgtEl>
                                          <p:spTgt spid="63"/>
                                        </p:tgtEl>
                                        <p:attrNameLst>
                                          <p:attrName>fillcolor</p:attrName>
                                        </p:attrNameLst>
                                      </p:cBhvr>
                                      <p:to>
                                        <a:srgbClr val="0000FF"/>
                                      </p:to>
                                    </p:animClr>
                                    <p:set>
                                      <p:cBhvr>
                                        <p:cTn id="45" dur="500" fill="hold"/>
                                        <p:tgtEl>
                                          <p:spTgt spid="63"/>
                                        </p:tgtEl>
                                        <p:attrNameLst>
                                          <p:attrName>fill.type</p:attrName>
                                        </p:attrNameLst>
                                      </p:cBhvr>
                                      <p:to>
                                        <p:strVal val="solid"/>
                                      </p:to>
                                    </p:set>
                                    <p:set>
                                      <p:cBhvr>
                                        <p:cTn id="46" dur="500" fill="hold"/>
                                        <p:tgtEl>
                                          <p:spTgt spid="63"/>
                                        </p:tgtEl>
                                        <p:attrNameLst>
                                          <p:attrName>fill.on</p:attrName>
                                        </p:attrNameLst>
                                      </p:cBhvr>
                                      <p:to>
                                        <p:strVal val="true"/>
                                      </p:to>
                                    </p:set>
                                  </p:childTnLst>
                                </p:cTn>
                              </p:par>
                              <p:par>
                                <p:cTn id="47" presetID="1" presetClass="emph" presetSubtype="2" fill="hold" nodeType="withEffect">
                                  <p:stCondLst>
                                    <p:cond delay="0"/>
                                  </p:stCondLst>
                                  <p:childTnLst>
                                    <p:animClr clrSpc="rgb" dir="cw">
                                      <p:cBhvr>
                                        <p:cTn id="48" dur="500" fill="hold"/>
                                        <p:tgtEl>
                                          <p:spTgt spid="62"/>
                                        </p:tgtEl>
                                        <p:attrNameLst>
                                          <p:attrName>fillcolor</p:attrName>
                                        </p:attrNameLst>
                                      </p:cBhvr>
                                      <p:to>
                                        <a:srgbClr val="0000FF"/>
                                      </p:to>
                                    </p:animClr>
                                    <p:set>
                                      <p:cBhvr>
                                        <p:cTn id="49" dur="500" fill="hold"/>
                                        <p:tgtEl>
                                          <p:spTgt spid="62"/>
                                        </p:tgtEl>
                                        <p:attrNameLst>
                                          <p:attrName>fill.type</p:attrName>
                                        </p:attrNameLst>
                                      </p:cBhvr>
                                      <p:to>
                                        <p:strVal val="solid"/>
                                      </p:to>
                                    </p:set>
                                    <p:set>
                                      <p:cBhvr>
                                        <p:cTn id="50" dur="500" fill="hold"/>
                                        <p:tgtEl>
                                          <p:spTgt spid="62"/>
                                        </p:tgtEl>
                                        <p:attrNameLst>
                                          <p:attrName>fill.on</p:attrName>
                                        </p:attrNameLst>
                                      </p:cBhvr>
                                      <p:to>
                                        <p:strVal val="true"/>
                                      </p:to>
                                    </p:set>
                                  </p:childTnLst>
                                </p:cTn>
                              </p:par>
                              <p:par>
                                <p:cTn id="51" presetID="1" presetClass="emph" presetSubtype="2" fill="hold" nodeType="withEffect">
                                  <p:stCondLst>
                                    <p:cond delay="0"/>
                                  </p:stCondLst>
                                  <p:childTnLst>
                                    <p:animClr clrSpc="rgb" dir="cw">
                                      <p:cBhvr>
                                        <p:cTn id="52" dur="500" fill="hold"/>
                                        <p:tgtEl>
                                          <p:spTgt spid="64"/>
                                        </p:tgtEl>
                                        <p:attrNameLst>
                                          <p:attrName>fillcolor</p:attrName>
                                        </p:attrNameLst>
                                      </p:cBhvr>
                                      <p:to>
                                        <a:srgbClr val="0000FF"/>
                                      </p:to>
                                    </p:animClr>
                                    <p:set>
                                      <p:cBhvr>
                                        <p:cTn id="53" dur="500" fill="hold"/>
                                        <p:tgtEl>
                                          <p:spTgt spid="64"/>
                                        </p:tgtEl>
                                        <p:attrNameLst>
                                          <p:attrName>fill.type</p:attrName>
                                        </p:attrNameLst>
                                      </p:cBhvr>
                                      <p:to>
                                        <p:strVal val="solid"/>
                                      </p:to>
                                    </p:set>
                                    <p:set>
                                      <p:cBhvr>
                                        <p:cTn id="54" dur="500" fill="hold"/>
                                        <p:tgtEl>
                                          <p:spTgt spid="64"/>
                                        </p:tgtEl>
                                        <p:attrNameLst>
                                          <p:attrName>fill.on</p:attrName>
                                        </p:attrNameLst>
                                      </p:cBhvr>
                                      <p:to>
                                        <p:strVal val="true"/>
                                      </p:to>
                                    </p:set>
                                  </p:childTnLst>
                                </p:cTn>
                              </p:par>
                              <p:par>
                                <p:cTn id="55" presetID="1" presetClass="emph" presetSubtype="2" fill="hold" nodeType="withEffect">
                                  <p:stCondLst>
                                    <p:cond delay="0"/>
                                  </p:stCondLst>
                                  <p:childTnLst>
                                    <p:animClr clrSpc="rgb" dir="cw">
                                      <p:cBhvr>
                                        <p:cTn id="56" dur="500" fill="hold"/>
                                        <p:tgtEl>
                                          <p:spTgt spid="71"/>
                                        </p:tgtEl>
                                        <p:attrNameLst>
                                          <p:attrName>fillcolor</p:attrName>
                                        </p:attrNameLst>
                                      </p:cBhvr>
                                      <p:to>
                                        <a:srgbClr val="0000FF"/>
                                      </p:to>
                                    </p:animClr>
                                    <p:set>
                                      <p:cBhvr>
                                        <p:cTn id="57" dur="500" fill="hold"/>
                                        <p:tgtEl>
                                          <p:spTgt spid="71"/>
                                        </p:tgtEl>
                                        <p:attrNameLst>
                                          <p:attrName>fill.type</p:attrName>
                                        </p:attrNameLst>
                                      </p:cBhvr>
                                      <p:to>
                                        <p:strVal val="solid"/>
                                      </p:to>
                                    </p:set>
                                    <p:set>
                                      <p:cBhvr>
                                        <p:cTn id="58" dur="500" fill="hold"/>
                                        <p:tgtEl>
                                          <p:spTgt spid="71"/>
                                        </p:tgtEl>
                                        <p:attrNameLst>
                                          <p:attrName>fill.on</p:attrName>
                                        </p:attrNameLst>
                                      </p:cBhvr>
                                      <p:to>
                                        <p:strVal val="true"/>
                                      </p:to>
                                    </p:set>
                                  </p:childTnLst>
                                </p:cTn>
                              </p:par>
                              <p:par>
                                <p:cTn id="59" presetID="3" presetClass="exit" presetSubtype="10" fill="hold" nodeType="withEffect">
                                  <p:stCondLst>
                                    <p:cond delay="0"/>
                                  </p:stCondLst>
                                  <p:childTnLst>
                                    <p:animEffect transition="out" filter="blinds(horizontal)">
                                      <p:cBhvr>
                                        <p:cTn id="60" dur="500"/>
                                        <p:tgtEl>
                                          <p:spTgt spid="2"/>
                                        </p:tgtEl>
                                      </p:cBhvr>
                                    </p:animEffect>
                                    <p:set>
                                      <p:cBhvr>
                                        <p:cTn id="61" dur="1" fill="hold">
                                          <p:stCondLst>
                                            <p:cond delay="499"/>
                                          </p:stCondLst>
                                        </p:cTn>
                                        <p:tgtEl>
                                          <p:spTgt spid="2"/>
                                        </p:tgtEl>
                                        <p:attrNameLst>
                                          <p:attrName>style.visibility</p:attrName>
                                        </p:attrNameLst>
                                      </p:cBhvr>
                                      <p:to>
                                        <p:strVal val="hidden"/>
                                      </p:to>
                                    </p:set>
                                  </p:childTnLst>
                                </p:cTn>
                              </p:par>
                              <p:par>
                                <p:cTn id="62" presetID="1" presetClass="entr" presetSubtype="0" fill="hold" nodeType="withEffect">
                                  <p:stCondLst>
                                    <p:cond delay="0"/>
                                  </p:stCondLst>
                                  <p:childTnLst>
                                    <p:set>
                                      <p:cBhvr>
                                        <p:cTn id="63" dur="1" fill="hold">
                                          <p:stCondLst>
                                            <p:cond delay="0"/>
                                          </p:stCondLst>
                                        </p:cTn>
                                        <p:tgtEl>
                                          <p:spTgt spid="3"/>
                                        </p:tgtEl>
                                        <p:attrNameLst>
                                          <p:attrName>style.visibility</p:attrName>
                                        </p:attrNameLst>
                                      </p:cBhvr>
                                      <p:to>
                                        <p:strVal val="visible"/>
                                      </p:to>
                                    </p:set>
                                  </p:childTnLst>
                                </p:cTn>
                              </p:par>
                              <p:par>
                                <p:cTn id="64" presetID="42" presetClass="path" presetSubtype="0" accel="50000" decel="50000" fill="hold" nodeType="withEffect">
                                  <p:stCondLst>
                                    <p:cond delay="0"/>
                                  </p:stCondLst>
                                  <p:childTnLst>
                                    <p:animMotion origin="layout" path="M -1.94444E-6 3.7037E-6 L -1.94444E-6 0.36597 " pathEditMode="relative" rAng="0" ptsTypes="AA">
                                      <p:cBhvr>
                                        <p:cTn id="65" dur="1000" fill="hold"/>
                                        <p:tgtEl>
                                          <p:spTgt spid="3"/>
                                        </p:tgtEl>
                                        <p:attrNameLst>
                                          <p:attrName>ppt_x</p:attrName>
                                          <p:attrName>ppt_y</p:attrName>
                                        </p:attrNameLst>
                                      </p:cBhvr>
                                      <p:rCtr x="0" y="18300"/>
                                    </p:animMotion>
                                  </p:childTnLst>
                                </p:cTn>
                              </p:par>
                            </p:childTnLst>
                          </p:cTn>
                        </p:par>
                      </p:childTnLst>
                    </p:cTn>
                  </p:par>
                  <p:par>
                    <p:cTn id="66" fill="hold" nodeType="clickPar">
                      <p:stCondLst>
                        <p:cond delay="indefinite"/>
                      </p:stCondLst>
                      <p:childTnLst>
                        <p:par>
                          <p:cTn id="67" fill="hold" nodeType="withGroup">
                            <p:stCondLst>
                              <p:cond delay="0"/>
                            </p:stCondLst>
                            <p:childTnLst>
                              <p:par>
                                <p:cTn id="68" presetID="1" presetClass="emph" presetSubtype="2" fill="hold" nodeType="clickEffect">
                                  <p:stCondLst>
                                    <p:cond delay="0"/>
                                  </p:stCondLst>
                                  <p:childTnLst>
                                    <p:animClr clrSpc="rgb" dir="cw">
                                      <p:cBhvr>
                                        <p:cTn id="69" dur="500" fill="hold"/>
                                        <p:tgtEl>
                                          <p:spTgt spid="62"/>
                                        </p:tgtEl>
                                        <p:attrNameLst>
                                          <p:attrName>fillcolor</p:attrName>
                                        </p:attrNameLst>
                                      </p:cBhvr>
                                      <p:to>
                                        <a:schemeClr val="bg1"/>
                                      </p:to>
                                    </p:animClr>
                                    <p:set>
                                      <p:cBhvr>
                                        <p:cTn id="70" dur="500" fill="hold"/>
                                        <p:tgtEl>
                                          <p:spTgt spid="62"/>
                                        </p:tgtEl>
                                        <p:attrNameLst>
                                          <p:attrName>fill.type</p:attrName>
                                        </p:attrNameLst>
                                      </p:cBhvr>
                                      <p:to>
                                        <p:strVal val="solid"/>
                                      </p:to>
                                    </p:set>
                                    <p:set>
                                      <p:cBhvr>
                                        <p:cTn id="71" dur="500" fill="hold"/>
                                        <p:tgtEl>
                                          <p:spTgt spid="62"/>
                                        </p:tgtEl>
                                        <p:attrNameLst>
                                          <p:attrName>fill.on</p:attrName>
                                        </p:attrNameLst>
                                      </p:cBhvr>
                                      <p:to>
                                        <p:strVal val="true"/>
                                      </p:to>
                                    </p:set>
                                  </p:childTnLst>
                                </p:cTn>
                              </p:par>
                              <p:par>
                                <p:cTn id="72" presetID="1" presetClass="emph" presetSubtype="2" fill="hold" nodeType="withEffect">
                                  <p:stCondLst>
                                    <p:cond delay="0"/>
                                  </p:stCondLst>
                                  <p:childTnLst>
                                    <p:animClr clrSpc="rgb" dir="cw">
                                      <p:cBhvr>
                                        <p:cTn id="73" dur="500" fill="hold"/>
                                        <p:tgtEl>
                                          <p:spTgt spid="63"/>
                                        </p:tgtEl>
                                        <p:attrNameLst>
                                          <p:attrName>fillcolor</p:attrName>
                                        </p:attrNameLst>
                                      </p:cBhvr>
                                      <p:to>
                                        <a:schemeClr val="bg1"/>
                                      </p:to>
                                    </p:animClr>
                                    <p:set>
                                      <p:cBhvr>
                                        <p:cTn id="74" dur="500" fill="hold"/>
                                        <p:tgtEl>
                                          <p:spTgt spid="63"/>
                                        </p:tgtEl>
                                        <p:attrNameLst>
                                          <p:attrName>fill.type</p:attrName>
                                        </p:attrNameLst>
                                      </p:cBhvr>
                                      <p:to>
                                        <p:strVal val="solid"/>
                                      </p:to>
                                    </p:set>
                                    <p:set>
                                      <p:cBhvr>
                                        <p:cTn id="75" dur="500" fill="hold"/>
                                        <p:tgtEl>
                                          <p:spTgt spid="63"/>
                                        </p:tgtEl>
                                        <p:attrNameLst>
                                          <p:attrName>fill.on</p:attrName>
                                        </p:attrNameLst>
                                      </p:cBhvr>
                                      <p:to>
                                        <p:strVal val="true"/>
                                      </p:to>
                                    </p:set>
                                  </p:childTnLst>
                                </p:cTn>
                              </p:par>
                              <p:par>
                                <p:cTn id="76" presetID="1" presetClass="emph" presetSubtype="2" fill="hold" nodeType="withEffect">
                                  <p:stCondLst>
                                    <p:cond delay="0"/>
                                  </p:stCondLst>
                                  <p:childTnLst>
                                    <p:animClr clrSpc="rgb" dir="cw">
                                      <p:cBhvr>
                                        <p:cTn id="77" dur="500" fill="hold"/>
                                        <p:tgtEl>
                                          <p:spTgt spid="64"/>
                                        </p:tgtEl>
                                        <p:attrNameLst>
                                          <p:attrName>fillcolor</p:attrName>
                                        </p:attrNameLst>
                                      </p:cBhvr>
                                      <p:to>
                                        <a:schemeClr val="bg1"/>
                                      </p:to>
                                    </p:animClr>
                                    <p:set>
                                      <p:cBhvr>
                                        <p:cTn id="78" dur="500" fill="hold"/>
                                        <p:tgtEl>
                                          <p:spTgt spid="64"/>
                                        </p:tgtEl>
                                        <p:attrNameLst>
                                          <p:attrName>fill.type</p:attrName>
                                        </p:attrNameLst>
                                      </p:cBhvr>
                                      <p:to>
                                        <p:strVal val="solid"/>
                                      </p:to>
                                    </p:set>
                                    <p:set>
                                      <p:cBhvr>
                                        <p:cTn id="79" dur="500" fill="hold"/>
                                        <p:tgtEl>
                                          <p:spTgt spid="64"/>
                                        </p:tgtEl>
                                        <p:attrNameLst>
                                          <p:attrName>fill.on</p:attrName>
                                        </p:attrNameLst>
                                      </p:cBhvr>
                                      <p:to>
                                        <p:strVal val="true"/>
                                      </p:to>
                                    </p:set>
                                  </p:childTnLst>
                                </p:cTn>
                              </p:par>
                              <p:par>
                                <p:cTn id="80" presetID="1" presetClass="emph" presetSubtype="2" fill="hold" nodeType="withEffect">
                                  <p:stCondLst>
                                    <p:cond delay="0"/>
                                  </p:stCondLst>
                                  <p:childTnLst>
                                    <p:animClr clrSpc="rgb" dir="cw">
                                      <p:cBhvr>
                                        <p:cTn id="81" dur="500" fill="hold"/>
                                        <p:tgtEl>
                                          <p:spTgt spid="71"/>
                                        </p:tgtEl>
                                        <p:attrNameLst>
                                          <p:attrName>fillcolor</p:attrName>
                                        </p:attrNameLst>
                                      </p:cBhvr>
                                      <p:to>
                                        <a:schemeClr val="bg1"/>
                                      </p:to>
                                    </p:animClr>
                                    <p:set>
                                      <p:cBhvr>
                                        <p:cTn id="82" dur="500" fill="hold"/>
                                        <p:tgtEl>
                                          <p:spTgt spid="71"/>
                                        </p:tgtEl>
                                        <p:attrNameLst>
                                          <p:attrName>fill.type</p:attrName>
                                        </p:attrNameLst>
                                      </p:cBhvr>
                                      <p:to>
                                        <p:strVal val="solid"/>
                                      </p:to>
                                    </p:set>
                                    <p:set>
                                      <p:cBhvr>
                                        <p:cTn id="83" dur="500" fill="hold"/>
                                        <p:tgtEl>
                                          <p:spTgt spid="71"/>
                                        </p:tgtEl>
                                        <p:attrNameLst>
                                          <p:attrName>fill.on</p:attrName>
                                        </p:attrNameLst>
                                      </p:cBhvr>
                                      <p:to>
                                        <p:strVal val="true"/>
                                      </p:to>
                                    </p:set>
                                  </p:childTnLst>
                                </p:cTn>
                              </p:par>
                            </p:childTnLst>
                          </p:cTn>
                        </p:par>
                      </p:childTnLst>
                    </p:cTn>
                  </p:par>
                  <p:par>
                    <p:cTn id="84" fill="hold" nodeType="clickPar">
                      <p:stCondLst>
                        <p:cond delay="indefinite"/>
                      </p:stCondLst>
                      <p:childTnLst>
                        <p:par>
                          <p:cTn id="85" fill="hold" nodeType="withGroup">
                            <p:stCondLst>
                              <p:cond delay="0"/>
                            </p:stCondLst>
                            <p:childTnLst>
                              <p:par>
                                <p:cTn id="86" presetID="3" presetClass="exit" presetSubtype="10" fill="hold" nodeType="clickEffect">
                                  <p:stCondLst>
                                    <p:cond delay="0"/>
                                  </p:stCondLst>
                                  <p:childTnLst>
                                    <p:animEffect transition="out" filter="blinds(horizontal)">
                                      <p:cBhvr>
                                        <p:cTn id="87" dur="500"/>
                                        <p:tgtEl>
                                          <p:spTgt spid="3"/>
                                        </p:tgtEl>
                                      </p:cBhvr>
                                    </p:animEffect>
                                    <p:set>
                                      <p:cBhvr>
                                        <p:cTn id="88" dur="1" fill="hold">
                                          <p:stCondLst>
                                            <p:cond delay="499"/>
                                          </p:stCondLst>
                                        </p:cTn>
                                        <p:tgtEl>
                                          <p:spTgt spid="3"/>
                                        </p:tgtEl>
                                        <p:attrNameLst>
                                          <p:attrName>style.visibility</p:attrName>
                                        </p:attrNameLst>
                                      </p:cBhvr>
                                      <p:to>
                                        <p:strVal val="hidden"/>
                                      </p:to>
                                    </p:set>
                                  </p:childTnLst>
                                </p:cTn>
                              </p:par>
                              <p:par>
                                <p:cTn id="89" presetID="1" presetClass="emph" presetSubtype="2" fill="hold" nodeType="withEffect">
                                  <p:stCondLst>
                                    <p:cond delay="0"/>
                                  </p:stCondLst>
                                  <p:childTnLst>
                                    <p:animClr clrSpc="rgb" dir="cw">
                                      <p:cBhvr>
                                        <p:cTn id="90" dur="500" fill="hold"/>
                                        <p:tgtEl>
                                          <p:spTgt spid="62"/>
                                        </p:tgtEl>
                                        <p:attrNameLst>
                                          <p:attrName>fillcolor</p:attrName>
                                        </p:attrNameLst>
                                      </p:cBhvr>
                                      <p:to>
                                        <a:srgbClr val="0000FF"/>
                                      </p:to>
                                    </p:animClr>
                                    <p:set>
                                      <p:cBhvr>
                                        <p:cTn id="91" dur="500" fill="hold"/>
                                        <p:tgtEl>
                                          <p:spTgt spid="62"/>
                                        </p:tgtEl>
                                        <p:attrNameLst>
                                          <p:attrName>fill.type</p:attrName>
                                        </p:attrNameLst>
                                      </p:cBhvr>
                                      <p:to>
                                        <p:strVal val="solid"/>
                                      </p:to>
                                    </p:set>
                                    <p:set>
                                      <p:cBhvr>
                                        <p:cTn id="92" dur="500" fill="hold"/>
                                        <p:tgtEl>
                                          <p:spTgt spid="62"/>
                                        </p:tgtEl>
                                        <p:attrNameLst>
                                          <p:attrName>fill.on</p:attrName>
                                        </p:attrNameLst>
                                      </p:cBhvr>
                                      <p:to>
                                        <p:strVal val="true"/>
                                      </p:to>
                                    </p:set>
                                  </p:childTnLst>
                                </p:cTn>
                              </p:par>
                              <p:par>
                                <p:cTn id="93" presetID="1" presetClass="emph" presetSubtype="2" fill="hold" nodeType="withEffect">
                                  <p:stCondLst>
                                    <p:cond delay="0"/>
                                  </p:stCondLst>
                                  <p:childTnLst>
                                    <p:animClr clrSpc="rgb" dir="cw">
                                      <p:cBhvr>
                                        <p:cTn id="94" dur="500" fill="hold"/>
                                        <p:tgtEl>
                                          <p:spTgt spid="63"/>
                                        </p:tgtEl>
                                        <p:attrNameLst>
                                          <p:attrName>fillcolor</p:attrName>
                                        </p:attrNameLst>
                                      </p:cBhvr>
                                      <p:to>
                                        <a:srgbClr val="0000FF"/>
                                      </p:to>
                                    </p:animClr>
                                    <p:set>
                                      <p:cBhvr>
                                        <p:cTn id="95" dur="500" fill="hold"/>
                                        <p:tgtEl>
                                          <p:spTgt spid="63"/>
                                        </p:tgtEl>
                                        <p:attrNameLst>
                                          <p:attrName>fill.type</p:attrName>
                                        </p:attrNameLst>
                                      </p:cBhvr>
                                      <p:to>
                                        <p:strVal val="solid"/>
                                      </p:to>
                                    </p:set>
                                    <p:set>
                                      <p:cBhvr>
                                        <p:cTn id="96" dur="500" fill="hold"/>
                                        <p:tgtEl>
                                          <p:spTgt spid="63"/>
                                        </p:tgtEl>
                                        <p:attrNameLst>
                                          <p:attrName>fill.on</p:attrName>
                                        </p:attrNameLst>
                                      </p:cBhvr>
                                      <p:to>
                                        <p:strVal val="true"/>
                                      </p:to>
                                    </p:set>
                                  </p:childTnLst>
                                </p:cTn>
                              </p:par>
                              <p:par>
                                <p:cTn id="97" presetID="1" presetClass="emph" presetSubtype="2" fill="hold" nodeType="withEffect">
                                  <p:stCondLst>
                                    <p:cond delay="0"/>
                                  </p:stCondLst>
                                  <p:childTnLst>
                                    <p:animClr clrSpc="rgb" dir="cw">
                                      <p:cBhvr>
                                        <p:cTn id="98" dur="500" fill="hold"/>
                                        <p:tgtEl>
                                          <p:spTgt spid="64"/>
                                        </p:tgtEl>
                                        <p:attrNameLst>
                                          <p:attrName>fillcolor</p:attrName>
                                        </p:attrNameLst>
                                      </p:cBhvr>
                                      <p:to>
                                        <a:srgbClr val="0000FF"/>
                                      </p:to>
                                    </p:animClr>
                                    <p:set>
                                      <p:cBhvr>
                                        <p:cTn id="99" dur="500" fill="hold"/>
                                        <p:tgtEl>
                                          <p:spTgt spid="64"/>
                                        </p:tgtEl>
                                        <p:attrNameLst>
                                          <p:attrName>fill.type</p:attrName>
                                        </p:attrNameLst>
                                      </p:cBhvr>
                                      <p:to>
                                        <p:strVal val="solid"/>
                                      </p:to>
                                    </p:set>
                                    <p:set>
                                      <p:cBhvr>
                                        <p:cTn id="100" dur="500" fill="hold"/>
                                        <p:tgtEl>
                                          <p:spTgt spid="64"/>
                                        </p:tgtEl>
                                        <p:attrNameLst>
                                          <p:attrName>fill.on</p:attrName>
                                        </p:attrNameLst>
                                      </p:cBhvr>
                                      <p:to>
                                        <p:strVal val="true"/>
                                      </p:to>
                                    </p:set>
                                  </p:childTnLst>
                                </p:cTn>
                              </p:par>
                              <p:par>
                                <p:cTn id="101" presetID="1" presetClass="emph" presetSubtype="2" fill="hold" nodeType="withEffect">
                                  <p:stCondLst>
                                    <p:cond delay="0"/>
                                  </p:stCondLst>
                                  <p:childTnLst>
                                    <p:animClr clrSpc="rgb" dir="cw">
                                      <p:cBhvr>
                                        <p:cTn id="102" dur="500" fill="hold"/>
                                        <p:tgtEl>
                                          <p:spTgt spid="71"/>
                                        </p:tgtEl>
                                        <p:attrNameLst>
                                          <p:attrName>fillcolor</p:attrName>
                                        </p:attrNameLst>
                                      </p:cBhvr>
                                      <p:to>
                                        <a:srgbClr val="0000FF"/>
                                      </p:to>
                                    </p:animClr>
                                    <p:set>
                                      <p:cBhvr>
                                        <p:cTn id="103" dur="500" fill="hold"/>
                                        <p:tgtEl>
                                          <p:spTgt spid="71"/>
                                        </p:tgtEl>
                                        <p:attrNameLst>
                                          <p:attrName>fill.type</p:attrName>
                                        </p:attrNameLst>
                                      </p:cBhvr>
                                      <p:to>
                                        <p:strVal val="solid"/>
                                      </p:to>
                                    </p:set>
                                    <p:set>
                                      <p:cBhvr>
                                        <p:cTn id="104" dur="500" fill="hold"/>
                                        <p:tgtEl>
                                          <p:spTgt spid="71"/>
                                        </p:tgtEl>
                                        <p:attrNameLst>
                                          <p:attrName>fill.on</p:attrName>
                                        </p:attrNameLst>
                                      </p:cBhvr>
                                      <p:to>
                                        <p:strVal val="true"/>
                                      </p:to>
                                    </p:set>
                                  </p:childTnLst>
                                </p:cTn>
                              </p:par>
                              <p:par>
                                <p:cTn id="105" presetID="1" presetClass="entr" presetSubtype="0" fill="hold" nodeType="withEffect">
                                  <p:stCondLst>
                                    <p:cond delay="0"/>
                                  </p:stCondLst>
                                  <p:childTnLst>
                                    <p:set>
                                      <p:cBhvr>
                                        <p:cTn id="106" dur="1" fill="hold">
                                          <p:stCondLst>
                                            <p:cond delay="0"/>
                                          </p:stCondLst>
                                        </p:cTn>
                                        <p:tgtEl>
                                          <p:spTgt spid="4"/>
                                        </p:tgtEl>
                                        <p:attrNameLst>
                                          <p:attrName>style.visibility</p:attrName>
                                        </p:attrNameLst>
                                      </p:cBhvr>
                                      <p:to>
                                        <p:strVal val="visible"/>
                                      </p:to>
                                    </p:set>
                                  </p:childTnLst>
                                </p:cTn>
                              </p:par>
                              <p:par>
                                <p:cTn id="107" presetID="42" presetClass="path" presetSubtype="0" accel="50000" decel="50000" fill="hold" nodeType="withEffect">
                                  <p:stCondLst>
                                    <p:cond delay="0"/>
                                  </p:stCondLst>
                                  <p:childTnLst>
                                    <p:animMotion origin="layout" path="M -1.94444E-6 3.7037E-6 L -1.94444E-6 0.36597 " pathEditMode="relative" rAng="0" ptsTypes="AA">
                                      <p:cBhvr>
                                        <p:cTn id="108" dur="1000" fill="hold"/>
                                        <p:tgtEl>
                                          <p:spTgt spid="4"/>
                                        </p:tgtEl>
                                        <p:attrNameLst>
                                          <p:attrName>ppt_x</p:attrName>
                                          <p:attrName>ppt_y</p:attrName>
                                        </p:attrNameLst>
                                      </p:cBhvr>
                                      <p:rCtr x="0" y="18300"/>
                                    </p:animMotion>
                                  </p:childTnLst>
                                </p:cTn>
                              </p:par>
                            </p:childTnLst>
                          </p:cTn>
                        </p:par>
                      </p:childTnLst>
                    </p:cTn>
                  </p:par>
                  <p:par>
                    <p:cTn id="109" fill="hold" nodeType="clickPar">
                      <p:stCondLst>
                        <p:cond delay="indefinite"/>
                      </p:stCondLst>
                      <p:childTnLst>
                        <p:par>
                          <p:cTn id="110" fill="hold" nodeType="withGroup">
                            <p:stCondLst>
                              <p:cond delay="0"/>
                            </p:stCondLst>
                            <p:childTnLst>
                              <p:par>
                                <p:cTn id="111" presetID="1" presetClass="emph" presetSubtype="2" fill="hold" nodeType="clickEffect">
                                  <p:stCondLst>
                                    <p:cond delay="0"/>
                                  </p:stCondLst>
                                  <p:childTnLst>
                                    <p:animClr clrSpc="rgb" dir="cw">
                                      <p:cBhvr>
                                        <p:cTn id="112" dur="500" fill="hold"/>
                                        <p:tgtEl>
                                          <p:spTgt spid="62"/>
                                        </p:tgtEl>
                                        <p:attrNameLst>
                                          <p:attrName>fillcolor</p:attrName>
                                        </p:attrNameLst>
                                      </p:cBhvr>
                                      <p:to>
                                        <a:schemeClr val="bg1"/>
                                      </p:to>
                                    </p:animClr>
                                    <p:set>
                                      <p:cBhvr>
                                        <p:cTn id="113" dur="500" fill="hold"/>
                                        <p:tgtEl>
                                          <p:spTgt spid="62"/>
                                        </p:tgtEl>
                                        <p:attrNameLst>
                                          <p:attrName>fill.type</p:attrName>
                                        </p:attrNameLst>
                                      </p:cBhvr>
                                      <p:to>
                                        <p:strVal val="solid"/>
                                      </p:to>
                                    </p:set>
                                    <p:set>
                                      <p:cBhvr>
                                        <p:cTn id="114" dur="500" fill="hold"/>
                                        <p:tgtEl>
                                          <p:spTgt spid="62"/>
                                        </p:tgtEl>
                                        <p:attrNameLst>
                                          <p:attrName>fill.on</p:attrName>
                                        </p:attrNameLst>
                                      </p:cBhvr>
                                      <p:to>
                                        <p:strVal val="true"/>
                                      </p:to>
                                    </p:set>
                                  </p:childTnLst>
                                </p:cTn>
                              </p:par>
                              <p:par>
                                <p:cTn id="115" presetID="1" presetClass="emph" presetSubtype="2" fill="hold" nodeType="withEffect">
                                  <p:stCondLst>
                                    <p:cond delay="0"/>
                                  </p:stCondLst>
                                  <p:childTnLst>
                                    <p:animClr clrSpc="rgb" dir="cw">
                                      <p:cBhvr>
                                        <p:cTn id="116" dur="500" fill="hold"/>
                                        <p:tgtEl>
                                          <p:spTgt spid="63"/>
                                        </p:tgtEl>
                                        <p:attrNameLst>
                                          <p:attrName>fillcolor</p:attrName>
                                        </p:attrNameLst>
                                      </p:cBhvr>
                                      <p:to>
                                        <a:schemeClr val="bg1"/>
                                      </p:to>
                                    </p:animClr>
                                    <p:set>
                                      <p:cBhvr>
                                        <p:cTn id="117" dur="500" fill="hold"/>
                                        <p:tgtEl>
                                          <p:spTgt spid="63"/>
                                        </p:tgtEl>
                                        <p:attrNameLst>
                                          <p:attrName>fill.type</p:attrName>
                                        </p:attrNameLst>
                                      </p:cBhvr>
                                      <p:to>
                                        <p:strVal val="solid"/>
                                      </p:to>
                                    </p:set>
                                    <p:set>
                                      <p:cBhvr>
                                        <p:cTn id="118" dur="500" fill="hold"/>
                                        <p:tgtEl>
                                          <p:spTgt spid="63"/>
                                        </p:tgtEl>
                                        <p:attrNameLst>
                                          <p:attrName>fill.on</p:attrName>
                                        </p:attrNameLst>
                                      </p:cBhvr>
                                      <p:to>
                                        <p:strVal val="true"/>
                                      </p:to>
                                    </p:set>
                                  </p:childTnLst>
                                </p:cTn>
                              </p:par>
                              <p:par>
                                <p:cTn id="119" presetID="1" presetClass="emph" presetSubtype="2" fill="hold" nodeType="withEffect">
                                  <p:stCondLst>
                                    <p:cond delay="0"/>
                                  </p:stCondLst>
                                  <p:childTnLst>
                                    <p:animClr clrSpc="rgb" dir="cw">
                                      <p:cBhvr>
                                        <p:cTn id="120" dur="500" fill="hold"/>
                                        <p:tgtEl>
                                          <p:spTgt spid="64"/>
                                        </p:tgtEl>
                                        <p:attrNameLst>
                                          <p:attrName>fillcolor</p:attrName>
                                        </p:attrNameLst>
                                      </p:cBhvr>
                                      <p:to>
                                        <a:schemeClr val="bg1"/>
                                      </p:to>
                                    </p:animClr>
                                    <p:set>
                                      <p:cBhvr>
                                        <p:cTn id="121" dur="500" fill="hold"/>
                                        <p:tgtEl>
                                          <p:spTgt spid="64"/>
                                        </p:tgtEl>
                                        <p:attrNameLst>
                                          <p:attrName>fill.type</p:attrName>
                                        </p:attrNameLst>
                                      </p:cBhvr>
                                      <p:to>
                                        <p:strVal val="solid"/>
                                      </p:to>
                                    </p:set>
                                    <p:set>
                                      <p:cBhvr>
                                        <p:cTn id="122" dur="500" fill="hold"/>
                                        <p:tgtEl>
                                          <p:spTgt spid="64"/>
                                        </p:tgtEl>
                                        <p:attrNameLst>
                                          <p:attrName>fill.on</p:attrName>
                                        </p:attrNameLst>
                                      </p:cBhvr>
                                      <p:to>
                                        <p:strVal val="true"/>
                                      </p:to>
                                    </p:set>
                                  </p:childTnLst>
                                </p:cTn>
                              </p:par>
                              <p:par>
                                <p:cTn id="123" presetID="1" presetClass="emph" presetSubtype="2" fill="hold" nodeType="withEffect">
                                  <p:stCondLst>
                                    <p:cond delay="0"/>
                                  </p:stCondLst>
                                  <p:childTnLst>
                                    <p:animClr clrSpc="rgb" dir="cw">
                                      <p:cBhvr>
                                        <p:cTn id="124" dur="500" fill="hold"/>
                                        <p:tgtEl>
                                          <p:spTgt spid="71"/>
                                        </p:tgtEl>
                                        <p:attrNameLst>
                                          <p:attrName>fillcolor</p:attrName>
                                        </p:attrNameLst>
                                      </p:cBhvr>
                                      <p:to>
                                        <a:schemeClr val="bg1"/>
                                      </p:to>
                                    </p:animClr>
                                    <p:set>
                                      <p:cBhvr>
                                        <p:cTn id="125" dur="500" fill="hold"/>
                                        <p:tgtEl>
                                          <p:spTgt spid="71"/>
                                        </p:tgtEl>
                                        <p:attrNameLst>
                                          <p:attrName>fill.type</p:attrName>
                                        </p:attrNameLst>
                                      </p:cBhvr>
                                      <p:to>
                                        <p:strVal val="solid"/>
                                      </p:to>
                                    </p:set>
                                    <p:set>
                                      <p:cBhvr>
                                        <p:cTn id="126" dur="500" fill="hold"/>
                                        <p:tgtEl>
                                          <p:spTgt spid="71"/>
                                        </p:tgtEl>
                                        <p:attrNameLst>
                                          <p:attrName>fill.on</p:attrName>
                                        </p:attrNameLst>
                                      </p:cBhvr>
                                      <p:to>
                                        <p:strVal val="true"/>
                                      </p:to>
                                    </p:set>
                                  </p:childTnLst>
                                </p:cTn>
                              </p:par>
                            </p:childTnLst>
                          </p:cTn>
                        </p:par>
                      </p:childTnLst>
                    </p:cTn>
                  </p:par>
                  <p:par>
                    <p:cTn id="127" fill="hold" nodeType="clickPar">
                      <p:stCondLst>
                        <p:cond delay="indefinite"/>
                      </p:stCondLst>
                      <p:childTnLst>
                        <p:par>
                          <p:cTn id="128" fill="hold" nodeType="withGroup">
                            <p:stCondLst>
                              <p:cond delay="0"/>
                            </p:stCondLst>
                            <p:childTnLst>
                              <p:par>
                                <p:cTn id="129" presetID="3" presetClass="exit" presetSubtype="10" fill="hold" nodeType="clickEffect">
                                  <p:stCondLst>
                                    <p:cond delay="0"/>
                                  </p:stCondLst>
                                  <p:childTnLst>
                                    <p:animEffect transition="out" filter="blinds(horizontal)">
                                      <p:cBhvr>
                                        <p:cTn id="130" dur="500"/>
                                        <p:tgtEl>
                                          <p:spTgt spid="4"/>
                                        </p:tgtEl>
                                      </p:cBhvr>
                                    </p:animEffect>
                                    <p:set>
                                      <p:cBhvr>
                                        <p:cTn id="131" dur="1" fill="hold">
                                          <p:stCondLst>
                                            <p:cond delay="499"/>
                                          </p:stCondLst>
                                        </p:cTn>
                                        <p:tgtEl>
                                          <p:spTgt spid="4"/>
                                        </p:tgtEl>
                                        <p:attrNameLst>
                                          <p:attrName>style.visibility</p:attrName>
                                        </p:attrNameLst>
                                      </p:cBhvr>
                                      <p:to>
                                        <p:strVal val="hidden"/>
                                      </p:to>
                                    </p:set>
                                  </p:childTnLst>
                                </p:cTn>
                              </p:par>
                              <p:par>
                                <p:cTn id="132" presetID="1" presetClass="emph" presetSubtype="2" fill="hold" nodeType="withEffect">
                                  <p:stCondLst>
                                    <p:cond delay="0"/>
                                  </p:stCondLst>
                                  <p:childTnLst>
                                    <p:animClr clrSpc="rgb" dir="cw">
                                      <p:cBhvr>
                                        <p:cTn id="133" dur="500" fill="hold"/>
                                        <p:tgtEl>
                                          <p:spTgt spid="62"/>
                                        </p:tgtEl>
                                        <p:attrNameLst>
                                          <p:attrName>fillcolor</p:attrName>
                                        </p:attrNameLst>
                                      </p:cBhvr>
                                      <p:to>
                                        <a:srgbClr val="0000FF"/>
                                      </p:to>
                                    </p:animClr>
                                    <p:set>
                                      <p:cBhvr>
                                        <p:cTn id="134" dur="500" fill="hold"/>
                                        <p:tgtEl>
                                          <p:spTgt spid="62"/>
                                        </p:tgtEl>
                                        <p:attrNameLst>
                                          <p:attrName>fill.type</p:attrName>
                                        </p:attrNameLst>
                                      </p:cBhvr>
                                      <p:to>
                                        <p:strVal val="solid"/>
                                      </p:to>
                                    </p:set>
                                    <p:set>
                                      <p:cBhvr>
                                        <p:cTn id="135" dur="500" fill="hold"/>
                                        <p:tgtEl>
                                          <p:spTgt spid="62"/>
                                        </p:tgtEl>
                                        <p:attrNameLst>
                                          <p:attrName>fill.on</p:attrName>
                                        </p:attrNameLst>
                                      </p:cBhvr>
                                      <p:to>
                                        <p:strVal val="true"/>
                                      </p:to>
                                    </p:set>
                                  </p:childTnLst>
                                </p:cTn>
                              </p:par>
                              <p:par>
                                <p:cTn id="136" presetID="1" presetClass="emph" presetSubtype="2" fill="hold" nodeType="withEffect">
                                  <p:stCondLst>
                                    <p:cond delay="0"/>
                                  </p:stCondLst>
                                  <p:childTnLst>
                                    <p:animClr clrSpc="rgb" dir="cw">
                                      <p:cBhvr>
                                        <p:cTn id="137" dur="500" fill="hold"/>
                                        <p:tgtEl>
                                          <p:spTgt spid="63"/>
                                        </p:tgtEl>
                                        <p:attrNameLst>
                                          <p:attrName>fillcolor</p:attrName>
                                        </p:attrNameLst>
                                      </p:cBhvr>
                                      <p:to>
                                        <a:srgbClr val="0000FF"/>
                                      </p:to>
                                    </p:animClr>
                                    <p:set>
                                      <p:cBhvr>
                                        <p:cTn id="138" dur="500" fill="hold"/>
                                        <p:tgtEl>
                                          <p:spTgt spid="63"/>
                                        </p:tgtEl>
                                        <p:attrNameLst>
                                          <p:attrName>fill.type</p:attrName>
                                        </p:attrNameLst>
                                      </p:cBhvr>
                                      <p:to>
                                        <p:strVal val="solid"/>
                                      </p:to>
                                    </p:set>
                                    <p:set>
                                      <p:cBhvr>
                                        <p:cTn id="139" dur="500" fill="hold"/>
                                        <p:tgtEl>
                                          <p:spTgt spid="63"/>
                                        </p:tgtEl>
                                        <p:attrNameLst>
                                          <p:attrName>fill.on</p:attrName>
                                        </p:attrNameLst>
                                      </p:cBhvr>
                                      <p:to>
                                        <p:strVal val="true"/>
                                      </p:to>
                                    </p:set>
                                  </p:childTnLst>
                                </p:cTn>
                              </p:par>
                              <p:par>
                                <p:cTn id="140" presetID="1" presetClass="emph" presetSubtype="2" fill="hold" nodeType="withEffect">
                                  <p:stCondLst>
                                    <p:cond delay="0"/>
                                  </p:stCondLst>
                                  <p:childTnLst>
                                    <p:animClr clrSpc="rgb" dir="cw">
                                      <p:cBhvr>
                                        <p:cTn id="141" dur="500" fill="hold"/>
                                        <p:tgtEl>
                                          <p:spTgt spid="64"/>
                                        </p:tgtEl>
                                        <p:attrNameLst>
                                          <p:attrName>fillcolor</p:attrName>
                                        </p:attrNameLst>
                                      </p:cBhvr>
                                      <p:to>
                                        <a:srgbClr val="0000FF"/>
                                      </p:to>
                                    </p:animClr>
                                    <p:set>
                                      <p:cBhvr>
                                        <p:cTn id="142" dur="500" fill="hold"/>
                                        <p:tgtEl>
                                          <p:spTgt spid="64"/>
                                        </p:tgtEl>
                                        <p:attrNameLst>
                                          <p:attrName>fill.type</p:attrName>
                                        </p:attrNameLst>
                                      </p:cBhvr>
                                      <p:to>
                                        <p:strVal val="solid"/>
                                      </p:to>
                                    </p:set>
                                    <p:set>
                                      <p:cBhvr>
                                        <p:cTn id="143" dur="500" fill="hold"/>
                                        <p:tgtEl>
                                          <p:spTgt spid="64"/>
                                        </p:tgtEl>
                                        <p:attrNameLst>
                                          <p:attrName>fill.on</p:attrName>
                                        </p:attrNameLst>
                                      </p:cBhvr>
                                      <p:to>
                                        <p:strVal val="true"/>
                                      </p:to>
                                    </p:set>
                                  </p:childTnLst>
                                </p:cTn>
                              </p:par>
                              <p:par>
                                <p:cTn id="144" presetID="1" presetClass="emph" presetSubtype="2" fill="hold" nodeType="withEffect">
                                  <p:stCondLst>
                                    <p:cond delay="0"/>
                                  </p:stCondLst>
                                  <p:childTnLst>
                                    <p:animClr clrSpc="rgb" dir="cw">
                                      <p:cBhvr>
                                        <p:cTn id="145" dur="500" fill="hold"/>
                                        <p:tgtEl>
                                          <p:spTgt spid="71"/>
                                        </p:tgtEl>
                                        <p:attrNameLst>
                                          <p:attrName>fillcolor</p:attrName>
                                        </p:attrNameLst>
                                      </p:cBhvr>
                                      <p:to>
                                        <a:srgbClr val="0000FF"/>
                                      </p:to>
                                    </p:animClr>
                                    <p:set>
                                      <p:cBhvr>
                                        <p:cTn id="146" dur="500" fill="hold"/>
                                        <p:tgtEl>
                                          <p:spTgt spid="71"/>
                                        </p:tgtEl>
                                        <p:attrNameLst>
                                          <p:attrName>fill.type</p:attrName>
                                        </p:attrNameLst>
                                      </p:cBhvr>
                                      <p:to>
                                        <p:strVal val="solid"/>
                                      </p:to>
                                    </p:set>
                                    <p:set>
                                      <p:cBhvr>
                                        <p:cTn id="147" dur="500" fill="hold"/>
                                        <p:tgtEl>
                                          <p:spTgt spid="71"/>
                                        </p:tgtEl>
                                        <p:attrNameLst>
                                          <p:attrName>fill.on</p:attrName>
                                        </p:attrNameLst>
                                      </p:cBhvr>
                                      <p:to>
                                        <p:strVal val="true"/>
                                      </p:to>
                                    </p:set>
                                  </p:childTnLst>
                                </p:cTn>
                              </p:par>
                              <p:par>
                                <p:cTn id="148" presetID="1" presetClass="entr" presetSubtype="0" fill="hold" nodeType="withEffect">
                                  <p:stCondLst>
                                    <p:cond delay="0"/>
                                  </p:stCondLst>
                                  <p:childTnLst>
                                    <p:set>
                                      <p:cBhvr>
                                        <p:cTn id="149" dur="1" fill="hold">
                                          <p:stCondLst>
                                            <p:cond delay="0"/>
                                          </p:stCondLst>
                                        </p:cTn>
                                        <p:tgtEl>
                                          <p:spTgt spid="6"/>
                                        </p:tgtEl>
                                        <p:attrNameLst>
                                          <p:attrName>style.visibility</p:attrName>
                                        </p:attrNameLst>
                                      </p:cBhvr>
                                      <p:to>
                                        <p:strVal val="visible"/>
                                      </p:to>
                                    </p:set>
                                  </p:childTnLst>
                                </p:cTn>
                              </p:par>
                              <p:par>
                                <p:cTn id="150" presetID="42" presetClass="path" presetSubtype="0" accel="50000" decel="50000" fill="hold" nodeType="withEffect">
                                  <p:stCondLst>
                                    <p:cond delay="0"/>
                                  </p:stCondLst>
                                  <p:childTnLst>
                                    <p:animMotion origin="layout" path="M -1.94444E-6 3.7037E-6 L -1.94444E-6 0.36597 " pathEditMode="relative" rAng="0" ptsTypes="AA">
                                      <p:cBhvr>
                                        <p:cTn id="151" dur="1000" fill="hold"/>
                                        <p:tgtEl>
                                          <p:spTgt spid="6"/>
                                        </p:tgtEl>
                                        <p:attrNameLst>
                                          <p:attrName>ppt_x</p:attrName>
                                          <p:attrName>ppt_y</p:attrName>
                                        </p:attrNameLst>
                                      </p:cBhvr>
                                      <p:rCtr x="0" y="18300"/>
                                    </p:animMotion>
                                  </p:childTnLst>
                                </p:cTn>
                              </p:par>
                            </p:childTnLst>
                          </p:cTn>
                        </p:par>
                      </p:childTnLst>
                    </p:cTn>
                  </p:par>
                  <p:par>
                    <p:cTn id="152" fill="hold" nodeType="clickPar">
                      <p:stCondLst>
                        <p:cond delay="indefinite"/>
                      </p:stCondLst>
                      <p:childTnLst>
                        <p:par>
                          <p:cTn id="153" fill="hold" nodeType="withGroup">
                            <p:stCondLst>
                              <p:cond delay="0"/>
                            </p:stCondLst>
                            <p:childTnLst>
                              <p:par>
                                <p:cTn id="154" presetID="1" presetClass="emph" presetSubtype="2" fill="hold" nodeType="clickEffect">
                                  <p:stCondLst>
                                    <p:cond delay="0"/>
                                  </p:stCondLst>
                                  <p:childTnLst>
                                    <p:animClr clrSpc="rgb" dir="cw">
                                      <p:cBhvr>
                                        <p:cTn id="155" dur="500" fill="hold"/>
                                        <p:tgtEl>
                                          <p:spTgt spid="62"/>
                                        </p:tgtEl>
                                        <p:attrNameLst>
                                          <p:attrName>fillcolor</p:attrName>
                                        </p:attrNameLst>
                                      </p:cBhvr>
                                      <p:to>
                                        <a:schemeClr val="bg1"/>
                                      </p:to>
                                    </p:animClr>
                                    <p:set>
                                      <p:cBhvr>
                                        <p:cTn id="156" dur="500" fill="hold"/>
                                        <p:tgtEl>
                                          <p:spTgt spid="62"/>
                                        </p:tgtEl>
                                        <p:attrNameLst>
                                          <p:attrName>fill.type</p:attrName>
                                        </p:attrNameLst>
                                      </p:cBhvr>
                                      <p:to>
                                        <p:strVal val="solid"/>
                                      </p:to>
                                    </p:set>
                                    <p:set>
                                      <p:cBhvr>
                                        <p:cTn id="157" dur="500" fill="hold"/>
                                        <p:tgtEl>
                                          <p:spTgt spid="62"/>
                                        </p:tgtEl>
                                        <p:attrNameLst>
                                          <p:attrName>fill.on</p:attrName>
                                        </p:attrNameLst>
                                      </p:cBhvr>
                                      <p:to>
                                        <p:strVal val="true"/>
                                      </p:to>
                                    </p:set>
                                  </p:childTnLst>
                                </p:cTn>
                              </p:par>
                              <p:par>
                                <p:cTn id="158" presetID="1" presetClass="emph" presetSubtype="2" fill="hold" nodeType="withEffect">
                                  <p:stCondLst>
                                    <p:cond delay="0"/>
                                  </p:stCondLst>
                                  <p:childTnLst>
                                    <p:animClr clrSpc="rgb" dir="cw">
                                      <p:cBhvr>
                                        <p:cTn id="159" dur="500" fill="hold"/>
                                        <p:tgtEl>
                                          <p:spTgt spid="63"/>
                                        </p:tgtEl>
                                        <p:attrNameLst>
                                          <p:attrName>fillcolor</p:attrName>
                                        </p:attrNameLst>
                                      </p:cBhvr>
                                      <p:to>
                                        <a:schemeClr val="bg1"/>
                                      </p:to>
                                    </p:animClr>
                                    <p:set>
                                      <p:cBhvr>
                                        <p:cTn id="160" dur="500" fill="hold"/>
                                        <p:tgtEl>
                                          <p:spTgt spid="63"/>
                                        </p:tgtEl>
                                        <p:attrNameLst>
                                          <p:attrName>fill.type</p:attrName>
                                        </p:attrNameLst>
                                      </p:cBhvr>
                                      <p:to>
                                        <p:strVal val="solid"/>
                                      </p:to>
                                    </p:set>
                                    <p:set>
                                      <p:cBhvr>
                                        <p:cTn id="161" dur="500" fill="hold"/>
                                        <p:tgtEl>
                                          <p:spTgt spid="63"/>
                                        </p:tgtEl>
                                        <p:attrNameLst>
                                          <p:attrName>fill.on</p:attrName>
                                        </p:attrNameLst>
                                      </p:cBhvr>
                                      <p:to>
                                        <p:strVal val="true"/>
                                      </p:to>
                                    </p:set>
                                  </p:childTnLst>
                                </p:cTn>
                              </p:par>
                              <p:par>
                                <p:cTn id="162" presetID="1" presetClass="emph" presetSubtype="2" fill="hold" nodeType="withEffect">
                                  <p:stCondLst>
                                    <p:cond delay="0"/>
                                  </p:stCondLst>
                                  <p:childTnLst>
                                    <p:animClr clrSpc="rgb" dir="cw">
                                      <p:cBhvr>
                                        <p:cTn id="163" dur="500" fill="hold"/>
                                        <p:tgtEl>
                                          <p:spTgt spid="64"/>
                                        </p:tgtEl>
                                        <p:attrNameLst>
                                          <p:attrName>fillcolor</p:attrName>
                                        </p:attrNameLst>
                                      </p:cBhvr>
                                      <p:to>
                                        <a:schemeClr val="bg1"/>
                                      </p:to>
                                    </p:animClr>
                                    <p:set>
                                      <p:cBhvr>
                                        <p:cTn id="164" dur="500" fill="hold"/>
                                        <p:tgtEl>
                                          <p:spTgt spid="64"/>
                                        </p:tgtEl>
                                        <p:attrNameLst>
                                          <p:attrName>fill.type</p:attrName>
                                        </p:attrNameLst>
                                      </p:cBhvr>
                                      <p:to>
                                        <p:strVal val="solid"/>
                                      </p:to>
                                    </p:set>
                                    <p:set>
                                      <p:cBhvr>
                                        <p:cTn id="165" dur="500" fill="hold"/>
                                        <p:tgtEl>
                                          <p:spTgt spid="64"/>
                                        </p:tgtEl>
                                        <p:attrNameLst>
                                          <p:attrName>fill.on</p:attrName>
                                        </p:attrNameLst>
                                      </p:cBhvr>
                                      <p:to>
                                        <p:strVal val="true"/>
                                      </p:to>
                                    </p:set>
                                  </p:childTnLst>
                                </p:cTn>
                              </p:par>
                              <p:par>
                                <p:cTn id="166" presetID="1" presetClass="emph" presetSubtype="2" fill="hold" nodeType="withEffect">
                                  <p:stCondLst>
                                    <p:cond delay="0"/>
                                  </p:stCondLst>
                                  <p:childTnLst>
                                    <p:animClr clrSpc="rgb" dir="cw">
                                      <p:cBhvr>
                                        <p:cTn id="167" dur="500" fill="hold"/>
                                        <p:tgtEl>
                                          <p:spTgt spid="71"/>
                                        </p:tgtEl>
                                        <p:attrNameLst>
                                          <p:attrName>fillcolor</p:attrName>
                                        </p:attrNameLst>
                                      </p:cBhvr>
                                      <p:to>
                                        <a:schemeClr val="bg1"/>
                                      </p:to>
                                    </p:animClr>
                                    <p:set>
                                      <p:cBhvr>
                                        <p:cTn id="168" dur="500" fill="hold"/>
                                        <p:tgtEl>
                                          <p:spTgt spid="71"/>
                                        </p:tgtEl>
                                        <p:attrNameLst>
                                          <p:attrName>fill.type</p:attrName>
                                        </p:attrNameLst>
                                      </p:cBhvr>
                                      <p:to>
                                        <p:strVal val="solid"/>
                                      </p:to>
                                    </p:set>
                                    <p:set>
                                      <p:cBhvr>
                                        <p:cTn id="169" dur="500" fill="hold"/>
                                        <p:tgtEl>
                                          <p:spTgt spid="71"/>
                                        </p:tgtEl>
                                        <p:attrNameLst>
                                          <p:attrName>fill.on</p:attrName>
                                        </p:attrNameLst>
                                      </p:cBhvr>
                                      <p:to>
                                        <p:strVal val="true"/>
                                      </p:to>
                                    </p:set>
                                  </p:childTnLst>
                                </p:cTn>
                              </p:par>
                            </p:childTnLst>
                          </p:cTn>
                        </p:par>
                      </p:childTnLst>
                    </p:cTn>
                  </p:par>
                  <p:par>
                    <p:cTn id="170" fill="hold" nodeType="clickPar">
                      <p:stCondLst>
                        <p:cond delay="indefinite"/>
                      </p:stCondLst>
                      <p:childTnLst>
                        <p:par>
                          <p:cTn id="171" fill="hold" nodeType="withGroup">
                            <p:stCondLst>
                              <p:cond delay="0"/>
                            </p:stCondLst>
                            <p:childTnLst>
                              <p:par>
                                <p:cTn id="172" presetID="3" presetClass="exit" presetSubtype="10" fill="hold" nodeType="clickEffect">
                                  <p:stCondLst>
                                    <p:cond delay="0"/>
                                  </p:stCondLst>
                                  <p:childTnLst>
                                    <p:animEffect transition="out" filter="blinds(horizontal)">
                                      <p:cBhvr>
                                        <p:cTn id="173" dur="500"/>
                                        <p:tgtEl>
                                          <p:spTgt spid="6"/>
                                        </p:tgtEl>
                                      </p:cBhvr>
                                    </p:animEffect>
                                    <p:set>
                                      <p:cBhvr>
                                        <p:cTn id="174" dur="1" fill="hold">
                                          <p:stCondLst>
                                            <p:cond delay="499"/>
                                          </p:stCondLst>
                                        </p:cTn>
                                        <p:tgtEl>
                                          <p:spTgt spid="6"/>
                                        </p:tgtEl>
                                        <p:attrNameLst>
                                          <p:attrName>style.visibility</p:attrName>
                                        </p:attrNameLst>
                                      </p:cBhvr>
                                      <p:to>
                                        <p:strVal val="hidden"/>
                                      </p:to>
                                    </p:set>
                                  </p:childTnLst>
                                </p:cTn>
                              </p:par>
                              <p:par>
                                <p:cTn id="175" presetID="1" presetClass="emph" presetSubtype="2" fill="hold" grpId="0" nodeType="withEffect">
                                  <p:stCondLst>
                                    <p:cond delay="0"/>
                                  </p:stCondLst>
                                  <p:childTnLst>
                                    <p:animClr clrSpc="rgb" dir="cw">
                                      <p:cBhvr>
                                        <p:cTn id="176" dur="500" fill="hold"/>
                                        <p:tgtEl>
                                          <p:spTgt spid="62"/>
                                        </p:tgtEl>
                                        <p:attrNameLst>
                                          <p:attrName>fillcolor</p:attrName>
                                        </p:attrNameLst>
                                      </p:cBhvr>
                                      <p:to>
                                        <a:srgbClr val="0033CC"/>
                                      </p:to>
                                    </p:animClr>
                                    <p:set>
                                      <p:cBhvr>
                                        <p:cTn id="177" dur="500" fill="hold"/>
                                        <p:tgtEl>
                                          <p:spTgt spid="62"/>
                                        </p:tgtEl>
                                        <p:attrNameLst>
                                          <p:attrName>fill.type</p:attrName>
                                        </p:attrNameLst>
                                      </p:cBhvr>
                                      <p:to>
                                        <p:strVal val="solid"/>
                                      </p:to>
                                    </p:set>
                                    <p:set>
                                      <p:cBhvr>
                                        <p:cTn id="178" dur="500" fill="hold"/>
                                        <p:tgtEl>
                                          <p:spTgt spid="62"/>
                                        </p:tgtEl>
                                        <p:attrNameLst>
                                          <p:attrName>fill.on</p:attrName>
                                        </p:attrNameLst>
                                      </p:cBhvr>
                                      <p:to>
                                        <p:strVal val="true"/>
                                      </p:to>
                                    </p:set>
                                  </p:childTnLst>
                                </p:cTn>
                              </p:par>
                              <p:par>
                                <p:cTn id="179" presetID="1" presetClass="emph" presetSubtype="2" fill="hold" grpId="0" nodeType="withEffect">
                                  <p:stCondLst>
                                    <p:cond delay="0"/>
                                  </p:stCondLst>
                                  <p:childTnLst>
                                    <p:animClr clrSpc="rgb" dir="cw">
                                      <p:cBhvr>
                                        <p:cTn id="180" dur="500" fill="hold"/>
                                        <p:tgtEl>
                                          <p:spTgt spid="63"/>
                                        </p:tgtEl>
                                        <p:attrNameLst>
                                          <p:attrName>fillcolor</p:attrName>
                                        </p:attrNameLst>
                                      </p:cBhvr>
                                      <p:to>
                                        <a:srgbClr val="0000FF"/>
                                      </p:to>
                                    </p:animClr>
                                    <p:set>
                                      <p:cBhvr>
                                        <p:cTn id="181" dur="500" fill="hold"/>
                                        <p:tgtEl>
                                          <p:spTgt spid="63"/>
                                        </p:tgtEl>
                                        <p:attrNameLst>
                                          <p:attrName>fill.type</p:attrName>
                                        </p:attrNameLst>
                                      </p:cBhvr>
                                      <p:to>
                                        <p:strVal val="solid"/>
                                      </p:to>
                                    </p:set>
                                    <p:set>
                                      <p:cBhvr>
                                        <p:cTn id="182" dur="500" fill="hold"/>
                                        <p:tgtEl>
                                          <p:spTgt spid="63"/>
                                        </p:tgtEl>
                                        <p:attrNameLst>
                                          <p:attrName>fill.on</p:attrName>
                                        </p:attrNameLst>
                                      </p:cBhvr>
                                      <p:to>
                                        <p:strVal val="true"/>
                                      </p:to>
                                    </p:set>
                                  </p:childTnLst>
                                </p:cTn>
                              </p:par>
                              <p:par>
                                <p:cTn id="183" presetID="1" presetClass="emph" presetSubtype="2" fill="hold" grpId="0" nodeType="withEffect">
                                  <p:stCondLst>
                                    <p:cond delay="0"/>
                                  </p:stCondLst>
                                  <p:childTnLst>
                                    <p:animClr clrSpc="rgb" dir="cw">
                                      <p:cBhvr>
                                        <p:cTn id="184" dur="500" fill="hold"/>
                                        <p:tgtEl>
                                          <p:spTgt spid="64"/>
                                        </p:tgtEl>
                                        <p:attrNameLst>
                                          <p:attrName>fillcolor</p:attrName>
                                        </p:attrNameLst>
                                      </p:cBhvr>
                                      <p:to>
                                        <a:srgbClr val="0033CC"/>
                                      </p:to>
                                    </p:animClr>
                                    <p:set>
                                      <p:cBhvr>
                                        <p:cTn id="185" dur="500" fill="hold"/>
                                        <p:tgtEl>
                                          <p:spTgt spid="64"/>
                                        </p:tgtEl>
                                        <p:attrNameLst>
                                          <p:attrName>fill.type</p:attrName>
                                        </p:attrNameLst>
                                      </p:cBhvr>
                                      <p:to>
                                        <p:strVal val="solid"/>
                                      </p:to>
                                    </p:set>
                                    <p:set>
                                      <p:cBhvr>
                                        <p:cTn id="186" dur="500" fill="hold"/>
                                        <p:tgtEl>
                                          <p:spTgt spid="64"/>
                                        </p:tgtEl>
                                        <p:attrNameLst>
                                          <p:attrName>fill.on</p:attrName>
                                        </p:attrNameLst>
                                      </p:cBhvr>
                                      <p:to>
                                        <p:strVal val="true"/>
                                      </p:to>
                                    </p:set>
                                  </p:childTnLst>
                                </p:cTn>
                              </p:par>
                              <p:par>
                                <p:cTn id="187" presetID="1" presetClass="emph" presetSubtype="2" fill="hold" grpId="0" nodeType="withEffect">
                                  <p:stCondLst>
                                    <p:cond delay="0"/>
                                  </p:stCondLst>
                                  <p:childTnLst>
                                    <p:animClr clrSpc="rgb" dir="cw">
                                      <p:cBhvr>
                                        <p:cTn id="188" dur="500" fill="hold"/>
                                        <p:tgtEl>
                                          <p:spTgt spid="71"/>
                                        </p:tgtEl>
                                        <p:attrNameLst>
                                          <p:attrName>fillcolor</p:attrName>
                                        </p:attrNameLst>
                                      </p:cBhvr>
                                      <p:to>
                                        <a:srgbClr val="0033CC"/>
                                      </p:to>
                                    </p:animClr>
                                    <p:set>
                                      <p:cBhvr>
                                        <p:cTn id="189" dur="500" fill="hold"/>
                                        <p:tgtEl>
                                          <p:spTgt spid="71"/>
                                        </p:tgtEl>
                                        <p:attrNameLst>
                                          <p:attrName>fill.type</p:attrName>
                                        </p:attrNameLst>
                                      </p:cBhvr>
                                      <p:to>
                                        <p:strVal val="solid"/>
                                      </p:to>
                                    </p:set>
                                    <p:set>
                                      <p:cBhvr>
                                        <p:cTn id="190" dur="500" fill="hold"/>
                                        <p:tgtEl>
                                          <p:spTgt spid="71"/>
                                        </p:tgtEl>
                                        <p:attrNameLst>
                                          <p:attrName>fill.on</p:attrName>
                                        </p:attrNameLst>
                                      </p:cBhvr>
                                      <p:to>
                                        <p:strVal val="true"/>
                                      </p:to>
                                    </p:set>
                                  </p:childTnLst>
                                </p:cTn>
                              </p:par>
                              <p:par>
                                <p:cTn id="191" presetID="1" presetClass="entr" presetSubtype="0" fill="hold" nodeType="withEffect">
                                  <p:stCondLst>
                                    <p:cond delay="0"/>
                                  </p:stCondLst>
                                  <p:childTnLst>
                                    <p:set>
                                      <p:cBhvr>
                                        <p:cTn id="192" dur="1" fill="hold">
                                          <p:stCondLst>
                                            <p:cond delay="0"/>
                                          </p:stCondLst>
                                        </p:cTn>
                                        <p:tgtEl>
                                          <p:spTgt spid="5"/>
                                        </p:tgtEl>
                                        <p:attrNameLst>
                                          <p:attrName>style.visibility</p:attrName>
                                        </p:attrNameLst>
                                      </p:cBhvr>
                                      <p:to>
                                        <p:strVal val="visible"/>
                                      </p:to>
                                    </p:set>
                                  </p:childTnLst>
                                </p:cTn>
                              </p:par>
                              <p:par>
                                <p:cTn id="193" presetID="42" presetClass="path" presetSubtype="0" accel="50000" decel="50000" fill="hold" nodeType="withEffect">
                                  <p:stCondLst>
                                    <p:cond delay="0"/>
                                  </p:stCondLst>
                                  <p:childTnLst>
                                    <p:animMotion origin="layout" path="M -1.94444E-6 3.7037E-6 L -1.94444E-6 0.36597 " pathEditMode="relative" rAng="0" ptsTypes="AA">
                                      <p:cBhvr>
                                        <p:cTn id="194" dur="1000" fill="hold"/>
                                        <p:tgtEl>
                                          <p:spTgt spid="5"/>
                                        </p:tgtEl>
                                        <p:attrNameLst>
                                          <p:attrName>ppt_x</p:attrName>
                                          <p:attrName>ppt_y</p:attrName>
                                        </p:attrNameLst>
                                      </p:cBhvr>
                                      <p:rCtr x="0" y="18300"/>
                                    </p:animMotion>
                                  </p:childTnLst>
                                </p:cTn>
                              </p:par>
                            </p:childTnLst>
                          </p:cTn>
                        </p:par>
                      </p:childTnLst>
                    </p:cTn>
                  </p:par>
                  <p:par>
                    <p:cTn id="195" fill="hold" nodeType="clickPar">
                      <p:stCondLst>
                        <p:cond delay="indefinite"/>
                      </p:stCondLst>
                      <p:childTnLst>
                        <p:par>
                          <p:cTn id="196" fill="hold" nodeType="withGroup">
                            <p:stCondLst>
                              <p:cond delay="0"/>
                            </p:stCondLst>
                            <p:childTnLst>
                              <p:par>
                                <p:cTn id="197" presetID="1" presetClass="exit" presetSubtype="0" fill="hold" nodeType="clickEffect">
                                  <p:stCondLst>
                                    <p:cond delay="0"/>
                                  </p:stCondLst>
                                  <p:childTnLst>
                                    <p:set>
                                      <p:cBhvr>
                                        <p:cTn id="198" dur="1" fill="hold">
                                          <p:stCondLst>
                                            <p:cond delay="0"/>
                                          </p:stCondLst>
                                        </p:cTn>
                                        <p:tgtEl>
                                          <p:spTgt spid="5"/>
                                        </p:tgtEl>
                                        <p:attrNameLst>
                                          <p:attrName>style.visibility</p:attrName>
                                        </p:attrNameLst>
                                      </p:cBhvr>
                                      <p:to>
                                        <p:strVal val="hidden"/>
                                      </p:to>
                                    </p:set>
                                  </p:childTnLst>
                                </p:cTn>
                              </p:par>
                              <p:par>
                                <p:cTn id="199" presetID="1" presetClass="exit" presetSubtype="0" fill="hold" grpId="2" nodeType="withEffect">
                                  <p:stCondLst>
                                    <p:cond delay="0"/>
                                  </p:stCondLst>
                                  <p:childTnLst>
                                    <p:set>
                                      <p:cBhvr>
                                        <p:cTn id="200" dur="1" fill="hold">
                                          <p:stCondLst>
                                            <p:cond delay="0"/>
                                          </p:stCondLst>
                                        </p:cTn>
                                        <p:tgtEl>
                                          <p:spTgt spid="107"/>
                                        </p:tgtEl>
                                        <p:attrNameLst>
                                          <p:attrName>style.visibility</p:attrName>
                                        </p:attrNameLst>
                                      </p:cBhvr>
                                      <p:to>
                                        <p:strVal val="hidden"/>
                                      </p:to>
                                    </p:set>
                                  </p:childTnLst>
                                </p:cTn>
                              </p:par>
                              <p:par>
                                <p:cTn id="201" presetID="3" presetClass="entr" presetSubtype="10" fill="hold" nodeType="withEffect">
                                  <p:stCondLst>
                                    <p:cond delay="0"/>
                                  </p:stCondLst>
                                  <p:childTnLst>
                                    <p:set>
                                      <p:cBhvr>
                                        <p:cTn id="202" dur="1" fill="hold">
                                          <p:stCondLst>
                                            <p:cond delay="0"/>
                                          </p:stCondLst>
                                        </p:cTn>
                                        <p:tgtEl>
                                          <p:spTgt spid="432182"/>
                                        </p:tgtEl>
                                        <p:attrNameLst>
                                          <p:attrName>style.visibility</p:attrName>
                                        </p:attrNameLst>
                                      </p:cBhvr>
                                      <p:to>
                                        <p:strVal val="visible"/>
                                      </p:to>
                                    </p:set>
                                    <p:animEffect transition="in" filter="blinds(horizontal)">
                                      <p:cBhvr>
                                        <p:cTn id="203" dur="500"/>
                                        <p:tgtEl>
                                          <p:spTgt spid="432182"/>
                                        </p:tgtEl>
                                      </p:cBhvr>
                                    </p:animEffect>
                                  </p:childTnLst>
                                </p:cTn>
                              </p:par>
                              <p:par>
                                <p:cTn id="204" presetID="3" presetClass="entr" presetSubtype="10" fill="hold" nodeType="withEffect">
                                  <p:stCondLst>
                                    <p:cond delay="0"/>
                                  </p:stCondLst>
                                  <p:childTnLst>
                                    <p:set>
                                      <p:cBhvr>
                                        <p:cTn id="205" dur="1" fill="hold">
                                          <p:stCondLst>
                                            <p:cond delay="0"/>
                                          </p:stCondLst>
                                        </p:cTn>
                                        <p:tgtEl>
                                          <p:spTgt spid="432183">
                                            <p:txEl>
                                              <p:pRg st="0" end="0"/>
                                            </p:txEl>
                                          </p:spTgt>
                                        </p:tgtEl>
                                        <p:attrNameLst>
                                          <p:attrName>style.visibility</p:attrName>
                                        </p:attrNameLst>
                                      </p:cBhvr>
                                      <p:to>
                                        <p:strVal val="visible"/>
                                      </p:to>
                                    </p:set>
                                    <p:animEffect transition="in" filter="blinds(horizontal)">
                                      <p:cBhvr>
                                        <p:cTn id="206" dur="500"/>
                                        <p:tgtEl>
                                          <p:spTgt spid="432183">
                                            <p:txEl>
                                              <p:pRg st="0" end="0"/>
                                            </p:txEl>
                                          </p:spTgt>
                                        </p:tgtEl>
                                      </p:cBhvr>
                                    </p:animEffect>
                                  </p:childTnLst>
                                </p:cTn>
                              </p:par>
                              <p:par>
                                <p:cTn id="207" presetID="1" presetClass="entr" presetSubtype="0" fill="hold" grpId="0" nodeType="withEffect">
                                  <p:stCondLst>
                                    <p:cond delay="0"/>
                                  </p:stCondLst>
                                  <p:childTnLst>
                                    <p:set>
                                      <p:cBhvr>
                                        <p:cTn id="208" dur="1" fill="hold">
                                          <p:stCondLst>
                                            <p:cond delay="0"/>
                                          </p:stCondLst>
                                        </p:cTn>
                                        <p:tgtEl>
                                          <p:spTgt spid="4321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8" grpId="1" animBg="1"/>
      <p:bldP spid="432134" grpId="0"/>
      <p:bldP spid="62" grpId="0" animBg="1"/>
      <p:bldP spid="63" grpId="0" animBg="1"/>
      <p:bldP spid="64" grpId="0" animBg="1"/>
      <p:bldP spid="432178" grpId="0"/>
      <p:bldP spid="432184" grpId="0" animBg="1"/>
      <p:bldP spid="69" grpId="0" animBg="1"/>
      <p:bldP spid="70" grpId="0" animBg="1"/>
      <p:bldP spid="71" grpId="0" animBg="1"/>
      <p:bldP spid="107" grpId="0" animBg="1"/>
      <p:bldP spid="107" grpId="1" animBg="1"/>
      <p:bldP spid="107" grpId="2"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Title 1">
            <a:extLst>
              <a:ext uri="{FF2B5EF4-FFF2-40B4-BE49-F238E27FC236}">
                <a16:creationId xmlns:a16="http://schemas.microsoft.com/office/drawing/2014/main" id="{BE083F18-12D5-4631-B5B6-B73A8FEBC089}"/>
              </a:ext>
            </a:extLst>
          </p:cNvPr>
          <p:cNvSpPr>
            <a:spLocks noGrp="1" noChangeArrowheads="1"/>
          </p:cNvSpPr>
          <p:nvPr>
            <p:ph type="title"/>
          </p:nvPr>
        </p:nvSpPr>
        <p:spPr/>
        <p:txBody>
          <a:bodyPr/>
          <a:lstStyle/>
          <a:p>
            <a:r>
              <a:rPr lang="en-US" altLang="en-US">
                <a:ea typeface="ＭＳ Ｐゴシック" panose="020B0600070205080204" pitchFamily="34" charset="-128"/>
              </a:rPr>
              <a:t>Digging Deeper: DRAM Bank Operation</a:t>
            </a:r>
          </a:p>
        </p:txBody>
      </p:sp>
      <p:sp>
        <p:nvSpPr>
          <p:cNvPr id="202754" name="Content Placeholder 2">
            <a:extLst>
              <a:ext uri="{FF2B5EF4-FFF2-40B4-BE49-F238E27FC236}">
                <a16:creationId xmlns:a16="http://schemas.microsoft.com/office/drawing/2014/main" id="{DB8C7EBF-448A-4B90-879C-39124693445F}"/>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202755" name="Slide Number Placeholder 3">
            <a:extLst>
              <a:ext uri="{FF2B5EF4-FFF2-40B4-BE49-F238E27FC236}">
                <a16:creationId xmlns:a16="http://schemas.microsoft.com/office/drawing/2014/main" id="{FF88BC64-2395-43C7-90FA-E1C8445E6C3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0683629F-42A3-4ED9-AB79-19373560286C}" type="slidenum">
              <a:rPr lang="en-US" altLang="en-US" sz="1600" smtClean="0">
                <a:solidFill>
                  <a:srgbClr val="000000"/>
                </a:solidFill>
                <a:latin typeface="Garamond" panose="02020404030301010803" pitchFamily="18" charset="0"/>
              </a:rPr>
              <a:pPr>
                <a:spcBef>
                  <a:spcPct val="0"/>
                </a:spcBef>
                <a:buClrTx/>
                <a:buSzTx/>
                <a:buFontTx/>
                <a:buNone/>
              </a:pPr>
              <a:t>65</a:t>
            </a:fld>
            <a:endParaRPr lang="en-US" altLang="en-US" sz="1600">
              <a:solidFill>
                <a:srgbClr val="000000"/>
              </a:solidFill>
              <a:latin typeface="Garamond" panose="02020404030301010803" pitchFamily="18" charset="0"/>
            </a:endParaRPr>
          </a:p>
        </p:txBody>
      </p:sp>
      <p:sp>
        <p:nvSpPr>
          <p:cNvPr id="202756" name="Rectangle 4">
            <a:extLst>
              <a:ext uri="{FF2B5EF4-FFF2-40B4-BE49-F238E27FC236}">
                <a16:creationId xmlns:a16="http://schemas.microsoft.com/office/drawing/2014/main" id="{0D7D203F-80DD-4FB5-B13C-EFBBAEEAAE73}"/>
              </a:ext>
            </a:extLst>
          </p:cNvPr>
          <p:cNvSpPr>
            <a:spLocks noChangeArrowheads="1"/>
          </p:cNvSpPr>
          <p:nvPr/>
        </p:nvSpPr>
        <p:spPr bwMode="auto">
          <a:xfrm>
            <a:off x="3822700" y="1643063"/>
            <a:ext cx="1612900" cy="22463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2757" name="Line 5">
            <a:extLst>
              <a:ext uri="{FF2B5EF4-FFF2-40B4-BE49-F238E27FC236}">
                <a16:creationId xmlns:a16="http://schemas.microsoft.com/office/drawing/2014/main" id="{9DF6546A-3A16-46CC-AD1C-A12E2F198039}"/>
              </a:ext>
            </a:extLst>
          </p:cNvPr>
          <p:cNvSpPr>
            <a:spLocks noChangeShapeType="1"/>
          </p:cNvSpPr>
          <p:nvPr/>
        </p:nvSpPr>
        <p:spPr bwMode="auto">
          <a:xfrm>
            <a:off x="3822700" y="1931988"/>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o-RO"/>
          </a:p>
        </p:txBody>
      </p:sp>
      <p:sp>
        <p:nvSpPr>
          <p:cNvPr id="202758" name="Line 6">
            <a:extLst>
              <a:ext uri="{FF2B5EF4-FFF2-40B4-BE49-F238E27FC236}">
                <a16:creationId xmlns:a16="http://schemas.microsoft.com/office/drawing/2014/main" id="{72B89653-5A7C-4A79-97E7-5C17FEAAD3F5}"/>
              </a:ext>
            </a:extLst>
          </p:cNvPr>
          <p:cNvSpPr>
            <a:spLocks noChangeShapeType="1"/>
          </p:cNvSpPr>
          <p:nvPr/>
        </p:nvSpPr>
        <p:spPr bwMode="auto">
          <a:xfrm>
            <a:off x="3822700" y="2219325"/>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o-RO"/>
          </a:p>
        </p:txBody>
      </p:sp>
      <p:sp>
        <p:nvSpPr>
          <p:cNvPr id="202759" name="Line 7">
            <a:extLst>
              <a:ext uri="{FF2B5EF4-FFF2-40B4-BE49-F238E27FC236}">
                <a16:creationId xmlns:a16="http://schemas.microsoft.com/office/drawing/2014/main" id="{D56FC1C5-6853-4DCA-AC12-FEF9809BCFC4}"/>
              </a:ext>
            </a:extLst>
          </p:cNvPr>
          <p:cNvSpPr>
            <a:spLocks noChangeShapeType="1"/>
          </p:cNvSpPr>
          <p:nvPr/>
        </p:nvSpPr>
        <p:spPr bwMode="auto">
          <a:xfrm>
            <a:off x="3822700" y="2508250"/>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o-RO"/>
          </a:p>
        </p:txBody>
      </p:sp>
      <p:sp>
        <p:nvSpPr>
          <p:cNvPr id="202760" name="Line 8">
            <a:extLst>
              <a:ext uri="{FF2B5EF4-FFF2-40B4-BE49-F238E27FC236}">
                <a16:creationId xmlns:a16="http://schemas.microsoft.com/office/drawing/2014/main" id="{E5A60C0C-F0DD-4A7A-A5A7-67EF450BFFEF}"/>
              </a:ext>
            </a:extLst>
          </p:cNvPr>
          <p:cNvSpPr>
            <a:spLocks noChangeShapeType="1"/>
          </p:cNvSpPr>
          <p:nvPr/>
        </p:nvSpPr>
        <p:spPr bwMode="auto">
          <a:xfrm>
            <a:off x="3822700" y="2795588"/>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o-RO"/>
          </a:p>
        </p:txBody>
      </p:sp>
      <p:sp>
        <p:nvSpPr>
          <p:cNvPr id="202761" name="Line 9">
            <a:extLst>
              <a:ext uri="{FF2B5EF4-FFF2-40B4-BE49-F238E27FC236}">
                <a16:creationId xmlns:a16="http://schemas.microsoft.com/office/drawing/2014/main" id="{7D94E81B-9CF3-4DD4-A9A5-A4CCE57B0460}"/>
              </a:ext>
            </a:extLst>
          </p:cNvPr>
          <p:cNvSpPr>
            <a:spLocks noChangeShapeType="1"/>
          </p:cNvSpPr>
          <p:nvPr/>
        </p:nvSpPr>
        <p:spPr bwMode="auto">
          <a:xfrm>
            <a:off x="3822700" y="3082925"/>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o-RO"/>
          </a:p>
        </p:txBody>
      </p:sp>
      <p:sp>
        <p:nvSpPr>
          <p:cNvPr id="202762" name="Line 10">
            <a:extLst>
              <a:ext uri="{FF2B5EF4-FFF2-40B4-BE49-F238E27FC236}">
                <a16:creationId xmlns:a16="http://schemas.microsoft.com/office/drawing/2014/main" id="{A68819A1-0E0C-4C42-8B66-10054ED17B53}"/>
              </a:ext>
            </a:extLst>
          </p:cNvPr>
          <p:cNvSpPr>
            <a:spLocks noChangeShapeType="1"/>
          </p:cNvSpPr>
          <p:nvPr/>
        </p:nvSpPr>
        <p:spPr bwMode="auto">
          <a:xfrm>
            <a:off x="3822700" y="3371850"/>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o-RO"/>
          </a:p>
        </p:txBody>
      </p:sp>
      <p:sp>
        <p:nvSpPr>
          <p:cNvPr id="12" name="Rectangle 12">
            <a:extLst>
              <a:ext uri="{FF2B5EF4-FFF2-40B4-BE49-F238E27FC236}">
                <a16:creationId xmlns:a16="http://schemas.microsoft.com/office/drawing/2014/main" id="{D863499D-B34B-4D5A-9157-103ECD9F2991}"/>
              </a:ext>
            </a:extLst>
          </p:cNvPr>
          <p:cNvSpPr>
            <a:spLocks noChangeArrowheads="1"/>
          </p:cNvSpPr>
          <p:nvPr/>
        </p:nvSpPr>
        <p:spPr bwMode="auto">
          <a:xfrm>
            <a:off x="3822700" y="4465638"/>
            <a:ext cx="1612900" cy="288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13" name="Line 13">
            <a:extLst>
              <a:ext uri="{FF2B5EF4-FFF2-40B4-BE49-F238E27FC236}">
                <a16:creationId xmlns:a16="http://schemas.microsoft.com/office/drawing/2014/main" id="{69752A95-B7FE-486B-B363-FBB0DC141D25}"/>
              </a:ext>
            </a:extLst>
          </p:cNvPr>
          <p:cNvSpPr>
            <a:spLocks noChangeShapeType="1"/>
          </p:cNvSpPr>
          <p:nvPr/>
        </p:nvSpPr>
        <p:spPr bwMode="auto">
          <a:xfrm>
            <a:off x="4629150" y="3889375"/>
            <a:ext cx="0" cy="57626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14" name="Text Box 14">
            <a:extLst>
              <a:ext uri="{FF2B5EF4-FFF2-40B4-BE49-F238E27FC236}">
                <a16:creationId xmlns:a16="http://schemas.microsoft.com/office/drawing/2014/main" id="{8C771DA2-CD8E-4AB4-BACE-54D63A303270}"/>
              </a:ext>
            </a:extLst>
          </p:cNvPr>
          <p:cNvSpPr txBox="1">
            <a:spLocks noChangeArrowheads="1"/>
          </p:cNvSpPr>
          <p:nvPr/>
        </p:nvSpPr>
        <p:spPr bwMode="auto">
          <a:xfrm>
            <a:off x="5389563" y="4408488"/>
            <a:ext cx="1314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CC0000"/>
                </a:solidFill>
                <a:latin typeface="Arial" panose="020B0604020202020204" pitchFamily="34" charset="0"/>
                <a:cs typeface="Arial" panose="020B0604020202020204" pitchFamily="34" charset="0"/>
              </a:rPr>
              <a:t>Row Buffer</a:t>
            </a:r>
          </a:p>
        </p:txBody>
      </p:sp>
      <p:sp>
        <p:nvSpPr>
          <p:cNvPr id="15" name="Text Box 15">
            <a:extLst>
              <a:ext uri="{FF2B5EF4-FFF2-40B4-BE49-F238E27FC236}">
                <a16:creationId xmlns:a16="http://schemas.microsoft.com/office/drawing/2014/main" id="{DA914C60-82C5-486A-A899-5FE86D66F906}"/>
              </a:ext>
            </a:extLst>
          </p:cNvPr>
          <p:cNvSpPr txBox="1">
            <a:spLocks noChangeArrowheads="1"/>
          </p:cNvSpPr>
          <p:nvPr/>
        </p:nvSpPr>
        <p:spPr bwMode="auto">
          <a:xfrm>
            <a:off x="136525" y="1244600"/>
            <a:ext cx="2171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3399"/>
                </a:solidFill>
                <a:latin typeface="Arial" panose="020B0604020202020204" pitchFamily="34" charset="0"/>
                <a:cs typeface="Arial" panose="020B0604020202020204" pitchFamily="34" charset="0"/>
              </a:rPr>
              <a:t>(Row 0, Column 0)</a:t>
            </a:r>
          </a:p>
        </p:txBody>
      </p:sp>
      <p:sp>
        <p:nvSpPr>
          <p:cNvPr id="16" name="Rectangle 16">
            <a:extLst>
              <a:ext uri="{FF2B5EF4-FFF2-40B4-BE49-F238E27FC236}">
                <a16:creationId xmlns:a16="http://schemas.microsoft.com/office/drawing/2014/main" id="{F11B7D63-79A3-4316-8D76-610D42904D7D}"/>
              </a:ext>
            </a:extLst>
          </p:cNvPr>
          <p:cNvSpPr>
            <a:spLocks noChangeArrowheads="1"/>
          </p:cNvSpPr>
          <p:nvPr/>
        </p:nvSpPr>
        <p:spPr bwMode="auto">
          <a:xfrm>
            <a:off x="2900363" y="1643063"/>
            <a:ext cx="461962" cy="22463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17" name="Text Box 17">
            <a:extLst>
              <a:ext uri="{FF2B5EF4-FFF2-40B4-BE49-F238E27FC236}">
                <a16:creationId xmlns:a16="http://schemas.microsoft.com/office/drawing/2014/main" id="{959BE634-9F2A-4F0E-8B4D-E287E75E549B}"/>
              </a:ext>
            </a:extLst>
          </p:cNvPr>
          <p:cNvSpPr txBox="1">
            <a:spLocks noChangeArrowheads="1"/>
          </p:cNvSpPr>
          <p:nvPr/>
        </p:nvSpPr>
        <p:spPr bwMode="auto">
          <a:xfrm rot="-5400000">
            <a:off x="2356644" y="2596357"/>
            <a:ext cx="1530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Row decoder</a:t>
            </a:r>
          </a:p>
        </p:txBody>
      </p:sp>
      <p:sp>
        <p:nvSpPr>
          <p:cNvPr id="18" name="Text Box 19">
            <a:extLst>
              <a:ext uri="{FF2B5EF4-FFF2-40B4-BE49-F238E27FC236}">
                <a16:creationId xmlns:a16="http://schemas.microsoft.com/office/drawing/2014/main" id="{F3A8725E-114A-4DE1-AD1B-CCD699CA986A}"/>
              </a:ext>
            </a:extLst>
          </p:cNvPr>
          <p:cNvSpPr txBox="1">
            <a:spLocks noChangeArrowheads="1"/>
          </p:cNvSpPr>
          <p:nvPr/>
        </p:nvSpPr>
        <p:spPr bwMode="auto">
          <a:xfrm>
            <a:off x="3889375" y="5056188"/>
            <a:ext cx="14795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Column mux</a:t>
            </a:r>
          </a:p>
        </p:txBody>
      </p:sp>
      <p:sp>
        <p:nvSpPr>
          <p:cNvPr id="202770" name="Line 20">
            <a:extLst>
              <a:ext uri="{FF2B5EF4-FFF2-40B4-BE49-F238E27FC236}">
                <a16:creationId xmlns:a16="http://schemas.microsoft.com/office/drawing/2014/main" id="{F0DA0C99-7F85-4410-8E31-C01DD816BD05}"/>
              </a:ext>
            </a:extLst>
          </p:cNvPr>
          <p:cNvSpPr>
            <a:spLocks noChangeShapeType="1"/>
          </p:cNvSpPr>
          <p:nvPr/>
        </p:nvSpPr>
        <p:spPr bwMode="auto">
          <a:xfrm>
            <a:off x="4052888"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o-RO"/>
          </a:p>
        </p:txBody>
      </p:sp>
      <p:sp>
        <p:nvSpPr>
          <p:cNvPr id="202771" name="Line 21">
            <a:extLst>
              <a:ext uri="{FF2B5EF4-FFF2-40B4-BE49-F238E27FC236}">
                <a16:creationId xmlns:a16="http://schemas.microsoft.com/office/drawing/2014/main" id="{E64F6FBA-AF18-4280-8F3C-B3DBC6618318}"/>
              </a:ext>
            </a:extLst>
          </p:cNvPr>
          <p:cNvSpPr>
            <a:spLocks noChangeShapeType="1"/>
          </p:cNvSpPr>
          <p:nvPr/>
        </p:nvSpPr>
        <p:spPr bwMode="auto">
          <a:xfrm>
            <a:off x="4283075"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o-RO"/>
          </a:p>
        </p:txBody>
      </p:sp>
      <p:sp>
        <p:nvSpPr>
          <p:cNvPr id="202772" name="Line 22">
            <a:extLst>
              <a:ext uri="{FF2B5EF4-FFF2-40B4-BE49-F238E27FC236}">
                <a16:creationId xmlns:a16="http://schemas.microsoft.com/office/drawing/2014/main" id="{05A84665-D1E8-4344-B454-B121B2C112BA}"/>
              </a:ext>
            </a:extLst>
          </p:cNvPr>
          <p:cNvSpPr>
            <a:spLocks noChangeShapeType="1"/>
          </p:cNvSpPr>
          <p:nvPr/>
        </p:nvSpPr>
        <p:spPr bwMode="auto">
          <a:xfrm>
            <a:off x="4514850"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o-RO"/>
          </a:p>
        </p:txBody>
      </p:sp>
      <p:sp>
        <p:nvSpPr>
          <p:cNvPr id="202773" name="Line 23">
            <a:extLst>
              <a:ext uri="{FF2B5EF4-FFF2-40B4-BE49-F238E27FC236}">
                <a16:creationId xmlns:a16="http://schemas.microsoft.com/office/drawing/2014/main" id="{F37650FA-C19C-429D-AB74-A432F0241C3D}"/>
              </a:ext>
            </a:extLst>
          </p:cNvPr>
          <p:cNvSpPr>
            <a:spLocks noChangeShapeType="1"/>
          </p:cNvSpPr>
          <p:nvPr/>
        </p:nvSpPr>
        <p:spPr bwMode="auto">
          <a:xfrm>
            <a:off x="4745038"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o-RO"/>
          </a:p>
        </p:txBody>
      </p:sp>
      <p:sp>
        <p:nvSpPr>
          <p:cNvPr id="202774" name="Line 24">
            <a:extLst>
              <a:ext uri="{FF2B5EF4-FFF2-40B4-BE49-F238E27FC236}">
                <a16:creationId xmlns:a16="http://schemas.microsoft.com/office/drawing/2014/main" id="{00E694EE-50E7-474F-AD63-A472E6335E7B}"/>
              </a:ext>
            </a:extLst>
          </p:cNvPr>
          <p:cNvSpPr>
            <a:spLocks noChangeShapeType="1"/>
          </p:cNvSpPr>
          <p:nvPr/>
        </p:nvSpPr>
        <p:spPr bwMode="auto">
          <a:xfrm>
            <a:off x="4975225"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o-RO"/>
          </a:p>
        </p:txBody>
      </p:sp>
      <p:sp>
        <p:nvSpPr>
          <p:cNvPr id="202775" name="Line 25">
            <a:extLst>
              <a:ext uri="{FF2B5EF4-FFF2-40B4-BE49-F238E27FC236}">
                <a16:creationId xmlns:a16="http://schemas.microsoft.com/office/drawing/2014/main" id="{6C4566E7-2DCC-4843-84DE-7043FF0DA742}"/>
              </a:ext>
            </a:extLst>
          </p:cNvPr>
          <p:cNvSpPr>
            <a:spLocks noChangeShapeType="1"/>
          </p:cNvSpPr>
          <p:nvPr/>
        </p:nvSpPr>
        <p:spPr bwMode="auto">
          <a:xfrm>
            <a:off x="5205413"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o-RO"/>
          </a:p>
        </p:txBody>
      </p:sp>
      <p:sp>
        <p:nvSpPr>
          <p:cNvPr id="202776" name="Line 26">
            <a:extLst>
              <a:ext uri="{FF2B5EF4-FFF2-40B4-BE49-F238E27FC236}">
                <a16:creationId xmlns:a16="http://schemas.microsoft.com/office/drawing/2014/main" id="{1EC24C36-F972-457A-9B88-A03382B61B17}"/>
              </a:ext>
            </a:extLst>
          </p:cNvPr>
          <p:cNvSpPr>
            <a:spLocks noChangeShapeType="1"/>
          </p:cNvSpPr>
          <p:nvPr/>
        </p:nvSpPr>
        <p:spPr bwMode="auto">
          <a:xfrm>
            <a:off x="3822700" y="3636963"/>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ro-RO"/>
          </a:p>
        </p:txBody>
      </p:sp>
      <p:sp>
        <p:nvSpPr>
          <p:cNvPr id="26" name="Line 27">
            <a:extLst>
              <a:ext uri="{FF2B5EF4-FFF2-40B4-BE49-F238E27FC236}">
                <a16:creationId xmlns:a16="http://schemas.microsoft.com/office/drawing/2014/main" id="{8D3E757A-BA58-40D0-85D9-6267E57AEE1E}"/>
              </a:ext>
            </a:extLst>
          </p:cNvPr>
          <p:cNvSpPr>
            <a:spLocks noChangeShapeType="1"/>
          </p:cNvSpPr>
          <p:nvPr/>
        </p:nvSpPr>
        <p:spPr bwMode="auto">
          <a:xfrm>
            <a:off x="3362325" y="2795588"/>
            <a:ext cx="4603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27" name="Line 28">
            <a:extLst>
              <a:ext uri="{FF2B5EF4-FFF2-40B4-BE49-F238E27FC236}">
                <a16:creationId xmlns:a16="http://schemas.microsoft.com/office/drawing/2014/main" id="{AB257587-1307-41B2-B548-7C3840DF7307}"/>
              </a:ext>
            </a:extLst>
          </p:cNvPr>
          <p:cNvSpPr>
            <a:spLocks noChangeShapeType="1"/>
          </p:cNvSpPr>
          <p:nvPr/>
        </p:nvSpPr>
        <p:spPr bwMode="auto">
          <a:xfrm>
            <a:off x="4637088" y="4754563"/>
            <a:ext cx="0" cy="28733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28" name="Line 39">
            <a:extLst>
              <a:ext uri="{FF2B5EF4-FFF2-40B4-BE49-F238E27FC236}">
                <a16:creationId xmlns:a16="http://schemas.microsoft.com/office/drawing/2014/main" id="{293575E3-154D-4384-958B-BD2568345196}"/>
              </a:ext>
            </a:extLst>
          </p:cNvPr>
          <p:cNvSpPr>
            <a:spLocks noChangeShapeType="1"/>
          </p:cNvSpPr>
          <p:nvPr/>
        </p:nvSpPr>
        <p:spPr bwMode="auto">
          <a:xfrm>
            <a:off x="2266950" y="2795588"/>
            <a:ext cx="63341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29" name="Text Box 40">
            <a:extLst>
              <a:ext uri="{FF2B5EF4-FFF2-40B4-BE49-F238E27FC236}">
                <a16:creationId xmlns:a16="http://schemas.microsoft.com/office/drawing/2014/main" id="{520D85C0-B33C-4A68-A212-14E792974E64}"/>
              </a:ext>
            </a:extLst>
          </p:cNvPr>
          <p:cNvSpPr txBox="1">
            <a:spLocks noChangeArrowheads="1"/>
          </p:cNvSpPr>
          <p:nvPr/>
        </p:nvSpPr>
        <p:spPr bwMode="auto">
          <a:xfrm>
            <a:off x="558800" y="2565400"/>
            <a:ext cx="1708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Row address 0</a:t>
            </a:r>
          </a:p>
        </p:txBody>
      </p:sp>
      <p:sp>
        <p:nvSpPr>
          <p:cNvPr id="30" name="Text Box 41">
            <a:extLst>
              <a:ext uri="{FF2B5EF4-FFF2-40B4-BE49-F238E27FC236}">
                <a16:creationId xmlns:a16="http://schemas.microsoft.com/office/drawing/2014/main" id="{A792C08B-09BA-4CE7-BFBA-1BAF47581427}"/>
              </a:ext>
            </a:extLst>
          </p:cNvPr>
          <p:cNvSpPr txBox="1">
            <a:spLocks noChangeArrowheads="1"/>
          </p:cNvSpPr>
          <p:nvPr/>
        </p:nvSpPr>
        <p:spPr bwMode="auto">
          <a:xfrm>
            <a:off x="1301750" y="5078413"/>
            <a:ext cx="2038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Column address 0</a:t>
            </a:r>
          </a:p>
        </p:txBody>
      </p:sp>
      <p:sp>
        <p:nvSpPr>
          <p:cNvPr id="31" name="Line 42">
            <a:extLst>
              <a:ext uri="{FF2B5EF4-FFF2-40B4-BE49-F238E27FC236}">
                <a16:creationId xmlns:a16="http://schemas.microsoft.com/office/drawing/2014/main" id="{A2B3EFD6-35A0-41B2-ADAB-EE5E0F4483B9}"/>
              </a:ext>
            </a:extLst>
          </p:cNvPr>
          <p:cNvSpPr>
            <a:spLocks noChangeShapeType="1"/>
          </p:cNvSpPr>
          <p:nvPr/>
        </p:nvSpPr>
        <p:spPr bwMode="auto">
          <a:xfrm>
            <a:off x="3414713" y="5272088"/>
            <a:ext cx="4603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32" name="Line 43">
            <a:extLst>
              <a:ext uri="{FF2B5EF4-FFF2-40B4-BE49-F238E27FC236}">
                <a16:creationId xmlns:a16="http://schemas.microsoft.com/office/drawing/2014/main" id="{FF2F685A-A99F-45C4-A74D-88BBA6C9BBDC}"/>
              </a:ext>
            </a:extLst>
          </p:cNvPr>
          <p:cNvSpPr>
            <a:spLocks noChangeShapeType="1"/>
          </p:cNvSpPr>
          <p:nvPr/>
        </p:nvSpPr>
        <p:spPr bwMode="auto">
          <a:xfrm>
            <a:off x="4629150" y="544512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o-RO"/>
          </a:p>
        </p:txBody>
      </p:sp>
      <p:sp>
        <p:nvSpPr>
          <p:cNvPr id="33" name="Text Box 44">
            <a:extLst>
              <a:ext uri="{FF2B5EF4-FFF2-40B4-BE49-F238E27FC236}">
                <a16:creationId xmlns:a16="http://schemas.microsoft.com/office/drawing/2014/main" id="{FF5F314A-6F32-4F99-A8FA-7441D97E313E}"/>
              </a:ext>
            </a:extLst>
          </p:cNvPr>
          <p:cNvSpPr txBox="1">
            <a:spLocks noChangeArrowheads="1"/>
          </p:cNvSpPr>
          <p:nvPr/>
        </p:nvSpPr>
        <p:spPr bwMode="auto">
          <a:xfrm>
            <a:off x="4283075" y="5734050"/>
            <a:ext cx="666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Data</a:t>
            </a:r>
          </a:p>
        </p:txBody>
      </p:sp>
      <p:sp>
        <p:nvSpPr>
          <p:cNvPr id="34" name="Rectangle 45">
            <a:extLst>
              <a:ext uri="{FF2B5EF4-FFF2-40B4-BE49-F238E27FC236}">
                <a16:creationId xmlns:a16="http://schemas.microsoft.com/office/drawing/2014/main" id="{ADD47E33-B104-4AFB-A8FB-800997FFF0D4}"/>
              </a:ext>
            </a:extLst>
          </p:cNvPr>
          <p:cNvSpPr>
            <a:spLocks noChangeArrowheads="1"/>
          </p:cNvSpPr>
          <p:nvPr/>
        </p:nvSpPr>
        <p:spPr bwMode="auto">
          <a:xfrm>
            <a:off x="3822700" y="1643063"/>
            <a:ext cx="1612900" cy="288925"/>
          </a:xfrm>
          <a:prstGeom prst="rect">
            <a:avLst/>
          </a:prstGeom>
          <a:solidFill>
            <a:srgbClr val="0000FF"/>
          </a:solidFill>
          <a:ln w="9525">
            <a:solidFill>
              <a:schemeClr val="tx1"/>
            </a:solidFill>
            <a:miter lim="800000"/>
            <a:headEnd/>
            <a:tailEnd/>
          </a:ln>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35" name="Rectangle 47">
            <a:extLst>
              <a:ext uri="{FF2B5EF4-FFF2-40B4-BE49-F238E27FC236}">
                <a16:creationId xmlns:a16="http://schemas.microsoft.com/office/drawing/2014/main" id="{799EAFA7-D940-4107-AD82-0C12EE0E5424}"/>
              </a:ext>
            </a:extLst>
          </p:cNvPr>
          <p:cNvSpPr>
            <a:spLocks noChangeArrowheads="1"/>
          </p:cNvSpPr>
          <p:nvPr/>
        </p:nvSpPr>
        <p:spPr bwMode="auto">
          <a:xfrm>
            <a:off x="3822700" y="4465638"/>
            <a:ext cx="1612900" cy="288925"/>
          </a:xfrm>
          <a:prstGeom prst="rect">
            <a:avLst/>
          </a:prstGeom>
          <a:solidFill>
            <a:srgbClr val="0000FF"/>
          </a:solidFill>
          <a:ln w="9525">
            <a:solidFill>
              <a:schemeClr val="tx1"/>
            </a:solidFill>
            <a:miter lim="800000"/>
            <a:headEnd/>
            <a:tailEnd/>
          </a:ln>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36" name="Rectangle 48">
            <a:extLst>
              <a:ext uri="{FF2B5EF4-FFF2-40B4-BE49-F238E27FC236}">
                <a16:creationId xmlns:a16="http://schemas.microsoft.com/office/drawing/2014/main" id="{E9F89C83-B99C-4E10-9638-9FFBB34C326A}"/>
              </a:ext>
            </a:extLst>
          </p:cNvPr>
          <p:cNvSpPr>
            <a:spLocks noChangeArrowheads="1"/>
          </p:cNvSpPr>
          <p:nvPr/>
        </p:nvSpPr>
        <p:spPr bwMode="auto">
          <a:xfrm>
            <a:off x="3822700" y="4465638"/>
            <a:ext cx="230188" cy="288925"/>
          </a:xfrm>
          <a:prstGeom prst="rect">
            <a:avLst/>
          </a:prstGeom>
          <a:solidFill>
            <a:srgbClr val="FF6600"/>
          </a:solidFill>
          <a:ln w="9525">
            <a:solidFill>
              <a:schemeClr val="tx1"/>
            </a:solidFill>
            <a:miter lim="800000"/>
            <a:headEnd/>
            <a:tailEnd/>
          </a:ln>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37" name="Text Box 49">
            <a:extLst>
              <a:ext uri="{FF2B5EF4-FFF2-40B4-BE49-F238E27FC236}">
                <a16:creationId xmlns:a16="http://schemas.microsoft.com/office/drawing/2014/main" id="{10F64C3E-F9B1-4298-AD14-27D104E298CE}"/>
              </a:ext>
            </a:extLst>
          </p:cNvPr>
          <p:cNvSpPr txBox="1">
            <a:spLocks noChangeArrowheads="1"/>
          </p:cNvSpPr>
          <p:nvPr/>
        </p:nvSpPr>
        <p:spPr bwMode="auto">
          <a:xfrm>
            <a:off x="4225925" y="4421188"/>
            <a:ext cx="831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FFFFFF"/>
                </a:solidFill>
                <a:latin typeface="Arial" panose="020B0604020202020204" pitchFamily="34" charset="0"/>
                <a:cs typeface="Arial" panose="020B0604020202020204" pitchFamily="34" charset="0"/>
              </a:rPr>
              <a:t>Row 0</a:t>
            </a:r>
          </a:p>
        </p:txBody>
      </p:sp>
      <p:sp>
        <p:nvSpPr>
          <p:cNvPr id="38" name="Text Box 50">
            <a:extLst>
              <a:ext uri="{FF2B5EF4-FFF2-40B4-BE49-F238E27FC236}">
                <a16:creationId xmlns:a16="http://schemas.microsoft.com/office/drawing/2014/main" id="{898FACA2-5792-41B8-9374-C4AB7FF0714F}"/>
              </a:ext>
            </a:extLst>
          </p:cNvPr>
          <p:cNvSpPr txBox="1">
            <a:spLocks noChangeArrowheads="1"/>
          </p:cNvSpPr>
          <p:nvPr/>
        </p:nvSpPr>
        <p:spPr bwMode="auto">
          <a:xfrm>
            <a:off x="4237038" y="4421188"/>
            <a:ext cx="831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Empty</a:t>
            </a:r>
          </a:p>
        </p:txBody>
      </p:sp>
      <p:sp>
        <p:nvSpPr>
          <p:cNvPr id="39" name="Text Box 51">
            <a:extLst>
              <a:ext uri="{FF2B5EF4-FFF2-40B4-BE49-F238E27FC236}">
                <a16:creationId xmlns:a16="http://schemas.microsoft.com/office/drawing/2014/main" id="{823D307C-5B55-40DD-9214-BC4BFA9DF49C}"/>
              </a:ext>
            </a:extLst>
          </p:cNvPr>
          <p:cNvSpPr txBox="1">
            <a:spLocks noChangeArrowheads="1"/>
          </p:cNvSpPr>
          <p:nvPr/>
        </p:nvSpPr>
        <p:spPr bwMode="auto">
          <a:xfrm>
            <a:off x="7938" y="1530350"/>
            <a:ext cx="23018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3399"/>
                </a:solidFill>
                <a:latin typeface="Arial" panose="020B0604020202020204" pitchFamily="34" charset="0"/>
                <a:cs typeface="Arial" panose="020B0604020202020204" pitchFamily="34" charset="0"/>
              </a:rPr>
              <a:t>  (Row 0, Column 1)</a:t>
            </a:r>
          </a:p>
        </p:txBody>
      </p:sp>
      <p:sp>
        <p:nvSpPr>
          <p:cNvPr id="40" name="Text Box 52">
            <a:extLst>
              <a:ext uri="{FF2B5EF4-FFF2-40B4-BE49-F238E27FC236}">
                <a16:creationId xmlns:a16="http://schemas.microsoft.com/office/drawing/2014/main" id="{9E076527-D2F0-43D9-82AF-6CE722F9BC48}"/>
              </a:ext>
            </a:extLst>
          </p:cNvPr>
          <p:cNvSpPr txBox="1">
            <a:spLocks noChangeArrowheads="1"/>
          </p:cNvSpPr>
          <p:nvPr/>
        </p:nvSpPr>
        <p:spPr bwMode="auto">
          <a:xfrm>
            <a:off x="1301750" y="5078413"/>
            <a:ext cx="2038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Column address 1</a:t>
            </a:r>
          </a:p>
        </p:txBody>
      </p:sp>
      <p:sp>
        <p:nvSpPr>
          <p:cNvPr id="41" name="Rectangle 53">
            <a:extLst>
              <a:ext uri="{FF2B5EF4-FFF2-40B4-BE49-F238E27FC236}">
                <a16:creationId xmlns:a16="http://schemas.microsoft.com/office/drawing/2014/main" id="{9C515228-AF4E-48C8-89C5-554DAFF563D4}"/>
              </a:ext>
            </a:extLst>
          </p:cNvPr>
          <p:cNvSpPr>
            <a:spLocks noChangeArrowheads="1"/>
          </p:cNvSpPr>
          <p:nvPr/>
        </p:nvSpPr>
        <p:spPr bwMode="auto">
          <a:xfrm>
            <a:off x="4054475" y="4465638"/>
            <a:ext cx="230188" cy="288925"/>
          </a:xfrm>
          <a:prstGeom prst="rect">
            <a:avLst/>
          </a:prstGeom>
          <a:solidFill>
            <a:srgbClr val="FF6600"/>
          </a:solidFill>
          <a:ln w="9525">
            <a:solidFill>
              <a:schemeClr val="tx1"/>
            </a:solidFill>
            <a:miter lim="800000"/>
            <a:headEnd/>
            <a:tailEnd/>
          </a:ln>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42" name="Text Box 54">
            <a:extLst>
              <a:ext uri="{FF2B5EF4-FFF2-40B4-BE49-F238E27FC236}">
                <a16:creationId xmlns:a16="http://schemas.microsoft.com/office/drawing/2014/main" id="{F4AC193D-CF07-45FC-BF55-BD57DD36003F}"/>
              </a:ext>
            </a:extLst>
          </p:cNvPr>
          <p:cNvSpPr txBox="1">
            <a:spLocks noChangeArrowheads="1"/>
          </p:cNvSpPr>
          <p:nvPr/>
        </p:nvSpPr>
        <p:spPr bwMode="auto">
          <a:xfrm>
            <a:off x="136525" y="1797050"/>
            <a:ext cx="22367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3399"/>
                </a:solidFill>
                <a:latin typeface="Arial" panose="020B0604020202020204" pitchFamily="34" charset="0"/>
                <a:cs typeface="Arial" panose="020B0604020202020204" pitchFamily="34" charset="0"/>
              </a:rPr>
              <a:t>(Row 0, Column 85)</a:t>
            </a:r>
          </a:p>
        </p:txBody>
      </p:sp>
      <p:sp>
        <p:nvSpPr>
          <p:cNvPr id="43" name="Rectangle 55">
            <a:extLst>
              <a:ext uri="{FF2B5EF4-FFF2-40B4-BE49-F238E27FC236}">
                <a16:creationId xmlns:a16="http://schemas.microsoft.com/office/drawing/2014/main" id="{2055BBE5-E419-4384-86B1-BF6E2CA45AD7}"/>
              </a:ext>
            </a:extLst>
          </p:cNvPr>
          <p:cNvSpPr>
            <a:spLocks noChangeArrowheads="1"/>
          </p:cNvSpPr>
          <p:nvPr/>
        </p:nvSpPr>
        <p:spPr bwMode="auto">
          <a:xfrm>
            <a:off x="5032375" y="4465638"/>
            <a:ext cx="230188" cy="288925"/>
          </a:xfrm>
          <a:prstGeom prst="rect">
            <a:avLst/>
          </a:prstGeom>
          <a:solidFill>
            <a:srgbClr val="FF6600"/>
          </a:solidFill>
          <a:ln w="9525">
            <a:solidFill>
              <a:schemeClr val="tx1"/>
            </a:solidFill>
            <a:miter lim="800000"/>
            <a:headEnd/>
            <a:tailEnd/>
          </a:ln>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44" name="Text Box 56">
            <a:extLst>
              <a:ext uri="{FF2B5EF4-FFF2-40B4-BE49-F238E27FC236}">
                <a16:creationId xmlns:a16="http://schemas.microsoft.com/office/drawing/2014/main" id="{39CBA9E9-380A-4ED8-B7E4-1005CB8B6682}"/>
              </a:ext>
            </a:extLst>
          </p:cNvPr>
          <p:cNvSpPr txBox="1">
            <a:spLocks noChangeArrowheads="1"/>
          </p:cNvSpPr>
          <p:nvPr/>
        </p:nvSpPr>
        <p:spPr bwMode="auto">
          <a:xfrm>
            <a:off x="1301750" y="5078413"/>
            <a:ext cx="2184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Column address 85</a:t>
            </a:r>
          </a:p>
        </p:txBody>
      </p:sp>
      <p:sp>
        <p:nvSpPr>
          <p:cNvPr id="45" name="Text Box 58">
            <a:extLst>
              <a:ext uri="{FF2B5EF4-FFF2-40B4-BE49-F238E27FC236}">
                <a16:creationId xmlns:a16="http://schemas.microsoft.com/office/drawing/2014/main" id="{6741056C-09A1-45DB-BCC9-E349087E45DC}"/>
              </a:ext>
            </a:extLst>
          </p:cNvPr>
          <p:cNvSpPr txBox="1">
            <a:spLocks noChangeArrowheads="1"/>
          </p:cNvSpPr>
          <p:nvPr/>
        </p:nvSpPr>
        <p:spPr bwMode="auto">
          <a:xfrm>
            <a:off x="144463" y="2070100"/>
            <a:ext cx="21732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3399"/>
                </a:solidFill>
                <a:latin typeface="Arial" panose="020B0604020202020204" pitchFamily="34" charset="0"/>
                <a:cs typeface="Arial" panose="020B0604020202020204" pitchFamily="34" charset="0"/>
              </a:rPr>
              <a:t>(Row 1, Column 0)</a:t>
            </a:r>
          </a:p>
        </p:txBody>
      </p:sp>
      <p:sp>
        <p:nvSpPr>
          <p:cNvPr id="46" name="Text Box 59">
            <a:extLst>
              <a:ext uri="{FF2B5EF4-FFF2-40B4-BE49-F238E27FC236}">
                <a16:creationId xmlns:a16="http://schemas.microsoft.com/office/drawing/2014/main" id="{1FA5C475-4389-4FE6-BD51-78B6A085668D}"/>
              </a:ext>
            </a:extLst>
          </p:cNvPr>
          <p:cNvSpPr txBox="1">
            <a:spLocks noChangeArrowheads="1"/>
          </p:cNvSpPr>
          <p:nvPr/>
        </p:nvSpPr>
        <p:spPr bwMode="auto">
          <a:xfrm>
            <a:off x="6669088" y="4408488"/>
            <a:ext cx="552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3B812F"/>
                </a:solidFill>
                <a:latin typeface="Arial" panose="020B0604020202020204" pitchFamily="34" charset="0"/>
                <a:cs typeface="Arial" panose="020B0604020202020204" pitchFamily="34" charset="0"/>
              </a:rPr>
              <a:t>HIT</a:t>
            </a:r>
          </a:p>
        </p:txBody>
      </p:sp>
      <p:sp>
        <p:nvSpPr>
          <p:cNvPr id="47" name="Text Box 60">
            <a:extLst>
              <a:ext uri="{FF2B5EF4-FFF2-40B4-BE49-F238E27FC236}">
                <a16:creationId xmlns:a16="http://schemas.microsoft.com/office/drawing/2014/main" id="{8DCDFDE3-5C44-44F0-B3D0-56EECB8A1FEF}"/>
              </a:ext>
            </a:extLst>
          </p:cNvPr>
          <p:cNvSpPr txBox="1">
            <a:spLocks noChangeArrowheads="1"/>
          </p:cNvSpPr>
          <p:nvPr/>
        </p:nvSpPr>
        <p:spPr bwMode="auto">
          <a:xfrm>
            <a:off x="6667500" y="4408488"/>
            <a:ext cx="552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3B812F"/>
                </a:solidFill>
                <a:latin typeface="Arial" panose="020B0604020202020204" pitchFamily="34" charset="0"/>
                <a:cs typeface="Arial" panose="020B0604020202020204" pitchFamily="34" charset="0"/>
              </a:rPr>
              <a:t>HIT</a:t>
            </a:r>
          </a:p>
        </p:txBody>
      </p:sp>
      <p:sp>
        <p:nvSpPr>
          <p:cNvPr id="48" name="Text Box 61">
            <a:extLst>
              <a:ext uri="{FF2B5EF4-FFF2-40B4-BE49-F238E27FC236}">
                <a16:creationId xmlns:a16="http://schemas.microsoft.com/office/drawing/2014/main" id="{D6EDC52D-D36D-4D50-8E44-0250E3E17227}"/>
              </a:ext>
            </a:extLst>
          </p:cNvPr>
          <p:cNvSpPr txBox="1">
            <a:spLocks noChangeArrowheads="1"/>
          </p:cNvSpPr>
          <p:nvPr/>
        </p:nvSpPr>
        <p:spPr bwMode="auto">
          <a:xfrm>
            <a:off x="561975" y="2565400"/>
            <a:ext cx="1708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Row address 1</a:t>
            </a:r>
          </a:p>
        </p:txBody>
      </p:sp>
      <p:sp>
        <p:nvSpPr>
          <p:cNvPr id="49" name="Rectangle 62">
            <a:extLst>
              <a:ext uri="{FF2B5EF4-FFF2-40B4-BE49-F238E27FC236}">
                <a16:creationId xmlns:a16="http://schemas.microsoft.com/office/drawing/2014/main" id="{D93828F9-3992-43E4-BE78-A6C8AB7FFC43}"/>
              </a:ext>
            </a:extLst>
          </p:cNvPr>
          <p:cNvSpPr>
            <a:spLocks noChangeArrowheads="1"/>
          </p:cNvSpPr>
          <p:nvPr/>
        </p:nvSpPr>
        <p:spPr bwMode="auto">
          <a:xfrm>
            <a:off x="3822700" y="1931988"/>
            <a:ext cx="1612900" cy="288925"/>
          </a:xfrm>
          <a:prstGeom prst="rect">
            <a:avLst/>
          </a:prstGeom>
          <a:solidFill>
            <a:srgbClr val="0000FF"/>
          </a:solidFill>
          <a:ln w="9525">
            <a:solidFill>
              <a:schemeClr val="tx1"/>
            </a:solidFill>
            <a:miter lim="800000"/>
            <a:headEnd/>
            <a:tailEnd/>
          </a:ln>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50" name="Rectangle 63">
            <a:extLst>
              <a:ext uri="{FF2B5EF4-FFF2-40B4-BE49-F238E27FC236}">
                <a16:creationId xmlns:a16="http://schemas.microsoft.com/office/drawing/2014/main" id="{0E5FEFE4-2347-42DA-A744-BA6977FBFAD4}"/>
              </a:ext>
            </a:extLst>
          </p:cNvPr>
          <p:cNvSpPr>
            <a:spLocks noChangeArrowheads="1"/>
          </p:cNvSpPr>
          <p:nvPr/>
        </p:nvSpPr>
        <p:spPr bwMode="auto">
          <a:xfrm>
            <a:off x="3822700" y="4465638"/>
            <a:ext cx="1612900" cy="288925"/>
          </a:xfrm>
          <a:prstGeom prst="rect">
            <a:avLst/>
          </a:prstGeom>
          <a:solidFill>
            <a:srgbClr val="0000FF"/>
          </a:solidFill>
          <a:ln w="9525">
            <a:solidFill>
              <a:schemeClr val="tx1"/>
            </a:solidFill>
            <a:miter lim="800000"/>
            <a:headEnd/>
            <a:tailEnd/>
          </a:ln>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51" name="Rectangle 64">
            <a:extLst>
              <a:ext uri="{FF2B5EF4-FFF2-40B4-BE49-F238E27FC236}">
                <a16:creationId xmlns:a16="http://schemas.microsoft.com/office/drawing/2014/main" id="{1736B42E-71B7-461B-85F8-6B844907B1CA}"/>
              </a:ext>
            </a:extLst>
          </p:cNvPr>
          <p:cNvSpPr>
            <a:spLocks noChangeArrowheads="1"/>
          </p:cNvSpPr>
          <p:nvPr/>
        </p:nvSpPr>
        <p:spPr bwMode="auto">
          <a:xfrm>
            <a:off x="3822700" y="4465638"/>
            <a:ext cx="230188" cy="288925"/>
          </a:xfrm>
          <a:prstGeom prst="rect">
            <a:avLst/>
          </a:prstGeom>
          <a:solidFill>
            <a:srgbClr val="FF6600"/>
          </a:solidFill>
          <a:ln w="9525">
            <a:solidFill>
              <a:schemeClr val="tx1"/>
            </a:solidFill>
            <a:miter lim="800000"/>
            <a:headEnd/>
            <a:tailEnd/>
          </a:ln>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52" name="Text Box 65">
            <a:extLst>
              <a:ext uri="{FF2B5EF4-FFF2-40B4-BE49-F238E27FC236}">
                <a16:creationId xmlns:a16="http://schemas.microsoft.com/office/drawing/2014/main" id="{81907AF5-C9E7-4EE6-8655-E65C70A82447}"/>
              </a:ext>
            </a:extLst>
          </p:cNvPr>
          <p:cNvSpPr txBox="1">
            <a:spLocks noChangeArrowheads="1"/>
          </p:cNvSpPr>
          <p:nvPr/>
        </p:nvSpPr>
        <p:spPr bwMode="auto">
          <a:xfrm>
            <a:off x="4273550" y="4419600"/>
            <a:ext cx="831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FFFFFF"/>
                </a:solidFill>
                <a:latin typeface="Arial" panose="020B0604020202020204" pitchFamily="34" charset="0"/>
                <a:cs typeface="Arial" panose="020B0604020202020204" pitchFamily="34" charset="0"/>
              </a:rPr>
              <a:t>Row 1</a:t>
            </a:r>
          </a:p>
        </p:txBody>
      </p:sp>
      <p:sp>
        <p:nvSpPr>
          <p:cNvPr id="53" name="Text Box 66">
            <a:extLst>
              <a:ext uri="{FF2B5EF4-FFF2-40B4-BE49-F238E27FC236}">
                <a16:creationId xmlns:a16="http://schemas.microsoft.com/office/drawing/2014/main" id="{9D28CEFD-4E7F-40E1-BAE4-918A3075E767}"/>
              </a:ext>
            </a:extLst>
          </p:cNvPr>
          <p:cNvSpPr txBox="1">
            <a:spLocks noChangeArrowheads="1"/>
          </p:cNvSpPr>
          <p:nvPr/>
        </p:nvSpPr>
        <p:spPr bwMode="auto">
          <a:xfrm>
            <a:off x="1301750" y="5076825"/>
            <a:ext cx="2038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Column address 0</a:t>
            </a:r>
          </a:p>
        </p:txBody>
      </p:sp>
      <p:sp>
        <p:nvSpPr>
          <p:cNvPr id="54" name="Text Box 67">
            <a:extLst>
              <a:ext uri="{FF2B5EF4-FFF2-40B4-BE49-F238E27FC236}">
                <a16:creationId xmlns:a16="http://schemas.microsoft.com/office/drawing/2014/main" id="{329ABFF0-73D7-42E5-9B79-04D212579494}"/>
              </a:ext>
            </a:extLst>
          </p:cNvPr>
          <p:cNvSpPr txBox="1">
            <a:spLocks noChangeArrowheads="1"/>
          </p:cNvSpPr>
          <p:nvPr/>
        </p:nvSpPr>
        <p:spPr bwMode="auto">
          <a:xfrm>
            <a:off x="6645275" y="4408488"/>
            <a:ext cx="145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FF0000"/>
                </a:solidFill>
                <a:latin typeface="Arial" panose="020B0604020202020204" pitchFamily="34" charset="0"/>
                <a:cs typeface="Arial" panose="020B0604020202020204" pitchFamily="34" charset="0"/>
              </a:rPr>
              <a:t>CONFLICT !</a:t>
            </a:r>
          </a:p>
        </p:txBody>
      </p:sp>
      <p:sp>
        <p:nvSpPr>
          <p:cNvPr id="202806" name="Text Box 69">
            <a:extLst>
              <a:ext uri="{FF2B5EF4-FFF2-40B4-BE49-F238E27FC236}">
                <a16:creationId xmlns:a16="http://schemas.microsoft.com/office/drawing/2014/main" id="{5A32CBAA-1ED0-414F-83A1-34AF4E0E051C}"/>
              </a:ext>
            </a:extLst>
          </p:cNvPr>
          <p:cNvSpPr txBox="1">
            <a:spLocks noChangeArrowheads="1"/>
          </p:cNvSpPr>
          <p:nvPr/>
        </p:nvSpPr>
        <p:spPr bwMode="auto">
          <a:xfrm>
            <a:off x="4052888" y="1296988"/>
            <a:ext cx="1085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FF0000"/>
                </a:solidFill>
                <a:latin typeface="Arial" panose="020B0604020202020204" pitchFamily="34" charset="0"/>
                <a:cs typeface="Arial" panose="020B0604020202020204" pitchFamily="34" charset="0"/>
              </a:rPr>
              <a:t>Columns</a:t>
            </a:r>
          </a:p>
        </p:txBody>
      </p:sp>
      <p:sp>
        <p:nvSpPr>
          <p:cNvPr id="202807" name="Text Box 70">
            <a:extLst>
              <a:ext uri="{FF2B5EF4-FFF2-40B4-BE49-F238E27FC236}">
                <a16:creationId xmlns:a16="http://schemas.microsoft.com/office/drawing/2014/main" id="{C2A65BA6-EC90-4556-A6C5-6B3CA098237A}"/>
              </a:ext>
            </a:extLst>
          </p:cNvPr>
          <p:cNvSpPr txBox="1">
            <a:spLocks noChangeArrowheads="1"/>
          </p:cNvSpPr>
          <p:nvPr/>
        </p:nvSpPr>
        <p:spPr bwMode="auto">
          <a:xfrm rot="5400000">
            <a:off x="5220494" y="2637632"/>
            <a:ext cx="755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FF0000"/>
                </a:solidFill>
                <a:latin typeface="Arial" panose="020B0604020202020204" pitchFamily="34" charset="0"/>
                <a:cs typeface="Arial" panose="020B0604020202020204" pitchFamily="34" charset="0"/>
              </a:rPr>
              <a:t>Rows</a:t>
            </a:r>
          </a:p>
        </p:txBody>
      </p:sp>
      <p:sp>
        <p:nvSpPr>
          <p:cNvPr id="57" name="Text Box 15">
            <a:extLst>
              <a:ext uri="{FF2B5EF4-FFF2-40B4-BE49-F238E27FC236}">
                <a16:creationId xmlns:a16="http://schemas.microsoft.com/office/drawing/2014/main" id="{6B2EA33F-AB8D-40FA-8BBC-3D737B900581}"/>
              </a:ext>
            </a:extLst>
          </p:cNvPr>
          <p:cNvSpPr txBox="1">
            <a:spLocks noChangeArrowheads="1"/>
          </p:cNvSpPr>
          <p:nvPr/>
        </p:nvSpPr>
        <p:spPr bwMode="auto">
          <a:xfrm>
            <a:off x="153988" y="979488"/>
            <a:ext cx="2070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3399"/>
                </a:solidFill>
                <a:latin typeface="Arial" panose="020B0604020202020204" pitchFamily="34" charset="0"/>
                <a:cs typeface="Arial" panose="020B0604020202020204" pitchFamily="34" charset="0"/>
              </a:rPr>
              <a:t>  Access Address: </a:t>
            </a:r>
          </a:p>
        </p:txBody>
      </p:sp>
      <p:sp>
        <p:nvSpPr>
          <p:cNvPr id="58" name="Trapezoid 57">
            <a:extLst>
              <a:ext uri="{FF2B5EF4-FFF2-40B4-BE49-F238E27FC236}">
                <a16:creationId xmlns:a16="http://schemas.microsoft.com/office/drawing/2014/main" id="{D2D62B54-8C7E-2D4E-A288-39FF55E2D494}"/>
              </a:ext>
            </a:extLst>
          </p:cNvPr>
          <p:cNvSpPr/>
          <p:nvPr/>
        </p:nvSpPr>
        <p:spPr bwMode="auto">
          <a:xfrm rot="10800000">
            <a:off x="3814763" y="5026025"/>
            <a:ext cx="1617662" cy="422275"/>
          </a:xfrm>
          <a:prstGeom prst="trapezoid">
            <a:avLst/>
          </a:prstGeom>
          <a:noFill/>
          <a:ln w="9525" cap="flat" cmpd="sng" algn="ctr">
            <a:solidFill>
              <a:schemeClr val="tx1"/>
            </a:solidFill>
            <a:prstDash val="solid"/>
            <a:round/>
            <a:headEnd type="none" w="med" len="med"/>
            <a:tailEnd type="none" w="med" len="med"/>
          </a:ln>
          <a:effectLst/>
        </p:spPr>
        <p:txBody>
          <a:bodyPr/>
          <a:lstStyle/>
          <a:p>
            <a:pPr eaLnBrk="1" hangingPunct="1">
              <a:defRPr/>
            </a:pPr>
            <a:endParaRPr lang="en-US">
              <a:solidFill>
                <a:srgbClr val="000000"/>
              </a:solidFill>
              <a:cs typeface="ＭＳ Ｐゴシック" charset="0"/>
            </a:endParaRPr>
          </a:p>
        </p:txBody>
      </p:sp>
      <p:sp>
        <p:nvSpPr>
          <p:cNvPr id="2" name="TextBox 1">
            <a:extLst>
              <a:ext uri="{FF2B5EF4-FFF2-40B4-BE49-F238E27FC236}">
                <a16:creationId xmlns:a16="http://schemas.microsoft.com/office/drawing/2014/main" id="{24DD860A-61A6-4FED-B52C-6123C309BC54}"/>
              </a:ext>
            </a:extLst>
          </p:cNvPr>
          <p:cNvSpPr txBox="1">
            <a:spLocks noChangeArrowheads="1"/>
          </p:cNvSpPr>
          <p:nvPr/>
        </p:nvSpPr>
        <p:spPr bwMode="auto">
          <a:xfrm>
            <a:off x="5867400" y="1295400"/>
            <a:ext cx="32512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rPr>
              <a:t>This view of a bank is an abstraction.</a:t>
            </a:r>
          </a:p>
          <a:p>
            <a:pPr eaLnBrk="1" hangingPunct="1">
              <a:spcBef>
                <a:spcPct val="0"/>
              </a:spcBef>
              <a:buClrTx/>
              <a:buSzTx/>
              <a:buFontTx/>
              <a:buNone/>
            </a:pPr>
            <a:endParaRPr lang="en-US" altLang="en-US" sz="1800">
              <a:solidFill>
                <a:srgbClr val="000000"/>
              </a:solidFill>
              <a:latin typeface="Arial" panose="020B0604020202020204" pitchFamily="34" charset="0"/>
            </a:endParaRPr>
          </a:p>
          <a:p>
            <a:pPr eaLnBrk="1" hangingPunct="1">
              <a:spcBef>
                <a:spcPct val="0"/>
              </a:spcBef>
              <a:buClrTx/>
              <a:buSzTx/>
              <a:buFontTx/>
              <a:buNone/>
            </a:pPr>
            <a:r>
              <a:rPr lang="en-US" altLang="en-US" sz="1800">
                <a:solidFill>
                  <a:srgbClr val="000000"/>
                </a:solidFill>
                <a:latin typeface="Arial" panose="020B0604020202020204" pitchFamily="34" charset="0"/>
              </a:rPr>
              <a:t>Internally, a bank consists of many cells (transistors &amp; capacitors) and other structures that enable access</a:t>
            </a:r>
          </a:p>
          <a:p>
            <a:pPr eaLnBrk="1" hangingPunct="1">
              <a:spcBef>
                <a:spcPct val="0"/>
              </a:spcBef>
              <a:buClrTx/>
              <a:buSzTx/>
              <a:buFontTx/>
              <a:buNone/>
            </a:pPr>
            <a:r>
              <a:rPr lang="en-US" altLang="en-US" sz="1800">
                <a:solidFill>
                  <a:srgbClr val="000000"/>
                </a:solidFill>
                <a:latin typeface="Arial" panose="020B0604020202020204" pitchFamily="34" charset="0"/>
              </a:rPr>
              <a:t>to cells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6"/>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4"/>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5"/>
                                        </p:tgtEl>
                                        <p:attrNameLst>
                                          <p:attrName>style.visibility</p:attrName>
                                        </p:attrNameLst>
                                      </p:cBhvr>
                                      <p:to>
                                        <p:strVal val="visible"/>
                                      </p:to>
                                    </p:set>
                                  </p:childTnLst>
                                </p:cTn>
                              </p:par>
                              <p:par>
                                <p:cTn id="61" presetID="1" presetClass="exit" presetSubtype="0" fill="hold" grpId="1" nodeType="withEffect">
                                  <p:stCondLst>
                                    <p:cond delay="0"/>
                                  </p:stCondLst>
                                  <p:childTnLst>
                                    <p:set>
                                      <p:cBhvr>
                                        <p:cTn id="62" dur="1" fill="hold">
                                          <p:stCondLst>
                                            <p:cond delay="0"/>
                                          </p:stCondLst>
                                        </p:cTn>
                                        <p:tgtEl>
                                          <p:spTgt spid="34"/>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38"/>
                                        </p:tgtEl>
                                        <p:attrNameLst>
                                          <p:attrName>style.visibility</p:attrName>
                                        </p:attrNameLst>
                                      </p:cBhvr>
                                      <p:to>
                                        <p:strVal val="hidden"/>
                                      </p:to>
                                    </p:set>
                                  </p:childTnLst>
                                </p:cTn>
                              </p:par>
                              <p:par>
                                <p:cTn id="65" presetID="1" presetClass="entr" presetSubtype="0"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childTnLst>
                                </p:cTn>
                              </p:par>
                              <p:par>
                                <p:cTn id="67" presetID="1" presetClass="exit" presetSubtype="0" fill="hold" grpId="1" nodeType="withEffect">
                                  <p:stCondLst>
                                    <p:cond delay="0"/>
                                  </p:stCondLst>
                                  <p:childTnLst>
                                    <p:set>
                                      <p:cBhvr>
                                        <p:cTn id="68" dur="1" fill="hold">
                                          <p:stCondLst>
                                            <p:cond delay="0"/>
                                          </p:stCondLst>
                                        </p:cTn>
                                        <p:tgtEl>
                                          <p:spTgt spid="29"/>
                                        </p:tgtEl>
                                        <p:attrNameLst>
                                          <p:attrName>style.visibility</p:attrName>
                                        </p:attrNameLst>
                                      </p:cBhvr>
                                      <p:to>
                                        <p:strVal val="hidden"/>
                                      </p:to>
                                    </p:set>
                                  </p:childTnLst>
                                </p:cTn>
                              </p:par>
                            </p:childTnLst>
                          </p:cTn>
                        </p:par>
                      </p:childTnLst>
                    </p:cTn>
                  </p:par>
                  <p:par>
                    <p:cTn id="69" fill="hold" nodeType="clickPar">
                      <p:stCondLst>
                        <p:cond delay="indefinite"/>
                      </p:stCondLst>
                      <p:childTnLst>
                        <p:par>
                          <p:cTn id="70" fill="hold" nodeType="withGroup">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0"/>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27"/>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58"/>
                                        </p:tgtEl>
                                        <p:attrNameLst>
                                          <p:attrName>style.visibility</p:attrName>
                                        </p:attrNameLst>
                                      </p:cBhvr>
                                      <p:to>
                                        <p:strVal val="visible"/>
                                      </p:to>
                                    </p:set>
                                  </p:childTnLst>
                                </p:cTn>
                              </p:par>
                            </p:childTnLst>
                          </p:cTn>
                        </p:par>
                      </p:childTnLst>
                    </p:cTn>
                  </p:par>
                  <p:par>
                    <p:cTn id="81" fill="hold" nodeType="clickPar">
                      <p:stCondLst>
                        <p:cond delay="indefinite"/>
                      </p:stCondLst>
                      <p:childTnLst>
                        <p:par>
                          <p:cTn id="82" fill="hold" nodeType="withGroup">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36"/>
                                        </p:tgtEl>
                                        <p:attrNameLst>
                                          <p:attrName>style.visibility</p:attrName>
                                        </p:attrNameLst>
                                      </p:cBhvr>
                                      <p:to>
                                        <p:strVal val="visible"/>
                                      </p:to>
                                    </p:set>
                                  </p:childTnLst>
                                </p:cTn>
                              </p:par>
                            </p:childTnLst>
                          </p:cTn>
                        </p:par>
                      </p:childTnLst>
                    </p:cTn>
                  </p:par>
                  <p:par>
                    <p:cTn id="85" fill="hold" nodeType="clickPar">
                      <p:stCondLst>
                        <p:cond delay="indefinite"/>
                      </p:stCondLst>
                      <p:childTnLst>
                        <p:par>
                          <p:cTn id="86" fill="hold" nodeType="withGroup">
                            <p:stCondLst>
                              <p:cond delay="0"/>
                            </p:stCondLst>
                            <p:childTnLst>
                              <p:par>
                                <p:cTn id="87" presetID="1" presetClass="entr" presetSubtype="0" fill="hold" nodeType="clickEffect">
                                  <p:stCondLst>
                                    <p:cond delay="0"/>
                                  </p:stCondLst>
                                  <p:childTnLst>
                                    <p:set>
                                      <p:cBhvr>
                                        <p:cTn id="88" dur="1" fill="hold">
                                          <p:stCondLst>
                                            <p:cond delay="0"/>
                                          </p:stCondLst>
                                        </p:cTn>
                                        <p:tgtEl>
                                          <p:spTgt spid="32"/>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33"/>
                                        </p:tgtEl>
                                        <p:attrNameLst>
                                          <p:attrName>style.visibility</p:attrName>
                                        </p:attrNameLst>
                                      </p:cBhvr>
                                      <p:to>
                                        <p:strVal val="visible"/>
                                      </p:to>
                                    </p:set>
                                  </p:childTnLst>
                                </p:cTn>
                              </p:par>
                            </p:childTnLst>
                          </p:cTn>
                        </p:par>
                      </p:childTnLst>
                    </p:cTn>
                  </p:par>
                  <p:par>
                    <p:cTn id="91" fill="hold" nodeType="clickPar">
                      <p:stCondLst>
                        <p:cond delay="indefinite"/>
                      </p:stCondLst>
                      <p:childTnLst>
                        <p:par>
                          <p:cTn id="92" fill="hold" nodeType="withGroup">
                            <p:stCondLst>
                              <p:cond delay="0"/>
                            </p:stCondLst>
                            <p:childTnLst>
                              <p:par>
                                <p:cTn id="93" presetID="0" presetClass="path" presetSubtype="0" accel="50000" decel="50000" fill="hold" grpId="1" nodeType="clickEffect">
                                  <p:stCondLst>
                                    <p:cond delay="0"/>
                                  </p:stCondLst>
                                  <p:childTnLst>
                                    <p:animMotion origin="layout" path="M 0.01354 0.00232 L 0.07899 0.0007 L 0.07413 0.22616 " pathEditMode="relative" ptsTypes="AAA">
                                      <p:cBhvr>
                                        <p:cTn id="94" dur="1000" fill="hold"/>
                                        <p:tgtEl>
                                          <p:spTgt spid="36"/>
                                        </p:tgtEl>
                                        <p:attrNameLst>
                                          <p:attrName>ppt_x</p:attrName>
                                          <p:attrName>ppt_y</p:attrName>
                                        </p:attrNameLst>
                                      </p:cBhvr>
                                    </p:animMotion>
                                  </p:childTnLst>
                                </p:cTn>
                              </p:par>
                            </p:childTnLst>
                          </p:cTn>
                        </p:par>
                      </p:childTnLst>
                    </p:cTn>
                  </p:par>
                  <p:par>
                    <p:cTn id="95" fill="hold" nodeType="clickPar">
                      <p:stCondLst>
                        <p:cond delay="indefinite"/>
                      </p:stCondLst>
                      <p:childTnLst>
                        <p:par>
                          <p:cTn id="96" fill="hold" nodeType="withGroup">
                            <p:stCondLst>
                              <p:cond delay="0"/>
                            </p:stCondLst>
                            <p:childTnLst>
                              <p:par>
                                <p:cTn id="97" presetID="1" presetClass="exit" presetSubtype="0" fill="hold" grpId="2" nodeType="clickEffect">
                                  <p:stCondLst>
                                    <p:cond delay="0"/>
                                  </p:stCondLst>
                                  <p:childTnLst>
                                    <p:set>
                                      <p:cBhvr>
                                        <p:cTn id="98" dur="1" fill="hold">
                                          <p:stCondLst>
                                            <p:cond delay="0"/>
                                          </p:stCondLst>
                                        </p:cTn>
                                        <p:tgtEl>
                                          <p:spTgt spid="36"/>
                                        </p:tgtEl>
                                        <p:attrNameLst>
                                          <p:attrName>style.visibility</p:attrName>
                                        </p:attrNameLst>
                                      </p:cBhvr>
                                      <p:to>
                                        <p:strVal val="hidden"/>
                                      </p:to>
                                    </p:set>
                                  </p:childTnLst>
                                </p:cTn>
                              </p:par>
                              <p:par>
                                <p:cTn id="99" presetID="1" presetClass="exit" presetSubtype="0" fill="hold" grpId="1" nodeType="withEffect">
                                  <p:stCondLst>
                                    <p:cond delay="0"/>
                                  </p:stCondLst>
                                  <p:childTnLst>
                                    <p:set>
                                      <p:cBhvr>
                                        <p:cTn id="100" dur="1" fill="hold">
                                          <p:stCondLst>
                                            <p:cond delay="0"/>
                                          </p:stCondLst>
                                        </p:cTn>
                                        <p:tgtEl>
                                          <p:spTgt spid="30"/>
                                        </p:tgtEl>
                                        <p:attrNameLst>
                                          <p:attrName>style.visibility</p:attrName>
                                        </p:attrNameLst>
                                      </p:cBhvr>
                                      <p:to>
                                        <p:strVal val="hidden"/>
                                      </p:to>
                                    </p:set>
                                  </p:childTnLst>
                                </p:cTn>
                              </p:par>
                              <p:par>
                                <p:cTn id="101" presetID="3" presetClass="emph" presetSubtype="2" fill="hold" grpId="1" nodeType="withEffect">
                                  <p:stCondLst>
                                    <p:cond delay="0"/>
                                  </p:stCondLst>
                                  <p:childTnLst>
                                    <p:animClr clrSpc="rgb" dir="cw">
                                      <p:cBhvr override="childStyle">
                                        <p:cTn id="102" dur="500" fill="hold"/>
                                        <p:tgtEl>
                                          <p:spTgt spid="15"/>
                                        </p:tgtEl>
                                        <p:attrNameLst>
                                          <p:attrName>style.color</p:attrName>
                                        </p:attrNameLst>
                                      </p:cBhvr>
                                      <p:to>
                                        <a:srgbClr val="C0C0C0"/>
                                      </p:to>
                                    </p:animClr>
                                  </p:childTnLst>
                                </p:cTn>
                              </p:par>
                            </p:childTnLst>
                          </p:cTn>
                        </p:par>
                      </p:childTnLst>
                    </p:cTn>
                  </p:par>
                  <p:par>
                    <p:cTn id="103" fill="hold" nodeType="clickPar">
                      <p:stCondLst>
                        <p:cond delay="indefinite"/>
                      </p:stCondLst>
                      <p:childTnLst>
                        <p:par>
                          <p:cTn id="104" fill="hold" nodeType="withGroup">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39"/>
                                        </p:tgtEl>
                                        <p:attrNameLst>
                                          <p:attrName>style.visibility</p:attrName>
                                        </p:attrNameLst>
                                      </p:cBhvr>
                                      <p:to>
                                        <p:strVal val="visible"/>
                                      </p:to>
                                    </p:set>
                                  </p:childTnLst>
                                </p:cTn>
                              </p:par>
                            </p:childTnLst>
                          </p:cTn>
                        </p:par>
                      </p:childTnLst>
                    </p:cTn>
                  </p:par>
                  <p:par>
                    <p:cTn id="107" fill="hold" nodeType="clickPar">
                      <p:stCondLst>
                        <p:cond delay="indefinite"/>
                      </p:stCondLst>
                      <p:childTnLst>
                        <p:par>
                          <p:cTn id="108" fill="hold" nodeType="withGroup">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46"/>
                                        </p:tgtEl>
                                        <p:attrNameLst>
                                          <p:attrName>style.visibility</p:attrName>
                                        </p:attrNameLst>
                                      </p:cBhvr>
                                      <p:to>
                                        <p:strVal val="visible"/>
                                      </p:to>
                                    </p:se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40"/>
                                        </p:tgtEl>
                                        <p:attrNameLst>
                                          <p:attrName>style.visibility</p:attrName>
                                        </p:attrNameLst>
                                      </p:cBhvr>
                                      <p:to>
                                        <p:strVal val="visible"/>
                                      </p:to>
                                    </p:se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41"/>
                                        </p:tgtEl>
                                        <p:attrNameLst>
                                          <p:attrName>style.visibility</p:attrName>
                                        </p:attrNameLst>
                                      </p:cBhvr>
                                      <p:to>
                                        <p:strVal val="visible"/>
                                      </p:to>
                                    </p:set>
                                  </p:childTnLst>
                                </p:cTn>
                              </p:par>
                            </p:childTnLst>
                          </p:cTn>
                        </p:par>
                      </p:childTnLst>
                    </p:cTn>
                  </p:par>
                  <p:par>
                    <p:cTn id="119" fill="hold" nodeType="clickPar">
                      <p:stCondLst>
                        <p:cond delay="indefinite"/>
                      </p:stCondLst>
                      <p:childTnLst>
                        <p:par>
                          <p:cTn id="120" fill="hold" nodeType="withGroup">
                            <p:stCondLst>
                              <p:cond delay="0"/>
                            </p:stCondLst>
                            <p:childTnLst>
                              <p:par>
                                <p:cTn id="121" presetID="0" presetClass="path" presetSubtype="0" accel="50000" decel="50000" fill="hold" grpId="1" nodeType="clickEffect">
                                  <p:stCondLst>
                                    <p:cond delay="0"/>
                                  </p:stCondLst>
                                  <p:childTnLst>
                                    <p:animMotion origin="layout" path="M 0.0132 0.0007 C 0.02622 0.00116 0.05243 0.00232 0.05243 0.00232 L 0.04879 0.22778 " pathEditMode="relative" ptsTypes="fAA">
                                      <p:cBhvr>
                                        <p:cTn id="122" dur="1000" fill="hold"/>
                                        <p:tgtEl>
                                          <p:spTgt spid="41"/>
                                        </p:tgtEl>
                                        <p:attrNameLst>
                                          <p:attrName>ppt_x</p:attrName>
                                          <p:attrName>ppt_y</p:attrName>
                                        </p:attrNameLst>
                                      </p:cBhvr>
                                    </p:animMotion>
                                  </p:childTnLst>
                                </p:cTn>
                              </p:par>
                            </p:childTnLst>
                          </p:cTn>
                        </p:par>
                      </p:childTnLst>
                    </p:cTn>
                  </p:par>
                  <p:par>
                    <p:cTn id="123" fill="hold" nodeType="clickPar">
                      <p:stCondLst>
                        <p:cond delay="indefinite"/>
                      </p:stCondLst>
                      <p:childTnLst>
                        <p:par>
                          <p:cTn id="124" fill="hold" nodeType="withGroup">
                            <p:stCondLst>
                              <p:cond delay="0"/>
                            </p:stCondLst>
                            <p:childTnLst>
                              <p:par>
                                <p:cTn id="125" presetID="1" presetClass="exit" presetSubtype="0" fill="hold" grpId="1" nodeType="clickEffect">
                                  <p:stCondLst>
                                    <p:cond delay="0"/>
                                  </p:stCondLst>
                                  <p:childTnLst>
                                    <p:set>
                                      <p:cBhvr>
                                        <p:cTn id="126" dur="1" fill="hold">
                                          <p:stCondLst>
                                            <p:cond delay="0"/>
                                          </p:stCondLst>
                                        </p:cTn>
                                        <p:tgtEl>
                                          <p:spTgt spid="40"/>
                                        </p:tgtEl>
                                        <p:attrNameLst>
                                          <p:attrName>style.visibility</p:attrName>
                                        </p:attrNameLst>
                                      </p:cBhvr>
                                      <p:to>
                                        <p:strVal val="hidden"/>
                                      </p:to>
                                    </p:set>
                                  </p:childTnLst>
                                </p:cTn>
                              </p:par>
                              <p:par>
                                <p:cTn id="127" presetID="1" presetClass="exit" presetSubtype="0" fill="hold" grpId="2" nodeType="withEffect">
                                  <p:stCondLst>
                                    <p:cond delay="0"/>
                                  </p:stCondLst>
                                  <p:childTnLst>
                                    <p:set>
                                      <p:cBhvr>
                                        <p:cTn id="128" dur="1" fill="hold">
                                          <p:stCondLst>
                                            <p:cond delay="0"/>
                                          </p:stCondLst>
                                        </p:cTn>
                                        <p:tgtEl>
                                          <p:spTgt spid="41"/>
                                        </p:tgtEl>
                                        <p:attrNameLst>
                                          <p:attrName>style.visibility</p:attrName>
                                        </p:attrNameLst>
                                      </p:cBhvr>
                                      <p:to>
                                        <p:strVal val="hidden"/>
                                      </p:to>
                                    </p:set>
                                  </p:childTnLst>
                                </p:cTn>
                              </p:par>
                              <p:par>
                                <p:cTn id="129" presetID="1" presetClass="exit" presetSubtype="0" fill="hold" grpId="1" nodeType="withEffect">
                                  <p:stCondLst>
                                    <p:cond delay="0"/>
                                  </p:stCondLst>
                                  <p:childTnLst>
                                    <p:set>
                                      <p:cBhvr>
                                        <p:cTn id="130" dur="1" fill="hold">
                                          <p:stCondLst>
                                            <p:cond delay="0"/>
                                          </p:stCondLst>
                                        </p:cTn>
                                        <p:tgtEl>
                                          <p:spTgt spid="46"/>
                                        </p:tgtEl>
                                        <p:attrNameLst>
                                          <p:attrName>style.visibility</p:attrName>
                                        </p:attrNameLst>
                                      </p:cBhvr>
                                      <p:to>
                                        <p:strVal val="hidden"/>
                                      </p:to>
                                    </p:set>
                                  </p:childTnLst>
                                </p:cTn>
                              </p:par>
                              <p:par>
                                <p:cTn id="131" presetID="3" presetClass="emph" presetSubtype="2" fill="hold" grpId="1" nodeType="withEffect">
                                  <p:stCondLst>
                                    <p:cond delay="0"/>
                                  </p:stCondLst>
                                  <p:childTnLst>
                                    <p:animClr clrSpc="rgb" dir="cw">
                                      <p:cBhvr override="childStyle">
                                        <p:cTn id="132" dur="500" fill="hold"/>
                                        <p:tgtEl>
                                          <p:spTgt spid="39"/>
                                        </p:tgtEl>
                                        <p:attrNameLst>
                                          <p:attrName>style.color</p:attrName>
                                        </p:attrNameLst>
                                      </p:cBhvr>
                                      <p:to>
                                        <a:srgbClr val="C0C0C0"/>
                                      </p:to>
                                    </p:animClr>
                                  </p:childTnLst>
                                </p:cTn>
                              </p:par>
                            </p:childTnLst>
                          </p:cTn>
                        </p:par>
                      </p:childTnLst>
                    </p:cTn>
                  </p:par>
                  <p:par>
                    <p:cTn id="133" fill="hold" nodeType="clickPar">
                      <p:stCondLst>
                        <p:cond delay="indefinite"/>
                      </p:stCondLst>
                      <p:childTnLst>
                        <p:par>
                          <p:cTn id="134" fill="hold" nodeType="withGroup">
                            <p:stCondLst>
                              <p:cond delay="0"/>
                            </p:stCondLst>
                            <p:childTnLst>
                              <p:par>
                                <p:cTn id="135" presetID="1" presetClass="entr" presetSubtype="0" fill="hold" grpId="0" nodeType="clickEffect">
                                  <p:stCondLst>
                                    <p:cond delay="0"/>
                                  </p:stCondLst>
                                  <p:childTnLst>
                                    <p:set>
                                      <p:cBhvr>
                                        <p:cTn id="136" dur="1" fill="hold">
                                          <p:stCondLst>
                                            <p:cond delay="0"/>
                                          </p:stCondLst>
                                        </p:cTn>
                                        <p:tgtEl>
                                          <p:spTgt spid="42"/>
                                        </p:tgtEl>
                                        <p:attrNameLst>
                                          <p:attrName>style.visibility</p:attrName>
                                        </p:attrNameLst>
                                      </p:cBhvr>
                                      <p:to>
                                        <p:strVal val="visible"/>
                                      </p:to>
                                    </p:set>
                                  </p:childTnLst>
                                </p:cTn>
                              </p:par>
                            </p:childTnLst>
                          </p:cTn>
                        </p:par>
                      </p:childTnLst>
                    </p:cTn>
                  </p:par>
                  <p:par>
                    <p:cTn id="137" fill="hold" nodeType="clickPar">
                      <p:stCondLst>
                        <p:cond delay="indefinite"/>
                      </p:stCondLst>
                      <p:childTnLst>
                        <p:par>
                          <p:cTn id="138" fill="hold" nodeType="withGroup">
                            <p:stCondLst>
                              <p:cond delay="0"/>
                            </p:stCondLst>
                            <p:childTnLst>
                              <p:par>
                                <p:cTn id="139" presetID="1" presetClass="entr" presetSubtype="0" fill="hold" grpId="0" nodeType="clickEffect">
                                  <p:stCondLst>
                                    <p:cond delay="0"/>
                                  </p:stCondLst>
                                  <p:childTnLst>
                                    <p:set>
                                      <p:cBhvr>
                                        <p:cTn id="140" dur="1" fill="hold">
                                          <p:stCondLst>
                                            <p:cond delay="0"/>
                                          </p:stCondLst>
                                        </p:cTn>
                                        <p:tgtEl>
                                          <p:spTgt spid="47"/>
                                        </p:tgtEl>
                                        <p:attrNameLst>
                                          <p:attrName>style.visibility</p:attrName>
                                        </p:attrNameLst>
                                      </p:cBhvr>
                                      <p:to>
                                        <p:strVal val="visible"/>
                                      </p:to>
                                    </p:set>
                                  </p:childTnLst>
                                </p:cTn>
                              </p:par>
                            </p:childTnLst>
                          </p:cTn>
                        </p:par>
                      </p:childTnLst>
                    </p:cTn>
                  </p:par>
                  <p:par>
                    <p:cTn id="141" fill="hold" nodeType="clickPar">
                      <p:stCondLst>
                        <p:cond delay="indefinite"/>
                      </p:stCondLst>
                      <p:childTnLst>
                        <p:par>
                          <p:cTn id="142" fill="hold" nodeType="withGroup">
                            <p:stCondLst>
                              <p:cond delay="0"/>
                            </p:stCondLst>
                            <p:childTnLst>
                              <p:par>
                                <p:cTn id="143" presetID="1" presetClass="entr" presetSubtype="0" fill="hold" grpId="0" nodeType="clickEffect">
                                  <p:stCondLst>
                                    <p:cond delay="0"/>
                                  </p:stCondLst>
                                  <p:childTnLst>
                                    <p:set>
                                      <p:cBhvr>
                                        <p:cTn id="144" dur="1" fill="hold">
                                          <p:stCondLst>
                                            <p:cond delay="0"/>
                                          </p:stCondLst>
                                        </p:cTn>
                                        <p:tgtEl>
                                          <p:spTgt spid="44"/>
                                        </p:tgtEl>
                                        <p:attrNameLst>
                                          <p:attrName>style.visibility</p:attrName>
                                        </p:attrNameLst>
                                      </p:cBhvr>
                                      <p:to>
                                        <p:strVal val="visible"/>
                                      </p:to>
                                    </p:set>
                                  </p:childTnLst>
                                </p:cTn>
                              </p:par>
                            </p:childTnLst>
                          </p:cTn>
                        </p:par>
                      </p:childTnLst>
                    </p:cTn>
                  </p:par>
                  <p:par>
                    <p:cTn id="145" fill="hold" nodeType="clickPar">
                      <p:stCondLst>
                        <p:cond delay="indefinite"/>
                      </p:stCondLst>
                      <p:childTnLst>
                        <p:par>
                          <p:cTn id="146" fill="hold" nodeType="withGroup">
                            <p:stCondLst>
                              <p:cond delay="0"/>
                            </p:stCondLst>
                            <p:childTnLst>
                              <p:par>
                                <p:cTn id="147" presetID="1" presetClass="entr" presetSubtype="0" fill="hold" grpId="0" nodeType="clickEffect">
                                  <p:stCondLst>
                                    <p:cond delay="0"/>
                                  </p:stCondLst>
                                  <p:childTnLst>
                                    <p:set>
                                      <p:cBhvr>
                                        <p:cTn id="148" dur="1" fill="hold">
                                          <p:stCondLst>
                                            <p:cond delay="0"/>
                                          </p:stCondLst>
                                        </p:cTn>
                                        <p:tgtEl>
                                          <p:spTgt spid="43"/>
                                        </p:tgtEl>
                                        <p:attrNameLst>
                                          <p:attrName>style.visibility</p:attrName>
                                        </p:attrNameLst>
                                      </p:cBhvr>
                                      <p:to>
                                        <p:strVal val="visible"/>
                                      </p:to>
                                    </p:set>
                                  </p:childTnLst>
                                </p:cTn>
                              </p:par>
                            </p:childTnLst>
                          </p:cTn>
                        </p:par>
                      </p:childTnLst>
                    </p:cTn>
                  </p:par>
                  <p:par>
                    <p:cTn id="149" fill="hold" nodeType="clickPar">
                      <p:stCondLst>
                        <p:cond delay="indefinite"/>
                      </p:stCondLst>
                      <p:childTnLst>
                        <p:par>
                          <p:cTn id="150" fill="hold" nodeType="withGroup">
                            <p:stCondLst>
                              <p:cond delay="0"/>
                            </p:stCondLst>
                            <p:childTnLst>
                              <p:par>
                                <p:cTn id="151" presetID="0" presetClass="path" presetSubtype="0" accel="50000" decel="50000" fill="hold" grpId="1" nodeType="clickEffect">
                                  <p:stCondLst>
                                    <p:cond delay="0"/>
                                  </p:stCondLst>
                                  <p:childTnLst>
                                    <p:animMotion origin="layout" path="M -0.01407 0.00232 L -0.05695 0.00232 L -0.05816 0.22616 " pathEditMode="relative" ptsTypes="AAA">
                                      <p:cBhvr>
                                        <p:cTn id="152" dur="1000" fill="hold"/>
                                        <p:tgtEl>
                                          <p:spTgt spid="43"/>
                                        </p:tgtEl>
                                        <p:attrNameLst>
                                          <p:attrName>ppt_x</p:attrName>
                                          <p:attrName>ppt_y</p:attrName>
                                        </p:attrNameLst>
                                      </p:cBhvr>
                                    </p:animMotion>
                                  </p:childTnLst>
                                </p:cTn>
                              </p:par>
                            </p:childTnLst>
                          </p:cTn>
                        </p:par>
                      </p:childTnLst>
                    </p:cTn>
                  </p:par>
                  <p:par>
                    <p:cTn id="153" fill="hold" nodeType="clickPar">
                      <p:stCondLst>
                        <p:cond delay="indefinite"/>
                      </p:stCondLst>
                      <p:childTnLst>
                        <p:par>
                          <p:cTn id="154" fill="hold" nodeType="withGroup">
                            <p:stCondLst>
                              <p:cond delay="0"/>
                            </p:stCondLst>
                            <p:childTnLst>
                              <p:par>
                                <p:cTn id="155" presetID="1" presetClass="exit" presetSubtype="0" fill="hold" grpId="2" nodeType="clickEffect">
                                  <p:stCondLst>
                                    <p:cond delay="0"/>
                                  </p:stCondLst>
                                  <p:childTnLst>
                                    <p:set>
                                      <p:cBhvr>
                                        <p:cTn id="156" dur="1" fill="hold">
                                          <p:stCondLst>
                                            <p:cond delay="0"/>
                                          </p:stCondLst>
                                        </p:cTn>
                                        <p:tgtEl>
                                          <p:spTgt spid="43"/>
                                        </p:tgtEl>
                                        <p:attrNameLst>
                                          <p:attrName>style.visibility</p:attrName>
                                        </p:attrNameLst>
                                      </p:cBhvr>
                                      <p:to>
                                        <p:strVal val="hidden"/>
                                      </p:to>
                                    </p:set>
                                  </p:childTnLst>
                                </p:cTn>
                              </p:par>
                              <p:par>
                                <p:cTn id="157" presetID="1" presetClass="exit" presetSubtype="0" fill="hold" grpId="1" nodeType="withEffect">
                                  <p:stCondLst>
                                    <p:cond delay="0"/>
                                  </p:stCondLst>
                                  <p:childTnLst>
                                    <p:set>
                                      <p:cBhvr>
                                        <p:cTn id="158" dur="1" fill="hold">
                                          <p:stCondLst>
                                            <p:cond delay="0"/>
                                          </p:stCondLst>
                                        </p:cTn>
                                        <p:tgtEl>
                                          <p:spTgt spid="47"/>
                                        </p:tgtEl>
                                        <p:attrNameLst>
                                          <p:attrName>style.visibility</p:attrName>
                                        </p:attrNameLst>
                                      </p:cBhvr>
                                      <p:to>
                                        <p:strVal val="hidden"/>
                                      </p:to>
                                    </p:set>
                                  </p:childTnLst>
                                </p:cTn>
                              </p:par>
                              <p:par>
                                <p:cTn id="159" presetID="3" presetClass="emph" presetSubtype="2" fill="hold" grpId="1" nodeType="withEffect">
                                  <p:stCondLst>
                                    <p:cond delay="0"/>
                                  </p:stCondLst>
                                  <p:childTnLst>
                                    <p:animClr clrSpc="rgb" dir="cw">
                                      <p:cBhvr override="childStyle">
                                        <p:cTn id="160" dur="500" fill="hold"/>
                                        <p:tgtEl>
                                          <p:spTgt spid="42"/>
                                        </p:tgtEl>
                                        <p:attrNameLst>
                                          <p:attrName>style.color</p:attrName>
                                        </p:attrNameLst>
                                      </p:cBhvr>
                                      <p:to>
                                        <a:srgbClr val="C0C0C0"/>
                                      </p:to>
                                    </p:animClr>
                                  </p:childTnLst>
                                </p:cTn>
                              </p:par>
                              <p:par>
                                <p:cTn id="161" presetID="1" presetClass="exit" presetSubtype="0" fill="hold" grpId="1" nodeType="withEffect">
                                  <p:stCondLst>
                                    <p:cond delay="0"/>
                                  </p:stCondLst>
                                  <p:childTnLst>
                                    <p:set>
                                      <p:cBhvr>
                                        <p:cTn id="162" dur="1" fill="hold">
                                          <p:stCondLst>
                                            <p:cond delay="0"/>
                                          </p:stCondLst>
                                        </p:cTn>
                                        <p:tgtEl>
                                          <p:spTgt spid="44"/>
                                        </p:tgtEl>
                                        <p:attrNameLst>
                                          <p:attrName>style.visibility</p:attrName>
                                        </p:attrNameLst>
                                      </p:cBhvr>
                                      <p:to>
                                        <p:strVal val="hidden"/>
                                      </p:to>
                                    </p:set>
                                  </p:childTnLst>
                                </p:cTn>
                              </p:par>
                            </p:childTnLst>
                          </p:cTn>
                        </p:par>
                      </p:childTnLst>
                    </p:cTn>
                  </p:par>
                  <p:par>
                    <p:cTn id="163" fill="hold" nodeType="clickPar">
                      <p:stCondLst>
                        <p:cond delay="indefinite"/>
                      </p:stCondLst>
                      <p:childTnLst>
                        <p:par>
                          <p:cTn id="164" fill="hold" nodeType="withGroup">
                            <p:stCondLst>
                              <p:cond delay="0"/>
                            </p:stCondLst>
                            <p:childTnLst>
                              <p:par>
                                <p:cTn id="165" presetID="1" presetClass="entr" presetSubtype="0" fill="hold" grpId="0" nodeType="clickEffect">
                                  <p:stCondLst>
                                    <p:cond delay="0"/>
                                  </p:stCondLst>
                                  <p:childTnLst>
                                    <p:set>
                                      <p:cBhvr>
                                        <p:cTn id="166" dur="1" fill="hold">
                                          <p:stCondLst>
                                            <p:cond delay="0"/>
                                          </p:stCondLst>
                                        </p:cTn>
                                        <p:tgtEl>
                                          <p:spTgt spid="45"/>
                                        </p:tgtEl>
                                        <p:attrNameLst>
                                          <p:attrName>style.visibility</p:attrName>
                                        </p:attrNameLst>
                                      </p:cBhvr>
                                      <p:to>
                                        <p:strVal val="visible"/>
                                      </p:to>
                                    </p:set>
                                  </p:childTnLst>
                                </p:cTn>
                              </p:par>
                            </p:childTnLst>
                          </p:cTn>
                        </p:par>
                      </p:childTnLst>
                    </p:cTn>
                  </p:par>
                  <p:par>
                    <p:cTn id="167" fill="hold" nodeType="clickPar">
                      <p:stCondLst>
                        <p:cond delay="indefinite"/>
                      </p:stCondLst>
                      <p:childTnLst>
                        <p:par>
                          <p:cTn id="168" fill="hold" nodeType="withGroup">
                            <p:stCondLst>
                              <p:cond delay="0"/>
                            </p:stCondLst>
                            <p:childTnLst>
                              <p:par>
                                <p:cTn id="169" presetID="1" presetClass="entr" presetSubtype="0" fill="hold" grpId="0" nodeType="clickEffect">
                                  <p:stCondLst>
                                    <p:cond delay="0"/>
                                  </p:stCondLst>
                                  <p:childTnLst>
                                    <p:set>
                                      <p:cBhvr>
                                        <p:cTn id="170" dur="1" fill="hold">
                                          <p:stCondLst>
                                            <p:cond delay="0"/>
                                          </p:stCondLst>
                                        </p:cTn>
                                        <p:tgtEl>
                                          <p:spTgt spid="54"/>
                                        </p:tgtEl>
                                        <p:attrNameLst>
                                          <p:attrName>style.visibility</p:attrName>
                                        </p:attrNameLst>
                                      </p:cBhvr>
                                      <p:to>
                                        <p:strVal val="visible"/>
                                      </p:to>
                                    </p:set>
                                  </p:childTnLst>
                                </p:cTn>
                              </p:par>
                            </p:childTnLst>
                          </p:cTn>
                        </p:par>
                      </p:childTnLst>
                    </p:cTn>
                  </p:par>
                  <p:par>
                    <p:cTn id="171" fill="hold" nodeType="clickPar">
                      <p:stCondLst>
                        <p:cond delay="indefinite"/>
                      </p:stCondLst>
                      <p:childTnLst>
                        <p:par>
                          <p:cTn id="172" fill="hold" nodeType="withGroup">
                            <p:stCondLst>
                              <p:cond delay="0"/>
                            </p:stCondLst>
                            <p:childTnLst>
                              <p:par>
                                <p:cTn id="173" presetID="5" presetClass="exit" presetSubtype="10" fill="hold" grpId="1" nodeType="clickEffect">
                                  <p:stCondLst>
                                    <p:cond delay="0"/>
                                  </p:stCondLst>
                                  <p:childTnLst>
                                    <p:animEffect transition="out" filter="checkerboard(across)">
                                      <p:cBhvr>
                                        <p:cTn id="174" dur="2000"/>
                                        <p:tgtEl>
                                          <p:spTgt spid="37"/>
                                        </p:tgtEl>
                                      </p:cBhvr>
                                    </p:animEffect>
                                    <p:set>
                                      <p:cBhvr>
                                        <p:cTn id="175" dur="1" fill="hold">
                                          <p:stCondLst>
                                            <p:cond delay="1999"/>
                                          </p:stCondLst>
                                        </p:cTn>
                                        <p:tgtEl>
                                          <p:spTgt spid="37"/>
                                        </p:tgtEl>
                                        <p:attrNameLst>
                                          <p:attrName>style.visibility</p:attrName>
                                        </p:attrNameLst>
                                      </p:cBhvr>
                                      <p:to>
                                        <p:strVal val="hidden"/>
                                      </p:to>
                                    </p:set>
                                  </p:childTnLst>
                                </p:cTn>
                              </p:par>
                              <p:par>
                                <p:cTn id="176" presetID="5" presetClass="exit" presetSubtype="10" fill="hold" grpId="1" nodeType="withEffect">
                                  <p:stCondLst>
                                    <p:cond delay="0"/>
                                  </p:stCondLst>
                                  <p:childTnLst>
                                    <p:animEffect transition="out" filter="checkerboard(across)">
                                      <p:cBhvr>
                                        <p:cTn id="177" dur="2000"/>
                                        <p:tgtEl>
                                          <p:spTgt spid="35"/>
                                        </p:tgtEl>
                                      </p:cBhvr>
                                    </p:animEffect>
                                    <p:set>
                                      <p:cBhvr>
                                        <p:cTn id="178" dur="1" fill="hold">
                                          <p:stCondLst>
                                            <p:cond delay="1999"/>
                                          </p:stCondLst>
                                        </p:cTn>
                                        <p:tgtEl>
                                          <p:spTgt spid="35"/>
                                        </p:tgtEl>
                                        <p:attrNameLst>
                                          <p:attrName>style.visibility</p:attrName>
                                        </p:attrNameLst>
                                      </p:cBhvr>
                                      <p:to>
                                        <p:strVal val="hidden"/>
                                      </p:to>
                                    </p:set>
                                  </p:childTnLst>
                                </p:cTn>
                              </p:par>
                            </p:childTnLst>
                          </p:cTn>
                        </p:par>
                      </p:childTnLst>
                    </p:cTn>
                  </p:par>
                  <p:par>
                    <p:cTn id="179" fill="hold" nodeType="clickPar">
                      <p:stCondLst>
                        <p:cond delay="indefinite"/>
                      </p:stCondLst>
                      <p:childTnLst>
                        <p:par>
                          <p:cTn id="180" fill="hold" nodeType="withGroup">
                            <p:stCondLst>
                              <p:cond delay="0"/>
                            </p:stCondLst>
                            <p:childTnLst>
                              <p:par>
                                <p:cTn id="181" presetID="1" presetClass="entr" presetSubtype="0" fill="hold" grpId="0" nodeType="clickEffect">
                                  <p:stCondLst>
                                    <p:cond delay="0"/>
                                  </p:stCondLst>
                                  <p:childTnLst>
                                    <p:set>
                                      <p:cBhvr>
                                        <p:cTn id="182" dur="1" fill="hold">
                                          <p:stCondLst>
                                            <p:cond delay="0"/>
                                          </p:stCondLst>
                                        </p:cTn>
                                        <p:tgtEl>
                                          <p:spTgt spid="48"/>
                                        </p:tgtEl>
                                        <p:attrNameLst>
                                          <p:attrName>style.visibility</p:attrName>
                                        </p:attrNameLst>
                                      </p:cBhvr>
                                      <p:to>
                                        <p:strVal val="visible"/>
                                      </p:to>
                                    </p:set>
                                  </p:childTnLst>
                                </p:cTn>
                              </p:par>
                            </p:childTnLst>
                          </p:cTn>
                        </p:par>
                      </p:childTnLst>
                    </p:cTn>
                  </p:par>
                  <p:par>
                    <p:cTn id="183" fill="hold" nodeType="clickPar">
                      <p:stCondLst>
                        <p:cond delay="indefinite"/>
                      </p:stCondLst>
                      <p:childTnLst>
                        <p:par>
                          <p:cTn id="184" fill="hold" nodeType="withGroup">
                            <p:stCondLst>
                              <p:cond delay="0"/>
                            </p:stCondLst>
                            <p:childTnLst>
                              <p:par>
                                <p:cTn id="185" presetID="1" presetClass="entr" presetSubtype="0" fill="hold" grpId="0" nodeType="clickEffect">
                                  <p:stCondLst>
                                    <p:cond delay="0"/>
                                  </p:stCondLst>
                                  <p:childTnLst>
                                    <p:set>
                                      <p:cBhvr>
                                        <p:cTn id="186" dur="1" fill="hold">
                                          <p:stCondLst>
                                            <p:cond delay="0"/>
                                          </p:stCondLst>
                                        </p:cTn>
                                        <p:tgtEl>
                                          <p:spTgt spid="49"/>
                                        </p:tgtEl>
                                        <p:attrNameLst>
                                          <p:attrName>style.visibility</p:attrName>
                                        </p:attrNameLst>
                                      </p:cBhvr>
                                      <p:to>
                                        <p:strVal val="visible"/>
                                      </p:to>
                                    </p:set>
                                  </p:childTnLst>
                                </p:cTn>
                              </p:par>
                            </p:childTnLst>
                          </p:cTn>
                        </p:par>
                      </p:childTnLst>
                    </p:cTn>
                  </p:par>
                  <p:par>
                    <p:cTn id="187" fill="hold" nodeType="clickPar">
                      <p:stCondLst>
                        <p:cond delay="indefinite"/>
                      </p:stCondLst>
                      <p:childTnLst>
                        <p:par>
                          <p:cTn id="188" fill="hold" nodeType="withGroup">
                            <p:stCondLst>
                              <p:cond delay="0"/>
                            </p:stCondLst>
                            <p:childTnLst>
                              <p:par>
                                <p:cTn id="189" presetID="1" presetClass="exit" presetSubtype="0" fill="hold" grpId="1" nodeType="clickEffect">
                                  <p:stCondLst>
                                    <p:cond delay="0"/>
                                  </p:stCondLst>
                                  <p:childTnLst>
                                    <p:set>
                                      <p:cBhvr>
                                        <p:cTn id="190" dur="1" fill="hold">
                                          <p:stCondLst>
                                            <p:cond delay="0"/>
                                          </p:stCondLst>
                                        </p:cTn>
                                        <p:tgtEl>
                                          <p:spTgt spid="49"/>
                                        </p:tgtEl>
                                        <p:attrNameLst>
                                          <p:attrName>style.visibility</p:attrName>
                                        </p:attrNameLst>
                                      </p:cBhvr>
                                      <p:to>
                                        <p:strVal val="hidden"/>
                                      </p:to>
                                    </p:set>
                                  </p:childTnLst>
                                </p:cTn>
                              </p:par>
                              <p:par>
                                <p:cTn id="191" presetID="1" presetClass="entr" presetSubtype="0" fill="hold" grpId="0" nodeType="withEffect">
                                  <p:stCondLst>
                                    <p:cond delay="0"/>
                                  </p:stCondLst>
                                  <p:childTnLst>
                                    <p:set>
                                      <p:cBhvr>
                                        <p:cTn id="192" dur="1" fill="hold">
                                          <p:stCondLst>
                                            <p:cond delay="0"/>
                                          </p:stCondLst>
                                        </p:cTn>
                                        <p:tgtEl>
                                          <p:spTgt spid="50"/>
                                        </p:tgtEl>
                                        <p:attrNameLst>
                                          <p:attrName>style.visibility</p:attrName>
                                        </p:attrNameLst>
                                      </p:cBhvr>
                                      <p:to>
                                        <p:strVal val="visible"/>
                                      </p:to>
                                    </p:set>
                                  </p:childTnLst>
                                </p:cTn>
                              </p:par>
                              <p:par>
                                <p:cTn id="193" presetID="1" presetClass="entr" presetSubtype="0" fill="hold" grpId="0" nodeType="withEffect">
                                  <p:stCondLst>
                                    <p:cond delay="0"/>
                                  </p:stCondLst>
                                  <p:childTnLst>
                                    <p:set>
                                      <p:cBhvr>
                                        <p:cTn id="194" dur="1" fill="hold">
                                          <p:stCondLst>
                                            <p:cond delay="0"/>
                                          </p:stCondLst>
                                        </p:cTn>
                                        <p:tgtEl>
                                          <p:spTgt spid="52"/>
                                        </p:tgtEl>
                                        <p:attrNameLst>
                                          <p:attrName>style.visibility</p:attrName>
                                        </p:attrNameLst>
                                      </p:cBhvr>
                                      <p:to>
                                        <p:strVal val="visible"/>
                                      </p:to>
                                    </p:set>
                                  </p:childTnLst>
                                </p:cTn>
                              </p:par>
                              <p:par>
                                <p:cTn id="195" presetID="1" presetClass="exit" presetSubtype="0" fill="hold" grpId="1" nodeType="withEffect">
                                  <p:stCondLst>
                                    <p:cond delay="0"/>
                                  </p:stCondLst>
                                  <p:childTnLst>
                                    <p:set>
                                      <p:cBhvr>
                                        <p:cTn id="196" dur="1" fill="hold">
                                          <p:stCondLst>
                                            <p:cond delay="0"/>
                                          </p:stCondLst>
                                        </p:cTn>
                                        <p:tgtEl>
                                          <p:spTgt spid="48"/>
                                        </p:tgtEl>
                                        <p:attrNameLst>
                                          <p:attrName>style.visibility</p:attrName>
                                        </p:attrNameLst>
                                      </p:cBhvr>
                                      <p:to>
                                        <p:strVal val="hidden"/>
                                      </p:to>
                                    </p:set>
                                  </p:childTnLst>
                                </p:cTn>
                              </p:par>
                            </p:childTnLst>
                          </p:cTn>
                        </p:par>
                      </p:childTnLst>
                    </p:cTn>
                  </p:par>
                  <p:par>
                    <p:cTn id="197" fill="hold" nodeType="clickPar">
                      <p:stCondLst>
                        <p:cond delay="indefinite"/>
                      </p:stCondLst>
                      <p:childTnLst>
                        <p:par>
                          <p:cTn id="198" fill="hold" nodeType="withGroup">
                            <p:stCondLst>
                              <p:cond delay="0"/>
                            </p:stCondLst>
                            <p:childTnLst>
                              <p:par>
                                <p:cTn id="199" presetID="1" presetClass="entr" presetSubtype="0" fill="hold" grpId="0" nodeType="clickEffect">
                                  <p:stCondLst>
                                    <p:cond delay="0"/>
                                  </p:stCondLst>
                                  <p:childTnLst>
                                    <p:set>
                                      <p:cBhvr>
                                        <p:cTn id="200" dur="1" fill="hold">
                                          <p:stCondLst>
                                            <p:cond delay="0"/>
                                          </p:stCondLst>
                                        </p:cTn>
                                        <p:tgtEl>
                                          <p:spTgt spid="53"/>
                                        </p:tgtEl>
                                        <p:attrNameLst>
                                          <p:attrName>style.visibility</p:attrName>
                                        </p:attrNameLst>
                                      </p:cBhvr>
                                      <p:to>
                                        <p:strVal val="visible"/>
                                      </p:to>
                                    </p:set>
                                  </p:childTnLst>
                                </p:cTn>
                              </p:par>
                            </p:childTnLst>
                          </p:cTn>
                        </p:par>
                      </p:childTnLst>
                    </p:cTn>
                  </p:par>
                  <p:par>
                    <p:cTn id="201" fill="hold" nodeType="clickPar">
                      <p:stCondLst>
                        <p:cond delay="indefinite"/>
                      </p:stCondLst>
                      <p:childTnLst>
                        <p:par>
                          <p:cTn id="202" fill="hold" nodeType="withGroup">
                            <p:stCondLst>
                              <p:cond delay="0"/>
                            </p:stCondLst>
                            <p:childTnLst>
                              <p:par>
                                <p:cTn id="203" presetID="1" presetClass="entr" presetSubtype="0" fill="hold" grpId="0" nodeType="clickEffect">
                                  <p:stCondLst>
                                    <p:cond delay="0"/>
                                  </p:stCondLst>
                                  <p:childTnLst>
                                    <p:set>
                                      <p:cBhvr>
                                        <p:cTn id="204" dur="1" fill="hold">
                                          <p:stCondLst>
                                            <p:cond delay="0"/>
                                          </p:stCondLst>
                                        </p:cTn>
                                        <p:tgtEl>
                                          <p:spTgt spid="51"/>
                                        </p:tgtEl>
                                        <p:attrNameLst>
                                          <p:attrName>style.visibility</p:attrName>
                                        </p:attrNameLst>
                                      </p:cBhvr>
                                      <p:to>
                                        <p:strVal val="visible"/>
                                      </p:to>
                                    </p:set>
                                  </p:childTnLst>
                                </p:cTn>
                              </p:par>
                            </p:childTnLst>
                          </p:cTn>
                        </p:par>
                      </p:childTnLst>
                    </p:cTn>
                  </p:par>
                  <p:par>
                    <p:cTn id="205" fill="hold" nodeType="clickPar">
                      <p:stCondLst>
                        <p:cond delay="indefinite"/>
                      </p:stCondLst>
                      <p:childTnLst>
                        <p:par>
                          <p:cTn id="206" fill="hold" nodeType="withGroup">
                            <p:stCondLst>
                              <p:cond delay="0"/>
                            </p:stCondLst>
                            <p:childTnLst>
                              <p:par>
                                <p:cTn id="207" presetID="0" presetClass="path" presetSubtype="0" accel="50000" decel="50000" fill="hold" grpId="1" nodeType="clickEffect">
                                  <p:stCondLst>
                                    <p:cond delay="0"/>
                                  </p:stCondLst>
                                  <p:childTnLst>
                                    <p:animMotion origin="layout" path="M 0.01354 0.00232 L 0.07899 0.0007 L 0.07413 0.22616 " pathEditMode="relative" ptsTypes="AAA">
                                      <p:cBhvr>
                                        <p:cTn id="208" dur="1000" fill="hold"/>
                                        <p:tgtEl>
                                          <p:spTgt spid="51"/>
                                        </p:tgtEl>
                                        <p:attrNameLst>
                                          <p:attrName>ppt_x</p:attrName>
                                          <p:attrName>ppt_y</p:attrName>
                                        </p:attrNameLst>
                                      </p:cBhvr>
                                    </p:animMotion>
                                  </p:childTnLst>
                                </p:cTn>
                              </p:par>
                              <p:par>
                                <p:cTn id="209" presetID="1" presetClass="exit" presetSubtype="0" fill="hold" grpId="1" nodeType="withEffect">
                                  <p:stCondLst>
                                    <p:cond delay="0"/>
                                  </p:stCondLst>
                                  <p:childTnLst>
                                    <p:set>
                                      <p:cBhvr>
                                        <p:cTn id="210" dur="1" fill="hold">
                                          <p:stCondLst>
                                            <p:cond delay="0"/>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p:bldP spid="15" grpId="1"/>
      <p:bldP spid="16" grpId="0" animBg="1"/>
      <p:bldP spid="17" grpId="0"/>
      <p:bldP spid="18" grpId="0"/>
      <p:bldP spid="29" grpId="0"/>
      <p:bldP spid="29" grpId="1"/>
      <p:bldP spid="30" grpId="0"/>
      <p:bldP spid="30" grpId="1"/>
      <p:bldP spid="33" grpId="0"/>
      <p:bldP spid="34" grpId="0" animBg="1"/>
      <p:bldP spid="34" grpId="1" animBg="1"/>
      <p:bldP spid="35" grpId="0" animBg="1"/>
      <p:bldP spid="35" grpId="1" animBg="1"/>
      <p:bldP spid="36" grpId="0" animBg="1"/>
      <p:bldP spid="36" grpId="1" animBg="1"/>
      <p:bldP spid="36" grpId="2" animBg="1"/>
      <p:bldP spid="37" grpId="0"/>
      <p:bldP spid="37" grpId="1"/>
      <p:bldP spid="38" grpId="0"/>
      <p:bldP spid="38" grpId="1"/>
      <p:bldP spid="39" grpId="0"/>
      <p:bldP spid="39" grpId="1"/>
      <p:bldP spid="40" grpId="0"/>
      <p:bldP spid="40" grpId="1"/>
      <p:bldP spid="41" grpId="0" animBg="1"/>
      <p:bldP spid="41" grpId="1" animBg="1"/>
      <p:bldP spid="41" grpId="2" animBg="1"/>
      <p:bldP spid="42" grpId="0"/>
      <p:bldP spid="42" grpId="1"/>
      <p:bldP spid="43" grpId="0" animBg="1"/>
      <p:bldP spid="43" grpId="1" animBg="1"/>
      <p:bldP spid="43" grpId="2" animBg="1"/>
      <p:bldP spid="44" grpId="0"/>
      <p:bldP spid="44" grpId="1"/>
      <p:bldP spid="45" grpId="0"/>
      <p:bldP spid="46" grpId="0"/>
      <p:bldP spid="46" grpId="1"/>
      <p:bldP spid="47" grpId="0"/>
      <p:bldP spid="47" grpId="1"/>
      <p:bldP spid="48" grpId="0"/>
      <p:bldP spid="48" grpId="1"/>
      <p:bldP spid="49" grpId="0" animBg="1"/>
      <p:bldP spid="49" grpId="1" animBg="1"/>
      <p:bldP spid="50" grpId="0" animBg="1"/>
      <p:bldP spid="51" grpId="0" animBg="1"/>
      <p:bldP spid="51" grpId="1" animBg="1"/>
      <p:bldP spid="52" grpId="0"/>
      <p:bldP spid="53" grpId="0"/>
      <p:bldP spid="54" grpId="0"/>
      <p:bldP spid="54" grpId="1"/>
      <p:bldP spid="57" grpId="0"/>
      <p:bldP spid="2" grpId="0" build="allAtOnce"/>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Slide Number Placeholder 4">
            <a:extLst>
              <a:ext uri="{FF2B5EF4-FFF2-40B4-BE49-F238E27FC236}">
                <a16:creationId xmlns:a16="http://schemas.microsoft.com/office/drawing/2014/main" id="{3F99C37A-F9B9-40AE-B919-F84E522C210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722E9841-6C2D-4B90-8028-1F4C7F461716}" type="slidenum">
              <a:rPr lang="en-US" altLang="en-US" sz="1600" smtClean="0">
                <a:solidFill>
                  <a:srgbClr val="000000"/>
                </a:solidFill>
                <a:latin typeface="Garamond" panose="02020404030301010803" pitchFamily="18" charset="0"/>
              </a:rPr>
              <a:pPr>
                <a:spcBef>
                  <a:spcPct val="0"/>
                </a:spcBef>
                <a:buClrTx/>
                <a:buSzTx/>
                <a:buFontTx/>
                <a:buNone/>
              </a:pPr>
              <a:t>66</a:t>
            </a:fld>
            <a:endParaRPr lang="en-US" altLang="en-US" sz="1600">
              <a:solidFill>
                <a:srgbClr val="000000"/>
              </a:solidFill>
              <a:latin typeface="Garamond" panose="02020404030301010803" pitchFamily="18" charset="0"/>
            </a:endParaRPr>
          </a:p>
        </p:txBody>
      </p:sp>
      <p:sp>
        <p:nvSpPr>
          <p:cNvPr id="203778" name="Rectangle 2">
            <a:extLst>
              <a:ext uri="{FF2B5EF4-FFF2-40B4-BE49-F238E27FC236}">
                <a16:creationId xmlns:a16="http://schemas.microsoft.com/office/drawing/2014/main" id="{CBC57671-B5C0-4072-AFE7-C9E83569877E}"/>
              </a:ext>
            </a:extLst>
          </p:cNvPr>
          <p:cNvSpPr>
            <a:spLocks noGrp="1" noChangeArrowheads="1"/>
          </p:cNvSpPr>
          <p:nvPr>
            <p:ph type="title"/>
          </p:nvPr>
        </p:nvSpPr>
        <p:spPr/>
        <p:txBody>
          <a:bodyPr/>
          <a:lstStyle/>
          <a:p>
            <a:r>
              <a:rPr lang="en-US" altLang="en-US">
                <a:ea typeface="ＭＳ Ｐゴシック" panose="020B0600070205080204" pitchFamily="34" charset="-128"/>
              </a:rPr>
              <a:t>DRAM Controllers</a:t>
            </a:r>
          </a:p>
        </p:txBody>
      </p:sp>
      <p:sp>
        <p:nvSpPr>
          <p:cNvPr id="176131" name="Rectangle 3">
            <a:extLst>
              <a:ext uri="{FF2B5EF4-FFF2-40B4-BE49-F238E27FC236}">
                <a16:creationId xmlns:a16="http://schemas.microsoft.com/office/drawing/2014/main" id="{DA006278-101D-4282-9C52-E5BFD343AFD0}"/>
              </a:ext>
            </a:extLst>
          </p:cNvPr>
          <p:cNvSpPr>
            <a:spLocks noGrp="1" noChangeArrowheads="1"/>
          </p:cNvSpPr>
          <p:nvPr>
            <p:ph type="body" idx="1"/>
          </p:nvPr>
        </p:nvSpPr>
        <p:spPr>
          <a:xfrm>
            <a:off x="228600" y="1182688"/>
            <a:ext cx="8610600" cy="4876800"/>
          </a:xfrm>
        </p:spPr>
        <p:txBody>
          <a:bodyPr/>
          <a:lstStyle/>
          <a:p>
            <a:r>
              <a:rPr lang="en-US" altLang="en-US">
                <a:ea typeface="ＭＳ Ｐゴシック" panose="020B0600070205080204" pitchFamily="34" charset="-128"/>
              </a:rPr>
              <a:t>A row-conflict memory access takes significantly longer than a row-hit access</a:t>
            </a:r>
          </a:p>
          <a:p>
            <a:endParaRPr lang="en-US" altLang="en-US">
              <a:ea typeface="ＭＳ Ｐゴシック" panose="020B0600070205080204" pitchFamily="34" charset="-128"/>
            </a:endParaRPr>
          </a:p>
          <a:p>
            <a:r>
              <a:rPr lang="en-US" altLang="en-US">
                <a:ea typeface="ＭＳ Ｐゴシック" panose="020B0600070205080204" pitchFamily="34" charset="-128"/>
              </a:rPr>
              <a:t>Current controllers take advantage of this fact</a:t>
            </a:r>
          </a:p>
          <a:p>
            <a:pPr lvl="1"/>
            <a:endParaRPr lang="en-US" altLang="en-US" sz="1600">
              <a:ea typeface="ＭＳ Ｐゴシック" panose="020B0600070205080204" pitchFamily="34" charset="-128"/>
            </a:endParaRPr>
          </a:p>
          <a:p>
            <a:r>
              <a:rPr lang="en-US" altLang="en-US">
                <a:ea typeface="ＭＳ Ｐゴシック" panose="020B0600070205080204" pitchFamily="34" charset="-128"/>
              </a:rPr>
              <a:t>Commonly used scheduling policy (FR-FCFS) </a:t>
            </a:r>
            <a:r>
              <a:rPr lang="en-US" altLang="en-US" sz="1800">
                <a:ea typeface="ＭＳ Ｐゴシック" panose="020B0600070205080204" pitchFamily="34" charset="-128"/>
              </a:rPr>
              <a:t>[Rixner 2000]*</a:t>
            </a:r>
          </a:p>
          <a:p>
            <a:pPr lvl="1">
              <a:buFont typeface="Wingdings" panose="05000000000000000000" pitchFamily="2" charset="2"/>
              <a:buNone/>
            </a:pPr>
            <a:r>
              <a:rPr lang="en-US" altLang="en-US">
                <a:solidFill>
                  <a:srgbClr val="003399"/>
                </a:solidFill>
                <a:ea typeface="ＭＳ Ｐゴシック" panose="020B0600070205080204" pitchFamily="34" charset="-128"/>
              </a:rPr>
              <a:t>(1) Row-hit first:</a:t>
            </a:r>
            <a:r>
              <a:rPr lang="en-US" altLang="en-US">
                <a:ea typeface="ＭＳ Ｐゴシック" panose="020B0600070205080204" pitchFamily="34" charset="-128"/>
              </a:rPr>
              <a:t> Service row-hit memory accesses first</a:t>
            </a:r>
          </a:p>
          <a:p>
            <a:pPr lvl="1">
              <a:buFont typeface="Wingdings" panose="05000000000000000000" pitchFamily="2" charset="2"/>
              <a:buNone/>
            </a:pPr>
            <a:r>
              <a:rPr lang="en-US" altLang="en-US">
                <a:solidFill>
                  <a:srgbClr val="003399"/>
                </a:solidFill>
                <a:ea typeface="ＭＳ Ｐゴシック" panose="020B0600070205080204" pitchFamily="34" charset="-128"/>
              </a:rPr>
              <a:t>(2) Oldest-first:</a:t>
            </a:r>
            <a:r>
              <a:rPr lang="en-US" altLang="en-US">
                <a:ea typeface="ＭＳ Ｐゴシック" panose="020B0600070205080204" pitchFamily="34" charset="-128"/>
              </a:rPr>
              <a:t> Then service older accesses first</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This scheduling policy aims to maximize DRAM throughput</a:t>
            </a:r>
          </a:p>
        </p:txBody>
      </p:sp>
      <p:sp>
        <p:nvSpPr>
          <p:cNvPr id="203780" name="TextBox 6">
            <a:extLst>
              <a:ext uri="{FF2B5EF4-FFF2-40B4-BE49-F238E27FC236}">
                <a16:creationId xmlns:a16="http://schemas.microsoft.com/office/drawing/2014/main" id="{89A56879-086C-439A-ACFF-2DB2117D27CA}"/>
              </a:ext>
            </a:extLst>
          </p:cNvPr>
          <p:cNvSpPr txBox="1">
            <a:spLocks noChangeArrowheads="1"/>
          </p:cNvSpPr>
          <p:nvPr/>
        </p:nvSpPr>
        <p:spPr bwMode="auto">
          <a:xfrm>
            <a:off x="304800" y="5715000"/>
            <a:ext cx="82327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000000"/>
                </a:solidFill>
                <a:latin typeface="Arial" panose="020B0604020202020204" pitchFamily="34" charset="0"/>
                <a:cs typeface="Arial" panose="020B0604020202020204" pitchFamily="34" charset="0"/>
              </a:rPr>
              <a:t>*Rixner et al., </a:t>
            </a:r>
            <a:r>
              <a:rPr lang="ja-JP" altLang="en-US" sz="1200">
                <a:solidFill>
                  <a:srgbClr val="000000"/>
                </a:solidFill>
                <a:latin typeface="Arial" panose="020B0604020202020204" pitchFamily="34" charset="0"/>
                <a:cs typeface="Arial" panose="020B0604020202020204" pitchFamily="34" charset="0"/>
              </a:rPr>
              <a:t>“</a:t>
            </a:r>
            <a:r>
              <a:rPr lang="en-US" altLang="ja-JP" sz="1200">
                <a:solidFill>
                  <a:srgbClr val="000000"/>
                </a:solidFill>
                <a:latin typeface="Arial" panose="020B0604020202020204" pitchFamily="34" charset="0"/>
                <a:cs typeface="Arial" panose="020B0604020202020204" pitchFamily="34" charset="0"/>
              </a:rPr>
              <a:t>Memory Access Scheduling,</a:t>
            </a:r>
            <a:r>
              <a:rPr lang="ja-JP" altLang="en-US" sz="1200">
                <a:solidFill>
                  <a:srgbClr val="000000"/>
                </a:solidFill>
                <a:latin typeface="Arial" panose="020B0604020202020204" pitchFamily="34" charset="0"/>
                <a:cs typeface="Arial" panose="020B0604020202020204" pitchFamily="34" charset="0"/>
              </a:rPr>
              <a:t>”</a:t>
            </a:r>
            <a:r>
              <a:rPr lang="en-US" altLang="ja-JP" sz="1200">
                <a:solidFill>
                  <a:srgbClr val="000000"/>
                </a:solidFill>
                <a:latin typeface="Arial" panose="020B0604020202020204" pitchFamily="34" charset="0"/>
                <a:cs typeface="Arial" panose="020B0604020202020204" pitchFamily="34" charset="0"/>
              </a:rPr>
              <a:t> ISCA 2000.</a:t>
            </a:r>
          </a:p>
          <a:p>
            <a:pPr eaLnBrk="1" hangingPunct="1">
              <a:spcBef>
                <a:spcPct val="0"/>
              </a:spcBef>
              <a:buClrTx/>
              <a:buSzTx/>
              <a:buFontTx/>
              <a:buNone/>
            </a:pPr>
            <a:r>
              <a:rPr lang="en-US" altLang="en-US" sz="1200">
                <a:solidFill>
                  <a:srgbClr val="000000"/>
                </a:solidFill>
                <a:latin typeface="Arial" panose="020B0604020202020204" pitchFamily="34" charset="0"/>
                <a:cs typeface="Arial" panose="020B0604020202020204" pitchFamily="34" charset="0"/>
              </a:rPr>
              <a:t>*Zuravleff and Robinson, </a:t>
            </a:r>
            <a:r>
              <a:rPr lang="ja-JP" altLang="en-US" sz="1200">
                <a:solidFill>
                  <a:srgbClr val="000000"/>
                </a:solidFill>
                <a:latin typeface="Arial" panose="020B0604020202020204" pitchFamily="34" charset="0"/>
                <a:cs typeface="Arial" panose="020B0604020202020204" pitchFamily="34" charset="0"/>
              </a:rPr>
              <a:t>“</a:t>
            </a:r>
            <a:r>
              <a:rPr lang="en-US" altLang="ja-JP" sz="1200">
                <a:solidFill>
                  <a:srgbClr val="000000"/>
                </a:solidFill>
                <a:latin typeface="Arial" panose="020B0604020202020204" pitchFamily="34" charset="0"/>
                <a:cs typeface="Arial" panose="020B0604020202020204" pitchFamily="34" charset="0"/>
              </a:rPr>
              <a:t>Controller for a synchronous DRAM …,</a:t>
            </a:r>
            <a:r>
              <a:rPr lang="ja-JP" altLang="en-US" sz="1200">
                <a:solidFill>
                  <a:srgbClr val="000000"/>
                </a:solidFill>
                <a:latin typeface="Arial" panose="020B0604020202020204" pitchFamily="34" charset="0"/>
                <a:cs typeface="Arial" panose="020B0604020202020204" pitchFamily="34" charset="0"/>
              </a:rPr>
              <a:t>”</a:t>
            </a:r>
            <a:r>
              <a:rPr lang="en-US" altLang="ja-JP" sz="1200">
                <a:solidFill>
                  <a:srgbClr val="000000"/>
                </a:solidFill>
                <a:latin typeface="Arial" panose="020B0604020202020204" pitchFamily="34" charset="0"/>
                <a:cs typeface="Arial" panose="020B0604020202020204" pitchFamily="34" charset="0"/>
              </a:rPr>
              <a:t> US Patent 5,630,096, May 1997.</a:t>
            </a:r>
            <a:endParaRPr lang="en-US" altLang="en-US" sz="1200">
              <a:solidFill>
                <a:srgbClr val="000000"/>
              </a:solidFill>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6131">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6131">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613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6131">
                                            <p:txEl>
                                              <p:pRg st="6" end="6"/>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7613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Slide Number Placeholder 4">
            <a:extLst>
              <a:ext uri="{FF2B5EF4-FFF2-40B4-BE49-F238E27FC236}">
                <a16:creationId xmlns:a16="http://schemas.microsoft.com/office/drawing/2014/main" id="{9A1482B5-C3A0-46BA-AD61-55CAF85FBF0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A5C8D68C-E4B8-4624-ACA3-36017B84972C}" type="slidenum">
              <a:rPr lang="en-US" altLang="en-US" sz="1600" smtClean="0">
                <a:solidFill>
                  <a:srgbClr val="000000"/>
                </a:solidFill>
                <a:latin typeface="Garamond" panose="02020404030301010803" pitchFamily="18" charset="0"/>
              </a:rPr>
              <a:pPr>
                <a:spcBef>
                  <a:spcPct val="0"/>
                </a:spcBef>
                <a:buClrTx/>
                <a:buSzTx/>
                <a:buFontTx/>
                <a:buNone/>
              </a:pPr>
              <a:t>67</a:t>
            </a:fld>
            <a:endParaRPr lang="en-US" altLang="en-US" sz="1600">
              <a:solidFill>
                <a:srgbClr val="000000"/>
              </a:solidFill>
              <a:latin typeface="Garamond" panose="02020404030301010803" pitchFamily="18" charset="0"/>
            </a:endParaRPr>
          </a:p>
        </p:txBody>
      </p:sp>
      <p:sp>
        <p:nvSpPr>
          <p:cNvPr id="205826" name="Rectangle 2">
            <a:extLst>
              <a:ext uri="{FF2B5EF4-FFF2-40B4-BE49-F238E27FC236}">
                <a16:creationId xmlns:a16="http://schemas.microsoft.com/office/drawing/2014/main" id="{EA9B482E-6733-4EDC-898E-B605D4548085}"/>
              </a:ext>
            </a:extLst>
          </p:cNvPr>
          <p:cNvSpPr>
            <a:spLocks noGrp="1" noChangeArrowheads="1"/>
          </p:cNvSpPr>
          <p:nvPr>
            <p:ph type="title"/>
          </p:nvPr>
        </p:nvSpPr>
        <p:spPr/>
        <p:txBody>
          <a:bodyPr/>
          <a:lstStyle/>
          <a:p>
            <a:pPr eaLnBrk="1" hangingPunct="1"/>
            <a:r>
              <a:rPr lang="en-US" altLang="en-US">
                <a:ea typeface="ＭＳ Ｐゴシック" panose="020B0600070205080204" pitchFamily="34" charset="-128"/>
              </a:rPr>
              <a:t>The Problem</a:t>
            </a:r>
          </a:p>
        </p:txBody>
      </p:sp>
      <p:sp>
        <p:nvSpPr>
          <p:cNvPr id="23556" name="Rectangle 3">
            <a:extLst>
              <a:ext uri="{FF2B5EF4-FFF2-40B4-BE49-F238E27FC236}">
                <a16:creationId xmlns:a16="http://schemas.microsoft.com/office/drawing/2014/main" id="{F102CB5B-46A4-42F2-89AA-52DE803B24C7}"/>
              </a:ext>
            </a:extLst>
          </p:cNvPr>
          <p:cNvSpPr>
            <a:spLocks noGrp="1" noChangeArrowheads="1"/>
          </p:cNvSpPr>
          <p:nvPr>
            <p:ph type="body" idx="1"/>
          </p:nvPr>
        </p:nvSpPr>
        <p:spPr>
          <a:xfrm>
            <a:off x="228600" y="996950"/>
            <a:ext cx="8610600" cy="5194300"/>
          </a:xfrm>
        </p:spPr>
        <p:txBody>
          <a:bodyPr/>
          <a:lstStyle/>
          <a:p>
            <a:pPr eaLnBrk="1" hangingPunct="1"/>
            <a:r>
              <a:rPr lang="en-US" altLang="en-US">
                <a:ea typeface="ＭＳ Ｐゴシック" panose="020B0600070205080204" pitchFamily="34" charset="-128"/>
              </a:rPr>
              <a:t>Multiple applications share the DRAM controller</a:t>
            </a:r>
          </a:p>
          <a:p>
            <a:pPr eaLnBrk="1" hangingPunct="1"/>
            <a:r>
              <a:rPr lang="en-US" altLang="en-US">
                <a:ea typeface="ＭＳ Ｐゴシック" panose="020B0600070205080204" pitchFamily="34" charset="-128"/>
              </a:rPr>
              <a:t>DRAM controllers designed to maximize DRAM data throughput</a:t>
            </a:r>
          </a:p>
          <a:p>
            <a:pPr eaLnBrk="1" hangingPunct="1"/>
            <a:endParaRPr lang="en-US" altLang="en-US">
              <a:solidFill>
                <a:srgbClr val="003399"/>
              </a:solidFill>
              <a:ea typeface="ＭＳ Ｐゴシック" panose="020B0600070205080204" pitchFamily="34" charset="-128"/>
            </a:endParaRPr>
          </a:p>
          <a:p>
            <a:pPr eaLnBrk="1" hangingPunct="1"/>
            <a:r>
              <a:rPr lang="en-US" altLang="en-US">
                <a:solidFill>
                  <a:srgbClr val="003399"/>
                </a:solidFill>
                <a:ea typeface="ＭＳ Ｐゴシック" panose="020B0600070205080204" pitchFamily="34" charset="-128"/>
              </a:rPr>
              <a:t>DRAM scheduling policies are unfair to some applications</a:t>
            </a:r>
          </a:p>
          <a:p>
            <a:pPr lvl="1" eaLnBrk="1" hangingPunct="1"/>
            <a:r>
              <a:rPr lang="en-US" altLang="en-US" sz="2000">
                <a:ea typeface="ＭＳ Ｐゴシック" panose="020B0600070205080204" pitchFamily="34" charset="-128"/>
              </a:rPr>
              <a:t>Row-hit first: unfairly prioritizes </a:t>
            </a:r>
            <a:r>
              <a:rPr lang="en-US" altLang="en-US" sz="2000">
                <a:solidFill>
                  <a:srgbClr val="FF0000"/>
                </a:solidFill>
                <a:ea typeface="ＭＳ Ｐゴシック" panose="020B0600070205080204" pitchFamily="34" charset="-128"/>
              </a:rPr>
              <a:t>apps with high row buffer locality</a:t>
            </a:r>
          </a:p>
          <a:p>
            <a:pPr lvl="2" eaLnBrk="1" hangingPunct="1"/>
            <a:r>
              <a:rPr lang="en-US" altLang="en-US" sz="1800">
                <a:ea typeface="ＭＳ Ｐゴシック" panose="020B0600070205080204" pitchFamily="34" charset="-128"/>
              </a:rPr>
              <a:t>Threads that keep on accessing the same row</a:t>
            </a:r>
          </a:p>
          <a:p>
            <a:pPr lvl="1" eaLnBrk="1" hangingPunct="1"/>
            <a:r>
              <a:rPr lang="en-US" altLang="en-US" sz="2000">
                <a:ea typeface="ＭＳ Ｐゴシック" panose="020B0600070205080204" pitchFamily="34" charset="-128"/>
              </a:rPr>
              <a:t>Oldest-first: unfairly prioritizes </a:t>
            </a:r>
            <a:r>
              <a:rPr lang="en-US" altLang="en-US" sz="2000">
                <a:solidFill>
                  <a:srgbClr val="FF0000"/>
                </a:solidFill>
                <a:ea typeface="ＭＳ Ｐゴシック" panose="020B0600070205080204" pitchFamily="34" charset="-128"/>
              </a:rPr>
              <a:t>memory-intensive applications</a:t>
            </a:r>
          </a:p>
          <a:p>
            <a:pPr lvl="1" eaLnBrk="1" hangingPunct="1"/>
            <a:endParaRPr lang="en-US" altLang="en-US">
              <a:solidFill>
                <a:srgbClr val="003399"/>
              </a:solidFill>
              <a:ea typeface="ＭＳ Ｐゴシック" panose="020B0600070205080204" pitchFamily="34" charset="-128"/>
            </a:endParaRPr>
          </a:p>
          <a:p>
            <a:pPr eaLnBrk="1" hangingPunct="1"/>
            <a:r>
              <a:rPr lang="en-US" altLang="en-US">
                <a:solidFill>
                  <a:srgbClr val="003399"/>
                </a:solidFill>
                <a:ea typeface="ＭＳ Ｐゴシック" panose="020B0600070205080204" pitchFamily="34" charset="-128"/>
              </a:rPr>
              <a:t>DRAM controller vulnerable to denial of service attacks</a:t>
            </a:r>
          </a:p>
          <a:p>
            <a:pPr lvl="1" eaLnBrk="1" hangingPunct="1"/>
            <a:r>
              <a:rPr lang="en-US" altLang="en-US">
                <a:ea typeface="ＭＳ Ｐゴシック" panose="020B0600070205080204" pitchFamily="34" charset="-128"/>
              </a:rPr>
              <a:t>Can write programs to exploit unfairness</a:t>
            </a:r>
          </a:p>
          <a:p>
            <a:pPr lvl="1" eaLnBrk="1" hangingPunct="1"/>
            <a:endParaRPr lang="en-US" altLang="en-US">
              <a:solidFill>
                <a:srgbClr val="FF0000"/>
              </a:solidFill>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3556">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556">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556">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556">
                                            <p:txEl>
                                              <p:pRg st="6" end="6"/>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3556">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55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09664C3C-7467-4031-A6D6-91AA6B16B1D8}"/>
              </a:ext>
            </a:extLst>
          </p:cNvPr>
          <p:cNvSpPr txBox="1">
            <a:spLocks noChangeArrowheads="1"/>
          </p:cNvSpPr>
          <p:nvPr/>
        </p:nvSpPr>
        <p:spPr bwMode="auto">
          <a:xfrm>
            <a:off x="4789488" y="1196975"/>
            <a:ext cx="3482975" cy="2062163"/>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rPr>
              <a:t>// initialize large arrays A, B</a:t>
            </a:r>
          </a:p>
          <a:p>
            <a:pPr eaLnBrk="1" hangingPunct="1">
              <a:spcBef>
                <a:spcPct val="0"/>
              </a:spcBef>
              <a:buClrTx/>
              <a:buSzTx/>
              <a:buFontTx/>
              <a:buNone/>
            </a:pPr>
            <a:endParaRPr lang="en-US" altLang="en-US" sz="1800">
              <a:solidFill>
                <a:srgbClr val="000000"/>
              </a:solidFill>
              <a:latin typeface="Arial" panose="020B0604020202020204" pitchFamily="34" charset="0"/>
            </a:endParaRPr>
          </a:p>
          <a:p>
            <a:pPr eaLnBrk="1" hangingPunct="1">
              <a:spcBef>
                <a:spcPct val="0"/>
              </a:spcBef>
              <a:buClrTx/>
              <a:buSzTx/>
              <a:buFontTx/>
              <a:buNone/>
            </a:pPr>
            <a:r>
              <a:rPr lang="en-US" altLang="en-US" sz="1800">
                <a:solidFill>
                  <a:srgbClr val="000000"/>
                </a:solidFill>
                <a:latin typeface="Arial" panose="020B0604020202020204" pitchFamily="34" charset="0"/>
              </a:rPr>
              <a:t>for (j=0; j&lt;N; j++) {</a:t>
            </a:r>
          </a:p>
          <a:p>
            <a:pPr eaLnBrk="1" hangingPunct="1">
              <a:spcBef>
                <a:spcPct val="0"/>
              </a:spcBef>
              <a:buClrTx/>
              <a:buSzTx/>
              <a:buFontTx/>
              <a:buNone/>
            </a:pPr>
            <a:r>
              <a:rPr lang="en-US" altLang="en-US" sz="1800">
                <a:solidFill>
                  <a:srgbClr val="000000"/>
                </a:solidFill>
                <a:latin typeface="Arial" panose="020B0604020202020204" pitchFamily="34" charset="0"/>
              </a:rPr>
              <a:t>     index = rand();</a:t>
            </a:r>
          </a:p>
          <a:p>
            <a:pPr eaLnBrk="1" hangingPunct="1">
              <a:spcBef>
                <a:spcPct val="0"/>
              </a:spcBef>
              <a:buClrTx/>
              <a:buSzTx/>
              <a:buFontTx/>
              <a:buNone/>
            </a:pPr>
            <a:r>
              <a:rPr lang="en-US" altLang="en-US" sz="1800">
                <a:solidFill>
                  <a:srgbClr val="000000"/>
                </a:solidFill>
                <a:latin typeface="Arial" panose="020B0604020202020204" pitchFamily="34" charset="0"/>
              </a:rPr>
              <a:t>     A[index] = B[index];</a:t>
            </a:r>
          </a:p>
          <a:p>
            <a:pPr eaLnBrk="1" hangingPunct="1">
              <a:spcBef>
                <a:spcPct val="0"/>
              </a:spcBef>
              <a:buClrTx/>
              <a:buSzTx/>
              <a:buFontTx/>
              <a:buNone/>
            </a:pPr>
            <a:r>
              <a:rPr lang="en-US" altLang="en-US" sz="1800">
                <a:solidFill>
                  <a:srgbClr val="000000"/>
                </a:solidFill>
                <a:latin typeface="Arial" panose="020B0604020202020204" pitchFamily="34" charset="0"/>
              </a:rPr>
              <a:t>     …</a:t>
            </a:r>
          </a:p>
          <a:p>
            <a:pPr eaLnBrk="1" hangingPunct="1">
              <a:spcBef>
                <a:spcPct val="0"/>
              </a:spcBef>
              <a:buClrTx/>
              <a:buSzTx/>
              <a:buFontTx/>
              <a:buNone/>
            </a:pPr>
            <a:r>
              <a:rPr lang="en-US" altLang="en-US" sz="1800">
                <a:solidFill>
                  <a:srgbClr val="000000"/>
                </a:solidFill>
                <a:latin typeface="Arial" panose="020B0604020202020204" pitchFamily="34" charset="0"/>
              </a:rPr>
              <a:t>}</a:t>
            </a:r>
          </a:p>
        </p:txBody>
      </p:sp>
      <p:sp>
        <p:nvSpPr>
          <p:cNvPr id="207874" name="Slide Number Placeholder 4">
            <a:extLst>
              <a:ext uri="{FF2B5EF4-FFF2-40B4-BE49-F238E27FC236}">
                <a16:creationId xmlns:a16="http://schemas.microsoft.com/office/drawing/2014/main" id="{E01C7DFF-B4C3-46C3-98FA-CB33D8F0C5E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CA00709C-29A7-4A53-A7FB-5F6FBD434EB8}" type="slidenum">
              <a:rPr lang="en-US" altLang="en-US" sz="1600" smtClean="0">
                <a:solidFill>
                  <a:srgbClr val="000000"/>
                </a:solidFill>
                <a:latin typeface="Garamond" panose="02020404030301010803" pitchFamily="18" charset="0"/>
              </a:rPr>
              <a:pPr>
                <a:spcBef>
                  <a:spcPct val="0"/>
                </a:spcBef>
                <a:buClrTx/>
                <a:buSzTx/>
                <a:buFontTx/>
                <a:buNone/>
              </a:pPr>
              <a:t>68</a:t>
            </a:fld>
            <a:endParaRPr lang="en-US" altLang="en-US" sz="1600">
              <a:solidFill>
                <a:srgbClr val="000000"/>
              </a:solidFill>
              <a:latin typeface="Garamond" panose="02020404030301010803" pitchFamily="18" charset="0"/>
            </a:endParaRPr>
          </a:p>
        </p:txBody>
      </p:sp>
      <p:sp>
        <p:nvSpPr>
          <p:cNvPr id="207875" name="Rectangle 2">
            <a:extLst>
              <a:ext uri="{FF2B5EF4-FFF2-40B4-BE49-F238E27FC236}">
                <a16:creationId xmlns:a16="http://schemas.microsoft.com/office/drawing/2014/main" id="{DE091D31-EBA1-4693-8C8F-52534FB50339}"/>
              </a:ext>
            </a:extLst>
          </p:cNvPr>
          <p:cNvSpPr>
            <a:spLocks noGrp="1" noChangeArrowheads="1"/>
          </p:cNvSpPr>
          <p:nvPr>
            <p:ph type="title"/>
          </p:nvPr>
        </p:nvSpPr>
        <p:spPr/>
        <p:txBody>
          <a:bodyPr/>
          <a:lstStyle/>
          <a:p>
            <a:r>
              <a:rPr lang="en-US" altLang="en-US">
                <a:ea typeface="ＭＳ Ｐゴシック" panose="020B0600070205080204" pitchFamily="34" charset="-128"/>
              </a:rPr>
              <a:t>A Memory Performance Hog</a:t>
            </a:r>
          </a:p>
        </p:txBody>
      </p:sp>
      <p:sp>
        <p:nvSpPr>
          <p:cNvPr id="207876" name="Text Box 5">
            <a:extLst>
              <a:ext uri="{FF2B5EF4-FFF2-40B4-BE49-F238E27FC236}">
                <a16:creationId xmlns:a16="http://schemas.microsoft.com/office/drawing/2014/main" id="{41B7AB16-7B4C-4C25-809D-3C857E960BD9}"/>
              </a:ext>
            </a:extLst>
          </p:cNvPr>
          <p:cNvSpPr txBox="1">
            <a:spLocks noChangeArrowheads="1"/>
          </p:cNvSpPr>
          <p:nvPr/>
        </p:nvSpPr>
        <p:spPr bwMode="auto">
          <a:xfrm>
            <a:off x="1576388" y="3654425"/>
            <a:ext cx="12588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2000" b="1">
                <a:solidFill>
                  <a:srgbClr val="003399"/>
                </a:solidFill>
                <a:latin typeface="Arial" panose="020B0604020202020204" pitchFamily="34" charset="0"/>
              </a:rPr>
              <a:t>STREAM</a:t>
            </a:r>
          </a:p>
        </p:txBody>
      </p:sp>
      <p:sp>
        <p:nvSpPr>
          <p:cNvPr id="207877" name="Text Box 6">
            <a:extLst>
              <a:ext uri="{FF2B5EF4-FFF2-40B4-BE49-F238E27FC236}">
                <a16:creationId xmlns:a16="http://schemas.microsoft.com/office/drawing/2014/main" id="{CD9D2727-055A-485B-AAAD-C497EB4C1FDE}"/>
              </a:ext>
            </a:extLst>
          </p:cNvPr>
          <p:cNvSpPr txBox="1">
            <a:spLocks noChangeArrowheads="1"/>
          </p:cNvSpPr>
          <p:nvPr/>
        </p:nvSpPr>
        <p:spPr bwMode="auto">
          <a:xfrm>
            <a:off x="142875" y="4171950"/>
            <a:ext cx="4792663"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Char char="-"/>
            </a:pPr>
            <a:r>
              <a:rPr lang="en-US" altLang="en-US" sz="1800">
                <a:solidFill>
                  <a:srgbClr val="000000"/>
                </a:solidFill>
                <a:latin typeface="Arial" panose="020B0604020202020204" pitchFamily="34" charset="0"/>
              </a:rPr>
              <a:t> Sequential memory access </a:t>
            </a:r>
          </a:p>
          <a:p>
            <a:pPr eaLnBrk="1" hangingPunct="1">
              <a:spcBef>
                <a:spcPct val="0"/>
              </a:spcBef>
              <a:buClrTx/>
              <a:buSzTx/>
              <a:buFontTx/>
              <a:buChar char="-"/>
            </a:pPr>
            <a:r>
              <a:rPr lang="en-US" altLang="en-US" sz="1800">
                <a:solidFill>
                  <a:srgbClr val="000000"/>
                </a:solidFill>
                <a:latin typeface="Arial" panose="020B0604020202020204" pitchFamily="34" charset="0"/>
              </a:rPr>
              <a:t> Very high row buffer locality (96% hit rate)</a:t>
            </a:r>
          </a:p>
          <a:p>
            <a:pPr eaLnBrk="1" hangingPunct="1">
              <a:spcBef>
                <a:spcPct val="0"/>
              </a:spcBef>
              <a:buClrTx/>
              <a:buSzTx/>
              <a:buFontTx/>
              <a:buChar char="-"/>
            </a:pPr>
            <a:r>
              <a:rPr lang="en-US" altLang="en-US" sz="1800">
                <a:solidFill>
                  <a:srgbClr val="000000"/>
                </a:solidFill>
                <a:latin typeface="Arial" panose="020B0604020202020204" pitchFamily="34" charset="0"/>
              </a:rPr>
              <a:t> Memory intensive</a:t>
            </a:r>
          </a:p>
        </p:txBody>
      </p:sp>
      <p:sp>
        <p:nvSpPr>
          <p:cNvPr id="11" name="Rectangle 8">
            <a:extLst>
              <a:ext uri="{FF2B5EF4-FFF2-40B4-BE49-F238E27FC236}">
                <a16:creationId xmlns:a16="http://schemas.microsoft.com/office/drawing/2014/main" id="{4341D066-580D-454A-A10B-0BBE5E00356B}"/>
              </a:ext>
            </a:extLst>
          </p:cNvPr>
          <p:cNvSpPr>
            <a:spLocks noChangeArrowheads="1"/>
          </p:cNvSpPr>
          <p:nvPr/>
        </p:nvSpPr>
        <p:spPr bwMode="auto">
          <a:xfrm>
            <a:off x="5119688" y="2079625"/>
            <a:ext cx="1662112" cy="2524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13" name="Text Box 6">
            <a:extLst>
              <a:ext uri="{FF2B5EF4-FFF2-40B4-BE49-F238E27FC236}">
                <a16:creationId xmlns:a16="http://schemas.microsoft.com/office/drawing/2014/main" id="{6AD93AAB-3C94-41E5-A84C-22253DEB2C50}"/>
              </a:ext>
            </a:extLst>
          </p:cNvPr>
          <p:cNvSpPr txBox="1">
            <a:spLocks noChangeArrowheads="1"/>
          </p:cNvSpPr>
          <p:nvPr/>
        </p:nvSpPr>
        <p:spPr bwMode="auto">
          <a:xfrm>
            <a:off x="5883275" y="3654425"/>
            <a:ext cx="1365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2000" b="1">
                <a:solidFill>
                  <a:srgbClr val="FF0000"/>
                </a:solidFill>
                <a:latin typeface="Arial" panose="020B0604020202020204" pitchFamily="34" charset="0"/>
              </a:rPr>
              <a:t>RANDOM</a:t>
            </a:r>
          </a:p>
        </p:txBody>
      </p:sp>
      <p:sp>
        <p:nvSpPr>
          <p:cNvPr id="14" name="Text Box 7">
            <a:extLst>
              <a:ext uri="{FF2B5EF4-FFF2-40B4-BE49-F238E27FC236}">
                <a16:creationId xmlns:a16="http://schemas.microsoft.com/office/drawing/2014/main" id="{E362943E-3CBB-418C-AAF8-DAFEDEB7E8F0}"/>
              </a:ext>
            </a:extLst>
          </p:cNvPr>
          <p:cNvSpPr txBox="1">
            <a:spLocks noChangeArrowheads="1"/>
          </p:cNvSpPr>
          <p:nvPr/>
        </p:nvSpPr>
        <p:spPr bwMode="auto">
          <a:xfrm>
            <a:off x="4694238" y="4171950"/>
            <a:ext cx="4576762"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Char char="-"/>
            </a:pPr>
            <a:r>
              <a:rPr lang="en-US" altLang="en-US" sz="1800">
                <a:solidFill>
                  <a:srgbClr val="000000"/>
                </a:solidFill>
                <a:latin typeface="Arial" panose="020B0604020202020204" pitchFamily="34" charset="0"/>
              </a:rPr>
              <a:t> Random memory access</a:t>
            </a:r>
          </a:p>
          <a:p>
            <a:pPr eaLnBrk="1" hangingPunct="1">
              <a:spcBef>
                <a:spcPct val="0"/>
              </a:spcBef>
              <a:buClrTx/>
              <a:buSzTx/>
              <a:buFontTx/>
              <a:buChar char="-"/>
            </a:pPr>
            <a:r>
              <a:rPr lang="en-US" altLang="en-US" sz="1800">
                <a:solidFill>
                  <a:srgbClr val="000000"/>
                </a:solidFill>
                <a:latin typeface="Arial" panose="020B0604020202020204" pitchFamily="34" charset="0"/>
              </a:rPr>
              <a:t> Very low row buffer locality (3% hit rate)</a:t>
            </a:r>
          </a:p>
          <a:p>
            <a:pPr eaLnBrk="1" hangingPunct="1">
              <a:spcBef>
                <a:spcPct val="0"/>
              </a:spcBef>
              <a:buClrTx/>
              <a:buSzTx/>
              <a:buFontTx/>
              <a:buChar char="-"/>
            </a:pPr>
            <a:r>
              <a:rPr lang="en-US" altLang="en-US" sz="1800">
                <a:solidFill>
                  <a:srgbClr val="000000"/>
                </a:solidFill>
                <a:latin typeface="Arial" panose="020B0604020202020204" pitchFamily="34" charset="0"/>
              </a:rPr>
              <a:t> Similarly memory intensive</a:t>
            </a:r>
          </a:p>
        </p:txBody>
      </p:sp>
      <p:sp>
        <p:nvSpPr>
          <p:cNvPr id="18" name="Rectangle 8">
            <a:extLst>
              <a:ext uri="{FF2B5EF4-FFF2-40B4-BE49-F238E27FC236}">
                <a16:creationId xmlns:a16="http://schemas.microsoft.com/office/drawing/2014/main" id="{346882BE-550E-4A6F-BE3B-C18421DF4116}"/>
              </a:ext>
            </a:extLst>
          </p:cNvPr>
          <p:cNvSpPr>
            <a:spLocks noChangeArrowheads="1"/>
          </p:cNvSpPr>
          <p:nvPr/>
        </p:nvSpPr>
        <p:spPr bwMode="auto">
          <a:xfrm>
            <a:off x="877888" y="2079625"/>
            <a:ext cx="2011362" cy="252413"/>
          </a:xfrm>
          <a:prstGeom prst="rect">
            <a:avLst/>
          </a:prstGeom>
          <a:noFill/>
          <a:ln w="38100">
            <a:solidFill>
              <a:srgbClr val="003399"/>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07882" name="TextBox 14">
            <a:extLst>
              <a:ext uri="{FF2B5EF4-FFF2-40B4-BE49-F238E27FC236}">
                <a16:creationId xmlns:a16="http://schemas.microsoft.com/office/drawing/2014/main" id="{C5CDA101-63DC-44D4-BC94-8D936C357982}"/>
              </a:ext>
            </a:extLst>
          </p:cNvPr>
          <p:cNvSpPr txBox="1">
            <a:spLocks noChangeArrowheads="1"/>
          </p:cNvSpPr>
          <p:nvPr/>
        </p:nvSpPr>
        <p:spPr bwMode="auto">
          <a:xfrm>
            <a:off x="566738" y="1196975"/>
            <a:ext cx="3482975" cy="2062163"/>
          </a:xfrm>
          <a:prstGeom prst="rect">
            <a:avLst/>
          </a:prstGeom>
          <a:noFill/>
          <a:ln w="19050">
            <a:solidFill>
              <a:srgbClr val="003399"/>
            </a:solidFill>
            <a:miter lim="800000"/>
            <a:headEnd/>
            <a:tailEnd/>
          </a:ln>
          <a:extLst>
            <a:ext uri="{909E8E84-426E-40DD-AFC4-6F175D3DCCD1}">
              <a14:hiddenFill xmlns:a14="http://schemas.microsoft.com/office/drawing/2010/main">
                <a:solidFill>
                  <a:srgbClr val="FFFFFF"/>
                </a:solidFill>
              </a14:hiddenFill>
            </a:ext>
          </a:extLst>
        </p:spPr>
        <p:txBody>
          <a:bodyPr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rPr>
              <a:t>// initialize large arrays A, B</a:t>
            </a:r>
          </a:p>
          <a:p>
            <a:pPr eaLnBrk="1" hangingPunct="1">
              <a:spcBef>
                <a:spcPct val="0"/>
              </a:spcBef>
              <a:buClrTx/>
              <a:buSzTx/>
              <a:buFontTx/>
              <a:buNone/>
            </a:pPr>
            <a:endParaRPr lang="en-US" altLang="en-US" sz="1800">
              <a:solidFill>
                <a:srgbClr val="000000"/>
              </a:solidFill>
              <a:latin typeface="Arial" panose="020B0604020202020204" pitchFamily="34" charset="0"/>
            </a:endParaRPr>
          </a:p>
          <a:p>
            <a:pPr eaLnBrk="1" hangingPunct="1">
              <a:spcBef>
                <a:spcPct val="0"/>
              </a:spcBef>
              <a:buClrTx/>
              <a:buSzTx/>
              <a:buFontTx/>
              <a:buNone/>
            </a:pPr>
            <a:r>
              <a:rPr lang="en-US" altLang="en-US" sz="1800">
                <a:solidFill>
                  <a:srgbClr val="000000"/>
                </a:solidFill>
                <a:latin typeface="Arial" panose="020B0604020202020204" pitchFamily="34" charset="0"/>
              </a:rPr>
              <a:t>for (j=0; j&lt;N; j++) {</a:t>
            </a:r>
          </a:p>
          <a:p>
            <a:pPr eaLnBrk="1" hangingPunct="1">
              <a:spcBef>
                <a:spcPct val="0"/>
              </a:spcBef>
              <a:buClrTx/>
              <a:buSzTx/>
              <a:buFontTx/>
              <a:buNone/>
            </a:pPr>
            <a:r>
              <a:rPr lang="en-US" altLang="en-US" sz="1800">
                <a:solidFill>
                  <a:srgbClr val="000000"/>
                </a:solidFill>
                <a:latin typeface="Arial" panose="020B0604020202020204" pitchFamily="34" charset="0"/>
              </a:rPr>
              <a:t>     index = j*linesize;</a:t>
            </a:r>
          </a:p>
          <a:p>
            <a:pPr eaLnBrk="1" hangingPunct="1">
              <a:spcBef>
                <a:spcPct val="0"/>
              </a:spcBef>
              <a:buClrTx/>
              <a:buSzTx/>
              <a:buFontTx/>
              <a:buNone/>
            </a:pPr>
            <a:r>
              <a:rPr lang="en-US" altLang="en-US" sz="1800">
                <a:solidFill>
                  <a:srgbClr val="000000"/>
                </a:solidFill>
                <a:latin typeface="Arial" panose="020B0604020202020204" pitchFamily="34" charset="0"/>
              </a:rPr>
              <a:t>     A[index] = B[index];</a:t>
            </a:r>
          </a:p>
          <a:p>
            <a:pPr eaLnBrk="1" hangingPunct="1">
              <a:spcBef>
                <a:spcPct val="0"/>
              </a:spcBef>
              <a:buClrTx/>
              <a:buSzTx/>
              <a:buFontTx/>
              <a:buNone/>
            </a:pPr>
            <a:r>
              <a:rPr lang="en-US" altLang="en-US" sz="1800">
                <a:solidFill>
                  <a:srgbClr val="000000"/>
                </a:solidFill>
                <a:latin typeface="Arial" panose="020B0604020202020204" pitchFamily="34" charset="0"/>
              </a:rPr>
              <a:t>     …</a:t>
            </a:r>
          </a:p>
          <a:p>
            <a:pPr eaLnBrk="1" hangingPunct="1">
              <a:spcBef>
                <a:spcPct val="0"/>
              </a:spcBef>
              <a:buClrTx/>
              <a:buSzTx/>
              <a:buFontTx/>
              <a:buNone/>
            </a:pPr>
            <a:r>
              <a:rPr lang="en-US" altLang="en-US" sz="1800">
                <a:solidFill>
                  <a:srgbClr val="000000"/>
                </a:solidFill>
                <a:latin typeface="Arial" panose="020B0604020202020204" pitchFamily="34" charset="0"/>
              </a:rPr>
              <a:t>}</a:t>
            </a:r>
          </a:p>
        </p:txBody>
      </p:sp>
      <p:sp>
        <p:nvSpPr>
          <p:cNvPr id="20" name="Text Box 5">
            <a:extLst>
              <a:ext uri="{FF2B5EF4-FFF2-40B4-BE49-F238E27FC236}">
                <a16:creationId xmlns:a16="http://schemas.microsoft.com/office/drawing/2014/main" id="{AFFF381C-EC9C-453D-9DA1-3CE3B9BF50C5}"/>
              </a:ext>
            </a:extLst>
          </p:cNvPr>
          <p:cNvSpPr txBox="1">
            <a:spLocks noChangeArrowheads="1"/>
          </p:cNvSpPr>
          <p:nvPr/>
        </p:nvSpPr>
        <p:spPr bwMode="auto">
          <a:xfrm>
            <a:off x="2889250" y="2057400"/>
            <a:ext cx="15065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600" b="1">
                <a:solidFill>
                  <a:srgbClr val="003399"/>
                </a:solidFill>
                <a:latin typeface="Arial" panose="020B0604020202020204" pitchFamily="34" charset="0"/>
              </a:rPr>
              <a:t>streaming</a:t>
            </a:r>
          </a:p>
          <a:p>
            <a:pPr eaLnBrk="1" hangingPunct="1">
              <a:spcBef>
                <a:spcPct val="0"/>
              </a:spcBef>
              <a:buClrTx/>
              <a:buSzTx/>
              <a:buFontTx/>
              <a:buNone/>
            </a:pPr>
            <a:r>
              <a:rPr lang="en-US" altLang="en-US" sz="1600" b="1">
                <a:solidFill>
                  <a:srgbClr val="003399"/>
                </a:solidFill>
                <a:latin typeface="Arial" panose="020B0604020202020204" pitchFamily="34" charset="0"/>
              </a:rPr>
              <a:t>(in sequence)</a:t>
            </a:r>
          </a:p>
        </p:txBody>
      </p:sp>
      <p:sp>
        <p:nvSpPr>
          <p:cNvPr id="21" name="Text Box 6">
            <a:extLst>
              <a:ext uri="{FF2B5EF4-FFF2-40B4-BE49-F238E27FC236}">
                <a16:creationId xmlns:a16="http://schemas.microsoft.com/office/drawing/2014/main" id="{4B0C3FC3-4A01-41AE-95E1-942CFD3EF39B}"/>
              </a:ext>
            </a:extLst>
          </p:cNvPr>
          <p:cNvSpPr txBox="1">
            <a:spLocks noChangeArrowheads="1"/>
          </p:cNvSpPr>
          <p:nvPr/>
        </p:nvSpPr>
        <p:spPr bwMode="auto">
          <a:xfrm>
            <a:off x="6845300" y="2051050"/>
            <a:ext cx="989013"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600" b="1">
                <a:solidFill>
                  <a:srgbClr val="FF0000"/>
                </a:solidFill>
                <a:latin typeface="Arial" panose="020B0604020202020204" pitchFamily="34" charset="0"/>
              </a:rPr>
              <a:t>random</a:t>
            </a:r>
          </a:p>
        </p:txBody>
      </p:sp>
      <p:sp>
        <p:nvSpPr>
          <p:cNvPr id="207885" name="TextBox 16">
            <a:extLst>
              <a:ext uri="{FF2B5EF4-FFF2-40B4-BE49-F238E27FC236}">
                <a16:creationId xmlns:a16="http://schemas.microsoft.com/office/drawing/2014/main" id="{AA5E2233-4202-49B0-9506-41C9D95A2251}"/>
              </a:ext>
            </a:extLst>
          </p:cNvPr>
          <p:cNvSpPr txBox="1">
            <a:spLocks noChangeArrowheads="1"/>
          </p:cNvSpPr>
          <p:nvPr/>
        </p:nvSpPr>
        <p:spPr bwMode="auto">
          <a:xfrm>
            <a:off x="233363" y="5791200"/>
            <a:ext cx="8683625"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buClr>
                <a:srgbClr val="CC9900"/>
              </a:buClr>
              <a:buFontTx/>
              <a:buNone/>
            </a:pPr>
            <a:r>
              <a:rPr lang="en-US" altLang="en-US" sz="1900">
                <a:solidFill>
                  <a:srgbClr val="000000"/>
                </a:solidFill>
              </a:rPr>
              <a:t>Moscibroda and Mutlu, </a:t>
            </a:r>
            <a:r>
              <a:rPr lang="ja-JP" altLang="en-US" sz="1900">
                <a:solidFill>
                  <a:srgbClr val="000000"/>
                </a:solidFill>
              </a:rPr>
              <a:t>“</a:t>
            </a:r>
            <a:r>
              <a:rPr lang="en-US" altLang="ja-JP" sz="1900">
                <a:solidFill>
                  <a:srgbClr val="0000FF"/>
                </a:solidFill>
              </a:rPr>
              <a:t>Memory Performance Attacks</a:t>
            </a:r>
            <a:r>
              <a:rPr lang="en-US" altLang="ja-JP" sz="1900">
                <a:solidFill>
                  <a:srgbClr val="000000"/>
                </a:solidFill>
              </a:rPr>
              <a:t>,</a:t>
            </a:r>
            <a:r>
              <a:rPr lang="ja-JP" altLang="en-US" sz="1900">
                <a:solidFill>
                  <a:srgbClr val="000000"/>
                </a:solidFill>
              </a:rPr>
              <a:t>”</a:t>
            </a:r>
            <a:r>
              <a:rPr lang="en-US" altLang="ja-JP" sz="1900">
                <a:solidFill>
                  <a:srgbClr val="000000"/>
                </a:solidFill>
              </a:rPr>
              <a:t> USENIX Security 2007.</a:t>
            </a:r>
          </a:p>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1" grpId="0" animBg="1"/>
      <p:bldP spid="13" grpId="0"/>
      <p:bldP spid="14" grpId="0"/>
      <p:bldP spid="18" grpId="0" animBg="1"/>
      <p:bldP spid="20" grpId="0"/>
      <p:bldP spid="2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Slide Number Placeholder 4">
            <a:extLst>
              <a:ext uri="{FF2B5EF4-FFF2-40B4-BE49-F238E27FC236}">
                <a16:creationId xmlns:a16="http://schemas.microsoft.com/office/drawing/2014/main" id="{1D421A9B-1CA0-4633-8896-8080831A4DE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F967762D-501A-474A-89AA-7AD5E2141433}" type="slidenum">
              <a:rPr lang="en-US" altLang="en-US" sz="1600" smtClean="0">
                <a:solidFill>
                  <a:srgbClr val="000000"/>
                </a:solidFill>
                <a:latin typeface="Garamond" panose="02020404030301010803" pitchFamily="18" charset="0"/>
              </a:rPr>
              <a:pPr>
                <a:spcBef>
                  <a:spcPct val="0"/>
                </a:spcBef>
                <a:buClrTx/>
                <a:buSzTx/>
                <a:buFontTx/>
                <a:buNone/>
              </a:pPr>
              <a:t>69</a:t>
            </a:fld>
            <a:endParaRPr lang="en-US" altLang="en-US" sz="1600">
              <a:solidFill>
                <a:srgbClr val="000000"/>
              </a:solidFill>
              <a:latin typeface="Garamond" panose="02020404030301010803" pitchFamily="18" charset="0"/>
            </a:endParaRPr>
          </a:p>
        </p:txBody>
      </p:sp>
      <p:sp>
        <p:nvSpPr>
          <p:cNvPr id="209922" name="Rectangle 2">
            <a:extLst>
              <a:ext uri="{FF2B5EF4-FFF2-40B4-BE49-F238E27FC236}">
                <a16:creationId xmlns:a16="http://schemas.microsoft.com/office/drawing/2014/main" id="{29F021AD-151C-45C3-B404-4A86B133DD1C}"/>
              </a:ext>
            </a:extLst>
          </p:cNvPr>
          <p:cNvSpPr>
            <a:spLocks noGrp="1" noChangeArrowheads="1"/>
          </p:cNvSpPr>
          <p:nvPr>
            <p:ph type="title"/>
          </p:nvPr>
        </p:nvSpPr>
        <p:spPr/>
        <p:txBody>
          <a:bodyPr/>
          <a:lstStyle/>
          <a:p>
            <a:r>
              <a:rPr lang="en-US" altLang="en-US">
                <a:ea typeface="ＭＳ Ｐゴシック" panose="020B0600070205080204" pitchFamily="34" charset="-128"/>
              </a:rPr>
              <a:t>What Does the Memory Hog Do?</a:t>
            </a:r>
          </a:p>
        </p:txBody>
      </p:sp>
      <p:sp>
        <p:nvSpPr>
          <p:cNvPr id="209923" name="Rectangle 3">
            <a:extLst>
              <a:ext uri="{FF2B5EF4-FFF2-40B4-BE49-F238E27FC236}">
                <a16:creationId xmlns:a16="http://schemas.microsoft.com/office/drawing/2014/main" id="{68EF5D3A-37FB-46BC-800A-13B51545B791}"/>
              </a:ext>
            </a:extLst>
          </p:cNvPr>
          <p:cNvSpPr>
            <a:spLocks noChangeArrowheads="1"/>
          </p:cNvSpPr>
          <p:nvPr/>
        </p:nvSpPr>
        <p:spPr bwMode="auto">
          <a:xfrm>
            <a:off x="5319713" y="1125538"/>
            <a:ext cx="1612900" cy="2244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cs typeface="Arial" panose="020B0604020202020204" pitchFamily="34" charset="0"/>
            </a:endParaRPr>
          </a:p>
        </p:txBody>
      </p:sp>
      <p:sp>
        <p:nvSpPr>
          <p:cNvPr id="209924" name="Line 4">
            <a:extLst>
              <a:ext uri="{FF2B5EF4-FFF2-40B4-BE49-F238E27FC236}">
                <a16:creationId xmlns:a16="http://schemas.microsoft.com/office/drawing/2014/main" id="{80555F1C-1BB2-4ECC-8DF3-FB333A71E65E}"/>
              </a:ext>
            </a:extLst>
          </p:cNvPr>
          <p:cNvSpPr>
            <a:spLocks noChangeShapeType="1"/>
          </p:cNvSpPr>
          <p:nvPr/>
        </p:nvSpPr>
        <p:spPr bwMode="auto">
          <a:xfrm>
            <a:off x="5319713" y="1414463"/>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endParaRPr lang="ro-RO"/>
          </a:p>
        </p:txBody>
      </p:sp>
      <p:sp>
        <p:nvSpPr>
          <p:cNvPr id="209925" name="Line 5">
            <a:extLst>
              <a:ext uri="{FF2B5EF4-FFF2-40B4-BE49-F238E27FC236}">
                <a16:creationId xmlns:a16="http://schemas.microsoft.com/office/drawing/2014/main" id="{68B220C5-DC65-4425-AF46-3E51985ECC9C}"/>
              </a:ext>
            </a:extLst>
          </p:cNvPr>
          <p:cNvSpPr>
            <a:spLocks noChangeShapeType="1"/>
          </p:cNvSpPr>
          <p:nvPr/>
        </p:nvSpPr>
        <p:spPr bwMode="auto">
          <a:xfrm>
            <a:off x="5319713" y="1700213"/>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endParaRPr lang="ro-RO"/>
          </a:p>
        </p:txBody>
      </p:sp>
      <p:sp>
        <p:nvSpPr>
          <p:cNvPr id="209926" name="Line 6">
            <a:extLst>
              <a:ext uri="{FF2B5EF4-FFF2-40B4-BE49-F238E27FC236}">
                <a16:creationId xmlns:a16="http://schemas.microsoft.com/office/drawing/2014/main" id="{770736DC-D2A2-4CDE-9E38-6B011A659154}"/>
              </a:ext>
            </a:extLst>
          </p:cNvPr>
          <p:cNvSpPr>
            <a:spLocks noChangeShapeType="1"/>
          </p:cNvSpPr>
          <p:nvPr/>
        </p:nvSpPr>
        <p:spPr bwMode="auto">
          <a:xfrm>
            <a:off x="5319713" y="1989138"/>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endParaRPr lang="ro-RO"/>
          </a:p>
        </p:txBody>
      </p:sp>
      <p:sp>
        <p:nvSpPr>
          <p:cNvPr id="209927" name="Line 7">
            <a:extLst>
              <a:ext uri="{FF2B5EF4-FFF2-40B4-BE49-F238E27FC236}">
                <a16:creationId xmlns:a16="http://schemas.microsoft.com/office/drawing/2014/main" id="{AA5FC4DD-D00B-4A5C-8053-BAE67FD190E1}"/>
              </a:ext>
            </a:extLst>
          </p:cNvPr>
          <p:cNvSpPr>
            <a:spLocks noChangeShapeType="1"/>
          </p:cNvSpPr>
          <p:nvPr/>
        </p:nvSpPr>
        <p:spPr bwMode="auto">
          <a:xfrm>
            <a:off x="5319713" y="2278063"/>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endParaRPr lang="ro-RO"/>
          </a:p>
        </p:txBody>
      </p:sp>
      <p:sp>
        <p:nvSpPr>
          <p:cNvPr id="209928" name="Line 8">
            <a:extLst>
              <a:ext uri="{FF2B5EF4-FFF2-40B4-BE49-F238E27FC236}">
                <a16:creationId xmlns:a16="http://schemas.microsoft.com/office/drawing/2014/main" id="{31AA6955-301F-4980-AD6F-9A70E3DACEFD}"/>
              </a:ext>
            </a:extLst>
          </p:cNvPr>
          <p:cNvSpPr>
            <a:spLocks noChangeShapeType="1"/>
          </p:cNvSpPr>
          <p:nvPr/>
        </p:nvSpPr>
        <p:spPr bwMode="auto">
          <a:xfrm>
            <a:off x="5319713" y="2563813"/>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endParaRPr lang="ro-RO"/>
          </a:p>
        </p:txBody>
      </p:sp>
      <p:sp>
        <p:nvSpPr>
          <p:cNvPr id="209929" name="Line 9">
            <a:extLst>
              <a:ext uri="{FF2B5EF4-FFF2-40B4-BE49-F238E27FC236}">
                <a16:creationId xmlns:a16="http://schemas.microsoft.com/office/drawing/2014/main" id="{B315A531-0311-4C60-B547-489B0B0F9B80}"/>
              </a:ext>
            </a:extLst>
          </p:cNvPr>
          <p:cNvSpPr>
            <a:spLocks noChangeShapeType="1"/>
          </p:cNvSpPr>
          <p:nvPr/>
        </p:nvSpPr>
        <p:spPr bwMode="auto">
          <a:xfrm>
            <a:off x="5319713" y="2852738"/>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endParaRPr lang="ro-RO"/>
          </a:p>
        </p:txBody>
      </p:sp>
      <p:sp>
        <p:nvSpPr>
          <p:cNvPr id="209930" name="Rectangle 10">
            <a:extLst>
              <a:ext uri="{FF2B5EF4-FFF2-40B4-BE49-F238E27FC236}">
                <a16:creationId xmlns:a16="http://schemas.microsoft.com/office/drawing/2014/main" id="{D9E1E35B-A91E-43EF-9ADA-BE83195E2002}"/>
              </a:ext>
            </a:extLst>
          </p:cNvPr>
          <p:cNvSpPr>
            <a:spLocks noChangeArrowheads="1"/>
          </p:cNvSpPr>
          <p:nvPr/>
        </p:nvSpPr>
        <p:spPr bwMode="auto">
          <a:xfrm>
            <a:off x="5319713" y="3948113"/>
            <a:ext cx="1612900" cy="288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cs typeface="Arial" panose="020B0604020202020204" pitchFamily="34" charset="0"/>
            </a:endParaRPr>
          </a:p>
        </p:txBody>
      </p:sp>
      <p:sp>
        <p:nvSpPr>
          <p:cNvPr id="209931" name="Line 11">
            <a:extLst>
              <a:ext uri="{FF2B5EF4-FFF2-40B4-BE49-F238E27FC236}">
                <a16:creationId xmlns:a16="http://schemas.microsoft.com/office/drawing/2014/main" id="{F1284405-3540-4AF8-B755-B4C54B6FA7E4}"/>
              </a:ext>
            </a:extLst>
          </p:cNvPr>
          <p:cNvSpPr>
            <a:spLocks noChangeShapeType="1"/>
          </p:cNvSpPr>
          <p:nvPr/>
        </p:nvSpPr>
        <p:spPr bwMode="auto">
          <a:xfrm>
            <a:off x="6126163" y="3370263"/>
            <a:ext cx="0" cy="5778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1425" tIns="45713" rIns="91425" bIns="45713"/>
          <a:lstStyle/>
          <a:p>
            <a:endParaRPr lang="ro-RO"/>
          </a:p>
        </p:txBody>
      </p:sp>
      <p:sp>
        <p:nvSpPr>
          <p:cNvPr id="209932" name="Text Box 12">
            <a:extLst>
              <a:ext uri="{FF2B5EF4-FFF2-40B4-BE49-F238E27FC236}">
                <a16:creationId xmlns:a16="http://schemas.microsoft.com/office/drawing/2014/main" id="{DA318BE6-46B7-451B-BF54-E70DC6BBD2B0}"/>
              </a:ext>
            </a:extLst>
          </p:cNvPr>
          <p:cNvSpPr txBox="1">
            <a:spLocks noChangeArrowheads="1"/>
          </p:cNvSpPr>
          <p:nvPr/>
        </p:nvSpPr>
        <p:spPr bwMode="auto">
          <a:xfrm>
            <a:off x="6886575" y="3890963"/>
            <a:ext cx="1339850"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CC0000"/>
                </a:solidFill>
                <a:latin typeface="Arial" panose="020B0604020202020204" pitchFamily="34" charset="0"/>
                <a:cs typeface="Arial" panose="020B0604020202020204" pitchFamily="34" charset="0"/>
              </a:rPr>
              <a:t>Row Buffer</a:t>
            </a:r>
          </a:p>
        </p:txBody>
      </p:sp>
      <p:sp>
        <p:nvSpPr>
          <p:cNvPr id="209933" name="Rectangle 14">
            <a:extLst>
              <a:ext uri="{FF2B5EF4-FFF2-40B4-BE49-F238E27FC236}">
                <a16:creationId xmlns:a16="http://schemas.microsoft.com/office/drawing/2014/main" id="{C11FA039-E2D4-415B-9BF3-B2A00C4211BA}"/>
              </a:ext>
            </a:extLst>
          </p:cNvPr>
          <p:cNvSpPr>
            <a:spLocks noChangeArrowheads="1"/>
          </p:cNvSpPr>
          <p:nvPr/>
        </p:nvSpPr>
        <p:spPr bwMode="auto">
          <a:xfrm>
            <a:off x="4397375" y="1125538"/>
            <a:ext cx="461963" cy="2244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cs typeface="Arial" panose="020B0604020202020204" pitchFamily="34" charset="0"/>
            </a:endParaRPr>
          </a:p>
        </p:txBody>
      </p:sp>
      <p:sp>
        <p:nvSpPr>
          <p:cNvPr id="209934" name="Text Box 15">
            <a:extLst>
              <a:ext uri="{FF2B5EF4-FFF2-40B4-BE49-F238E27FC236}">
                <a16:creationId xmlns:a16="http://schemas.microsoft.com/office/drawing/2014/main" id="{142B8DE0-7402-4DB8-8A02-CE23BA5F2263}"/>
              </a:ext>
            </a:extLst>
          </p:cNvPr>
          <p:cNvSpPr txBox="1">
            <a:spLocks noChangeArrowheads="1"/>
          </p:cNvSpPr>
          <p:nvPr/>
        </p:nvSpPr>
        <p:spPr bwMode="auto">
          <a:xfrm rot="-5400000">
            <a:off x="3832226" y="2074862"/>
            <a:ext cx="157321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Row decoder</a:t>
            </a:r>
          </a:p>
        </p:txBody>
      </p:sp>
      <p:sp>
        <p:nvSpPr>
          <p:cNvPr id="209935" name="Text Box 17">
            <a:extLst>
              <a:ext uri="{FF2B5EF4-FFF2-40B4-BE49-F238E27FC236}">
                <a16:creationId xmlns:a16="http://schemas.microsoft.com/office/drawing/2014/main" id="{2AB50C5B-7B11-47DB-BE3B-25CC8E008FB9}"/>
              </a:ext>
            </a:extLst>
          </p:cNvPr>
          <p:cNvSpPr txBox="1">
            <a:spLocks noChangeArrowheads="1"/>
          </p:cNvSpPr>
          <p:nvPr/>
        </p:nvSpPr>
        <p:spPr bwMode="auto">
          <a:xfrm>
            <a:off x="5391150" y="4560888"/>
            <a:ext cx="1501775"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Column mux</a:t>
            </a:r>
          </a:p>
        </p:txBody>
      </p:sp>
      <p:sp>
        <p:nvSpPr>
          <p:cNvPr id="209936" name="Line 18">
            <a:extLst>
              <a:ext uri="{FF2B5EF4-FFF2-40B4-BE49-F238E27FC236}">
                <a16:creationId xmlns:a16="http://schemas.microsoft.com/office/drawing/2014/main" id="{627DB864-9F11-4F71-A28A-1442543BC7A6}"/>
              </a:ext>
            </a:extLst>
          </p:cNvPr>
          <p:cNvSpPr>
            <a:spLocks noChangeShapeType="1"/>
          </p:cNvSpPr>
          <p:nvPr/>
        </p:nvSpPr>
        <p:spPr bwMode="auto">
          <a:xfrm>
            <a:off x="5549900" y="1125538"/>
            <a:ext cx="0" cy="22447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endParaRPr lang="ro-RO"/>
          </a:p>
        </p:txBody>
      </p:sp>
      <p:sp>
        <p:nvSpPr>
          <p:cNvPr id="209937" name="Line 19">
            <a:extLst>
              <a:ext uri="{FF2B5EF4-FFF2-40B4-BE49-F238E27FC236}">
                <a16:creationId xmlns:a16="http://schemas.microsoft.com/office/drawing/2014/main" id="{FCC4462A-D113-4C9C-96CF-150FB5F2BA4E}"/>
              </a:ext>
            </a:extLst>
          </p:cNvPr>
          <p:cNvSpPr>
            <a:spLocks noChangeShapeType="1"/>
          </p:cNvSpPr>
          <p:nvPr/>
        </p:nvSpPr>
        <p:spPr bwMode="auto">
          <a:xfrm>
            <a:off x="5780088" y="1125538"/>
            <a:ext cx="0" cy="22447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endParaRPr lang="ro-RO"/>
          </a:p>
        </p:txBody>
      </p:sp>
      <p:sp>
        <p:nvSpPr>
          <p:cNvPr id="209938" name="Line 20">
            <a:extLst>
              <a:ext uri="{FF2B5EF4-FFF2-40B4-BE49-F238E27FC236}">
                <a16:creationId xmlns:a16="http://schemas.microsoft.com/office/drawing/2014/main" id="{3E3A8EAB-6F91-44CA-A595-035EFBEDC581}"/>
              </a:ext>
            </a:extLst>
          </p:cNvPr>
          <p:cNvSpPr>
            <a:spLocks noChangeShapeType="1"/>
          </p:cNvSpPr>
          <p:nvPr/>
        </p:nvSpPr>
        <p:spPr bwMode="auto">
          <a:xfrm>
            <a:off x="6011863" y="1125538"/>
            <a:ext cx="0" cy="22447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endParaRPr lang="ro-RO"/>
          </a:p>
        </p:txBody>
      </p:sp>
      <p:sp>
        <p:nvSpPr>
          <p:cNvPr id="209939" name="Line 21">
            <a:extLst>
              <a:ext uri="{FF2B5EF4-FFF2-40B4-BE49-F238E27FC236}">
                <a16:creationId xmlns:a16="http://schemas.microsoft.com/office/drawing/2014/main" id="{59B4303E-E8D3-44FD-82CF-78B59262B511}"/>
              </a:ext>
            </a:extLst>
          </p:cNvPr>
          <p:cNvSpPr>
            <a:spLocks noChangeShapeType="1"/>
          </p:cNvSpPr>
          <p:nvPr/>
        </p:nvSpPr>
        <p:spPr bwMode="auto">
          <a:xfrm>
            <a:off x="6242050" y="1125538"/>
            <a:ext cx="0" cy="22447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endParaRPr lang="ro-RO"/>
          </a:p>
        </p:txBody>
      </p:sp>
      <p:sp>
        <p:nvSpPr>
          <p:cNvPr id="209940" name="Line 22">
            <a:extLst>
              <a:ext uri="{FF2B5EF4-FFF2-40B4-BE49-F238E27FC236}">
                <a16:creationId xmlns:a16="http://schemas.microsoft.com/office/drawing/2014/main" id="{9337CF08-DFFD-4B1B-9323-C921534169E2}"/>
              </a:ext>
            </a:extLst>
          </p:cNvPr>
          <p:cNvSpPr>
            <a:spLocks noChangeShapeType="1"/>
          </p:cNvSpPr>
          <p:nvPr/>
        </p:nvSpPr>
        <p:spPr bwMode="auto">
          <a:xfrm>
            <a:off x="6472238" y="1125538"/>
            <a:ext cx="0" cy="22447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endParaRPr lang="ro-RO"/>
          </a:p>
        </p:txBody>
      </p:sp>
      <p:sp>
        <p:nvSpPr>
          <p:cNvPr id="209941" name="Line 23">
            <a:extLst>
              <a:ext uri="{FF2B5EF4-FFF2-40B4-BE49-F238E27FC236}">
                <a16:creationId xmlns:a16="http://schemas.microsoft.com/office/drawing/2014/main" id="{8259353D-8C92-4DA4-B7EA-8D271C555377}"/>
              </a:ext>
            </a:extLst>
          </p:cNvPr>
          <p:cNvSpPr>
            <a:spLocks noChangeShapeType="1"/>
          </p:cNvSpPr>
          <p:nvPr/>
        </p:nvSpPr>
        <p:spPr bwMode="auto">
          <a:xfrm>
            <a:off x="6702425" y="1125538"/>
            <a:ext cx="0" cy="22447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endParaRPr lang="ro-RO"/>
          </a:p>
        </p:txBody>
      </p:sp>
      <p:sp>
        <p:nvSpPr>
          <p:cNvPr id="209942" name="Line 24">
            <a:extLst>
              <a:ext uri="{FF2B5EF4-FFF2-40B4-BE49-F238E27FC236}">
                <a16:creationId xmlns:a16="http://schemas.microsoft.com/office/drawing/2014/main" id="{5941F0C9-66AC-433C-94AE-545F80C8DD29}"/>
              </a:ext>
            </a:extLst>
          </p:cNvPr>
          <p:cNvSpPr>
            <a:spLocks noChangeShapeType="1"/>
          </p:cNvSpPr>
          <p:nvPr/>
        </p:nvSpPr>
        <p:spPr bwMode="auto">
          <a:xfrm>
            <a:off x="5319713" y="3119438"/>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endParaRPr lang="ro-RO"/>
          </a:p>
        </p:txBody>
      </p:sp>
      <p:sp>
        <p:nvSpPr>
          <p:cNvPr id="209943" name="Line 25">
            <a:extLst>
              <a:ext uri="{FF2B5EF4-FFF2-40B4-BE49-F238E27FC236}">
                <a16:creationId xmlns:a16="http://schemas.microsoft.com/office/drawing/2014/main" id="{319E4539-1317-40DA-A0FF-56A9A3C9299E}"/>
              </a:ext>
            </a:extLst>
          </p:cNvPr>
          <p:cNvSpPr>
            <a:spLocks noChangeShapeType="1"/>
          </p:cNvSpPr>
          <p:nvPr/>
        </p:nvSpPr>
        <p:spPr bwMode="auto">
          <a:xfrm>
            <a:off x="4859338" y="2278063"/>
            <a:ext cx="4603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25" tIns="45713" rIns="91425" bIns="45713"/>
          <a:lstStyle/>
          <a:p>
            <a:endParaRPr lang="ro-RO"/>
          </a:p>
        </p:txBody>
      </p:sp>
      <p:sp>
        <p:nvSpPr>
          <p:cNvPr id="209944" name="Line 26">
            <a:extLst>
              <a:ext uri="{FF2B5EF4-FFF2-40B4-BE49-F238E27FC236}">
                <a16:creationId xmlns:a16="http://schemas.microsoft.com/office/drawing/2014/main" id="{124F536E-65D5-442F-B060-E96E4A3C7E86}"/>
              </a:ext>
            </a:extLst>
          </p:cNvPr>
          <p:cNvSpPr>
            <a:spLocks noChangeShapeType="1"/>
          </p:cNvSpPr>
          <p:nvPr/>
        </p:nvSpPr>
        <p:spPr bwMode="auto">
          <a:xfrm>
            <a:off x="6126163" y="4237038"/>
            <a:ext cx="0" cy="28733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1425" tIns="45713" rIns="91425" bIns="45713"/>
          <a:lstStyle/>
          <a:p>
            <a:endParaRPr lang="ro-RO"/>
          </a:p>
        </p:txBody>
      </p:sp>
      <p:sp>
        <p:nvSpPr>
          <p:cNvPr id="209945" name="Line 27">
            <a:extLst>
              <a:ext uri="{FF2B5EF4-FFF2-40B4-BE49-F238E27FC236}">
                <a16:creationId xmlns:a16="http://schemas.microsoft.com/office/drawing/2014/main" id="{C3799678-E3C8-4F60-8382-309DFE60C51C}"/>
              </a:ext>
            </a:extLst>
          </p:cNvPr>
          <p:cNvSpPr>
            <a:spLocks noChangeShapeType="1"/>
          </p:cNvSpPr>
          <p:nvPr/>
        </p:nvSpPr>
        <p:spPr bwMode="auto">
          <a:xfrm>
            <a:off x="3763963" y="2278063"/>
            <a:ext cx="63341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25" tIns="45713" rIns="91425" bIns="45713"/>
          <a:lstStyle/>
          <a:p>
            <a:endParaRPr lang="ro-RO"/>
          </a:p>
        </p:txBody>
      </p:sp>
      <p:sp>
        <p:nvSpPr>
          <p:cNvPr id="209946" name="Line 30">
            <a:extLst>
              <a:ext uri="{FF2B5EF4-FFF2-40B4-BE49-F238E27FC236}">
                <a16:creationId xmlns:a16="http://schemas.microsoft.com/office/drawing/2014/main" id="{DE12371B-8E47-47C0-9735-50C14D4EDA41}"/>
              </a:ext>
            </a:extLst>
          </p:cNvPr>
          <p:cNvSpPr>
            <a:spLocks noChangeShapeType="1"/>
          </p:cNvSpPr>
          <p:nvPr/>
        </p:nvSpPr>
        <p:spPr bwMode="auto">
          <a:xfrm>
            <a:off x="4919663" y="4754563"/>
            <a:ext cx="4603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25" tIns="45713" rIns="91425" bIns="45713"/>
          <a:lstStyle/>
          <a:p>
            <a:endParaRPr lang="ro-RO"/>
          </a:p>
        </p:txBody>
      </p:sp>
      <p:sp>
        <p:nvSpPr>
          <p:cNvPr id="209947" name="Line 31">
            <a:extLst>
              <a:ext uri="{FF2B5EF4-FFF2-40B4-BE49-F238E27FC236}">
                <a16:creationId xmlns:a16="http://schemas.microsoft.com/office/drawing/2014/main" id="{187F775A-0678-4C4C-A8E5-6D8D2BE47128}"/>
              </a:ext>
            </a:extLst>
          </p:cNvPr>
          <p:cNvSpPr>
            <a:spLocks noChangeShapeType="1"/>
          </p:cNvSpPr>
          <p:nvPr/>
        </p:nvSpPr>
        <p:spPr bwMode="auto">
          <a:xfrm>
            <a:off x="6126163" y="4945063"/>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25" tIns="45713" rIns="91425" bIns="45713"/>
          <a:lstStyle/>
          <a:p>
            <a:endParaRPr lang="ro-RO"/>
          </a:p>
        </p:txBody>
      </p:sp>
      <p:sp>
        <p:nvSpPr>
          <p:cNvPr id="209948" name="Text Box 32">
            <a:extLst>
              <a:ext uri="{FF2B5EF4-FFF2-40B4-BE49-F238E27FC236}">
                <a16:creationId xmlns:a16="http://schemas.microsoft.com/office/drawing/2014/main" id="{9ACA8865-00B2-42BC-85A7-578DCA778952}"/>
              </a:ext>
            </a:extLst>
          </p:cNvPr>
          <p:cNvSpPr txBox="1">
            <a:spLocks noChangeArrowheads="1"/>
          </p:cNvSpPr>
          <p:nvPr/>
        </p:nvSpPr>
        <p:spPr bwMode="auto">
          <a:xfrm>
            <a:off x="5780088" y="5214938"/>
            <a:ext cx="6794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Data</a:t>
            </a:r>
          </a:p>
        </p:txBody>
      </p:sp>
      <p:sp>
        <p:nvSpPr>
          <p:cNvPr id="209949" name="Text Box 36">
            <a:extLst>
              <a:ext uri="{FF2B5EF4-FFF2-40B4-BE49-F238E27FC236}">
                <a16:creationId xmlns:a16="http://schemas.microsoft.com/office/drawing/2014/main" id="{F8C57140-392A-4F92-AEE2-42122FC7AF98}"/>
              </a:ext>
            </a:extLst>
          </p:cNvPr>
          <p:cNvSpPr txBox="1">
            <a:spLocks noChangeArrowheads="1"/>
          </p:cNvSpPr>
          <p:nvPr/>
        </p:nvSpPr>
        <p:spPr bwMode="auto">
          <a:xfrm>
            <a:off x="5722938" y="3903663"/>
            <a:ext cx="849312"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FFFFFF"/>
                </a:solidFill>
                <a:latin typeface="Arial" panose="020B0604020202020204" pitchFamily="34" charset="0"/>
                <a:cs typeface="Arial" panose="020B0604020202020204" pitchFamily="34" charset="0"/>
              </a:rPr>
              <a:t>Row 0</a:t>
            </a:r>
          </a:p>
        </p:txBody>
      </p:sp>
      <p:sp>
        <p:nvSpPr>
          <p:cNvPr id="209950" name="Rectangle 56">
            <a:extLst>
              <a:ext uri="{FF2B5EF4-FFF2-40B4-BE49-F238E27FC236}">
                <a16:creationId xmlns:a16="http://schemas.microsoft.com/office/drawing/2014/main" id="{7A1F6403-0A0A-471A-8449-51DD4C3365EF}"/>
              </a:ext>
            </a:extLst>
          </p:cNvPr>
          <p:cNvSpPr>
            <a:spLocks noChangeArrowheads="1"/>
          </p:cNvSpPr>
          <p:nvPr/>
        </p:nvSpPr>
        <p:spPr bwMode="auto">
          <a:xfrm>
            <a:off x="654050" y="1354138"/>
            <a:ext cx="1555750" cy="403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cs typeface="Arial" panose="020B0604020202020204" pitchFamily="34" charset="0"/>
            </a:endParaRPr>
          </a:p>
        </p:txBody>
      </p:sp>
      <p:sp>
        <p:nvSpPr>
          <p:cNvPr id="209951" name="Rectangle 57">
            <a:extLst>
              <a:ext uri="{FF2B5EF4-FFF2-40B4-BE49-F238E27FC236}">
                <a16:creationId xmlns:a16="http://schemas.microsoft.com/office/drawing/2014/main" id="{B54A7195-CC2F-4518-940B-C9162202A5D6}"/>
              </a:ext>
            </a:extLst>
          </p:cNvPr>
          <p:cNvSpPr>
            <a:spLocks noChangeArrowheads="1"/>
          </p:cNvSpPr>
          <p:nvPr/>
        </p:nvSpPr>
        <p:spPr bwMode="auto">
          <a:xfrm>
            <a:off x="654050" y="1757363"/>
            <a:ext cx="1555750" cy="403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cs typeface="Arial" panose="020B0604020202020204" pitchFamily="34" charset="0"/>
            </a:endParaRPr>
          </a:p>
        </p:txBody>
      </p:sp>
      <p:sp>
        <p:nvSpPr>
          <p:cNvPr id="209952" name="Rectangle 58">
            <a:extLst>
              <a:ext uri="{FF2B5EF4-FFF2-40B4-BE49-F238E27FC236}">
                <a16:creationId xmlns:a16="http://schemas.microsoft.com/office/drawing/2014/main" id="{4C607D69-D2D7-412A-A1EF-69A48EB82EC6}"/>
              </a:ext>
            </a:extLst>
          </p:cNvPr>
          <p:cNvSpPr>
            <a:spLocks noChangeArrowheads="1"/>
          </p:cNvSpPr>
          <p:nvPr/>
        </p:nvSpPr>
        <p:spPr bwMode="auto">
          <a:xfrm>
            <a:off x="654050" y="2162175"/>
            <a:ext cx="1555750" cy="403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cs typeface="Arial" panose="020B0604020202020204" pitchFamily="34" charset="0"/>
            </a:endParaRPr>
          </a:p>
        </p:txBody>
      </p:sp>
      <p:sp>
        <p:nvSpPr>
          <p:cNvPr id="209953" name="Rectangle 59">
            <a:extLst>
              <a:ext uri="{FF2B5EF4-FFF2-40B4-BE49-F238E27FC236}">
                <a16:creationId xmlns:a16="http://schemas.microsoft.com/office/drawing/2014/main" id="{9FA1EEDC-94F4-40C9-AC1E-DE191E92D7F4}"/>
              </a:ext>
            </a:extLst>
          </p:cNvPr>
          <p:cNvSpPr>
            <a:spLocks noChangeArrowheads="1"/>
          </p:cNvSpPr>
          <p:nvPr/>
        </p:nvSpPr>
        <p:spPr bwMode="auto">
          <a:xfrm>
            <a:off x="654050" y="2563813"/>
            <a:ext cx="1555750" cy="403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cs typeface="Arial" panose="020B0604020202020204" pitchFamily="34" charset="0"/>
            </a:endParaRPr>
          </a:p>
        </p:txBody>
      </p:sp>
      <p:sp>
        <p:nvSpPr>
          <p:cNvPr id="209954" name="Rectangle 60">
            <a:extLst>
              <a:ext uri="{FF2B5EF4-FFF2-40B4-BE49-F238E27FC236}">
                <a16:creationId xmlns:a16="http://schemas.microsoft.com/office/drawing/2014/main" id="{AA0A02D5-3E77-46D4-B87B-3FD096AC4B57}"/>
              </a:ext>
            </a:extLst>
          </p:cNvPr>
          <p:cNvSpPr>
            <a:spLocks noChangeArrowheads="1"/>
          </p:cNvSpPr>
          <p:nvPr/>
        </p:nvSpPr>
        <p:spPr bwMode="auto">
          <a:xfrm>
            <a:off x="654050" y="2968625"/>
            <a:ext cx="1555750" cy="403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cs typeface="Arial" panose="020B0604020202020204" pitchFamily="34" charset="0"/>
            </a:endParaRPr>
          </a:p>
        </p:txBody>
      </p:sp>
      <p:sp>
        <p:nvSpPr>
          <p:cNvPr id="209955" name="Rectangle 61">
            <a:extLst>
              <a:ext uri="{FF2B5EF4-FFF2-40B4-BE49-F238E27FC236}">
                <a16:creationId xmlns:a16="http://schemas.microsoft.com/office/drawing/2014/main" id="{D868D32A-483B-4858-A31D-18CC6DF6DEA3}"/>
              </a:ext>
            </a:extLst>
          </p:cNvPr>
          <p:cNvSpPr>
            <a:spLocks noChangeArrowheads="1"/>
          </p:cNvSpPr>
          <p:nvPr/>
        </p:nvSpPr>
        <p:spPr bwMode="auto">
          <a:xfrm>
            <a:off x="654050" y="3370263"/>
            <a:ext cx="1555750" cy="403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cs typeface="Arial" panose="020B0604020202020204" pitchFamily="34" charset="0"/>
            </a:endParaRPr>
          </a:p>
        </p:txBody>
      </p:sp>
      <p:sp>
        <p:nvSpPr>
          <p:cNvPr id="477246" name="Text Box 62">
            <a:extLst>
              <a:ext uri="{FF2B5EF4-FFF2-40B4-BE49-F238E27FC236}">
                <a16:creationId xmlns:a16="http://schemas.microsoft.com/office/drawing/2014/main" id="{8CF2A011-72E4-4E44-833B-E0DEA7E89824}"/>
              </a:ext>
            </a:extLst>
          </p:cNvPr>
          <p:cNvSpPr txBox="1">
            <a:spLocks noChangeArrowheads="1"/>
          </p:cNvSpPr>
          <p:nvPr/>
        </p:nvSpPr>
        <p:spPr bwMode="auto">
          <a:xfrm>
            <a:off x="811213" y="3371850"/>
            <a:ext cx="1252537"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3399"/>
                </a:solidFill>
                <a:latin typeface="Arial" panose="020B0604020202020204" pitchFamily="34" charset="0"/>
                <a:cs typeface="Arial" panose="020B0604020202020204" pitchFamily="34" charset="0"/>
              </a:rPr>
              <a:t>T0: Row 0</a:t>
            </a:r>
          </a:p>
        </p:txBody>
      </p:sp>
      <p:sp>
        <p:nvSpPr>
          <p:cNvPr id="209957" name="Rectangle 64">
            <a:extLst>
              <a:ext uri="{FF2B5EF4-FFF2-40B4-BE49-F238E27FC236}">
                <a16:creationId xmlns:a16="http://schemas.microsoft.com/office/drawing/2014/main" id="{1A1D3C79-F70F-4577-B3A0-8767F094127E}"/>
              </a:ext>
            </a:extLst>
          </p:cNvPr>
          <p:cNvSpPr>
            <a:spLocks noChangeArrowheads="1"/>
          </p:cNvSpPr>
          <p:nvPr/>
        </p:nvSpPr>
        <p:spPr bwMode="auto">
          <a:xfrm>
            <a:off x="5321300" y="3948113"/>
            <a:ext cx="1612900" cy="288925"/>
          </a:xfrm>
          <a:prstGeom prst="rect">
            <a:avLst/>
          </a:prstGeom>
          <a:solidFill>
            <a:srgbClr val="0000FF"/>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cs typeface="Arial" panose="020B0604020202020204" pitchFamily="34" charset="0"/>
            </a:endParaRPr>
          </a:p>
        </p:txBody>
      </p:sp>
      <p:sp>
        <p:nvSpPr>
          <p:cNvPr id="209958" name="Text Box 65">
            <a:extLst>
              <a:ext uri="{FF2B5EF4-FFF2-40B4-BE49-F238E27FC236}">
                <a16:creationId xmlns:a16="http://schemas.microsoft.com/office/drawing/2014/main" id="{4173BF6F-7A8B-4F56-A038-6F95425D53A6}"/>
              </a:ext>
            </a:extLst>
          </p:cNvPr>
          <p:cNvSpPr txBox="1">
            <a:spLocks noChangeArrowheads="1"/>
          </p:cNvSpPr>
          <p:nvPr/>
        </p:nvSpPr>
        <p:spPr bwMode="auto">
          <a:xfrm>
            <a:off x="5699125" y="3900488"/>
            <a:ext cx="849313"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FFFFFF"/>
                </a:solidFill>
                <a:latin typeface="Arial" panose="020B0604020202020204" pitchFamily="34" charset="0"/>
                <a:cs typeface="Arial" panose="020B0604020202020204" pitchFamily="34" charset="0"/>
              </a:rPr>
              <a:t>Row 0</a:t>
            </a:r>
          </a:p>
        </p:txBody>
      </p:sp>
      <p:sp>
        <p:nvSpPr>
          <p:cNvPr id="477250" name="Text Box 66">
            <a:extLst>
              <a:ext uri="{FF2B5EF4-FFF2-40B4-BE49-F238E27FC236}">
                <a16:creationId xmlns:a16="http://schemas.microsoft.com/office/drawing/2014/main" id="{9DD28B6B-7094-4A17-867F-62958DF22DFA}"/>
              </a:ext>
            </a:extLst>
          </p:cNvPr>
          <p:cNvSpPr txBox="1">
            <a:spLocks noChangeArrowheads="1"/>
          </p:cNvSpPr>
          <p:nvPr/>
        </p:nvSpPr>
        <p:spPr bwMode="auto">
          <a:xfrm>
            <a:off x="742950" y="3371850"/>
            <a:ext cx="1382713"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FF0000"/>
                </a:solidFill>
                <a:latin typeface="Arial" panose="020B0604020202020204" pitchFamily="34" charset="0"/>
                <a:cs typeface="Arial" panose="020B0604020202020204" pitchFamily="34" charset="0"/>
              </a:rPr>
              <a:t>T1: Row 16</a:t>
            </a:r>
          </a:p>
        </p:txBody>
      </p:sp>
      <p:sp>
        <p:nvSpPr>
          <p:cNvPr id="477251" name="Text Box 67">
            <a:extLst>
              <a:ext uri="{FF2B5EF4-FFF2-40B4-BE49-F238E27FC236}">
                <a16:creationId xmlns:a16="http://schemas.microsoft.com/office/drawing/2014/main" id="{56E7E350-C582-48BD-869B-7769DB27C714}"/>
              </a:ext>
            </a:extLst>
          </p:cNvPr>
          <p:cNvSpPr txBox="1">
            <a:spLocks noChangeArrowheads="1"/>
          </p:cNvSpPr>
          <p:nvPr/>
        </p:nvSpPr>
        <p:spPr bwMode="auto">
          <a:xfrm>
            <a:off x="811213" y="3005138"/>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3399"/>
                </a:solidFill>
                <a:latin typeface="Arial" panose="020B0604020202020204" pitchFamily="34" charset="0"/>
                <a:cs typeface="Arial" panose="020B0604020202020204" pitchFamily="34" charset="0"/>
              </a:rPr>
              <a:t>T0: Row 0</a:t>
            </a:r>
          </a:p>
        </p:txBody>
      </p:sp>
      <p:sp>
        <p:nvSpPr>
          <p:cNvPr id="477252" name="Text Box 68">
            <a:extLst>
              <a:ext uri="{FF2B5EF4-FFF2-40B4-BE49-F238E27FC236}">
                <a16:creationId xmlns:a16="http://schemas.microsoft.com/office/drawing/2014/main" id="{9559CD98-9E76-4814-90CD-F756288A7E6A}"/>
              </a:ext>
            </a:extLst>
          </p:cNvPr>
          <p:cNvSpPr txBox="1">
            <a:spLocks noChangeArrowheads="1"/>
          </p:cNvSpPr>
          <p:nvPr/>
        </p:nvSpPr>
        <p:spPr bwMode="auto">
          <a:xfrm>
            <a:off x="712788" y="3005138"/>
            <a:ext cx="1479550"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FF0000"/>
                </a:solidFill>
                <a:latin typeface="Arial" panose="020B0604020202020204" pitchFamily="34" charset="0"/>
                <a:cs typeface="Arial" panose="020B0604020202020204" pitchFamily="34" charset="0"/>
              </a:rPr>
              <a:t>T1: Row 111</a:t>
            </a:r>
          </a:p>
        </p:txBody>
      </p:sp>
      <p:sp>
        <p:nvSpPr>
          <p:cNvPr id="477255" name="Text Box 71">
            <a:extLst>
              <a:ext uri="{FF2B5EF4-FFF2-40B4-BE49-F238E27FC236}">
                <a16:creationId xmlns:a16="http://schemas.microsoft.com/office/drawing/2014/main" id="{8951BE54-39F4-4B03-A9CE-0B130407D511}"/>
              </a:ext>
            </a:extLst>
          </p:cNvPr>
          <p:cNvSpPr txBox="1">
            <a:spLocks noChangeArrowheads="1"/>
          </p:cNvSpPr>
          <p:nvPr/>
        </p:nvSpPr>
        <p:spPr bwMode="auto">
          <a:xfrm>
            <a:off x="811213" y="2624138"/>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3399"/>
                </a:solidFill>
                <a:latin typeface="Arial" panose="020B0604020202020204" pitchFamily="34" charset="0"/>
                <a:cs typeface="Arial" panose="020B0604020202020204" pitchFamily="34" charset="0"/>
              </a:rPr>
              <a:t>T0: Row 0</a:t>
            </a:r>
          </a:p>
        </p:txBody>
      </p:sp>
      <p:sp>
        <p:nvSpPr>
          <p:cNvPr id="477256" name="Text Box 72">
            <a:extLst>
              <a:ext uri="{FF2B5EF4-FFF2-40B4-BE49-F238E27FC236}">
                <a16:creationId xmlns:a16="http://schemas.microsoft.com/office/drawing/2014/main" id="{DE0DEBC8-3076-4666-8CC0-B798027B12CA}"/>
              </a:ext>
            </a:extLst>
          </p:cNvPr>
          <p:cNvSpPr txBox="1">
            <a:spLocks noChangeArrowheads="1"/>
          </p:cNvSpPr>
          <p:nvPr/>
        </p:nvSpPr>
        <p:spPr bwMode="auto">
          <a:xfrm>
            <a:off x="811213" y="2624138"/>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3399"/>
                </a:solidFill>
                <a:latin typeface="Arial" panose="020B0604020202020204" pitchFamily="34" charset="0"/>
                <a:cs typeface="Arial" panose="020B0604020202020204" pitchFamily="34" charset="0"/>
              </a:rPr>
              <a:t>T0: Row 0</a:t>
            </a:r>
          </a:p>
        </p:txBody>
      </p:sp>
      <p:sp>
        <p:nvSpPr>
          <p:cNvPr id="477257" name="Text Box 73">
            <a:extLst>
              <a:ext uri="{FF2B5EF4-FFF2-40B4-BE49-F238E27FC236}">
                <a16:creationId xmlns:a16="http://schemas.microsoft.com/office/drawing/2014/main" id="{9FADD3DE-498C-461D-8E67-2391A3B701E5}"/>
              </a:ext>
            </a:extLst>
          </p:cNvPr>
          <p:cNvSpPr txBox="1">
            <a:spLocks noChangeArrowheads="1"/>
          </p:cNvSpPr>
          <p:nvPr/>
        </p:nvSpPr>
        <p:spPr bwMode="auto">
          <a:xfrm>
            <a:off x="827088" y="2624138"/>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FF0000"/>
                </a:solidFill>
                <a:latin typeface="Arial" panose="020B0604020202020204" pitchFamily="34" charset="0"/>
                <a:cs typeface="Arial" panose="020B0604020202020204" pitchFamily="34" charset="0"/>
              </a:rPr>
              <a:t>T1: Row 5</a:t>
            </a:r>
          </a:p>
        </p:txBody>
      </p:sp>
      <p:sp>
        <p:nvSpPr>
          <p:cNvPr id="477258" name="Text Box 74">
            <a:extLst>
              <a:ext uri="{FF2B5EF4-FFF2-40B4-BE49-F238E27FC236}">
                <a16:creationId xmlns:a16="http://schemas.microsoft.com/office/drawing/2014/main" id="{9E0256A7-A78F-4DFF-9DCC-98DBCA530355}"/>
              </a:ext>
            </a:extLst>
          </p:cNvPr>
          <p:cNvSpPr txBox="1">
            <a:spLocks noChangeArrowheads="1"/>
          </p:cNvSpPr>
          <p:nvPr/>
        </p:nvSpPr>
        <p:spPr bwMode="auto">
          <a:xfrm>
            <a:off x="827088" y="2220913"/>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3399"/>
                </a:solidFill>
                <a:latin typeface="Arial" panose="020B0604020202020204" pitchFamily="34" charset="0"/>
                <a:cs typeface="Arial" panose="020B0604020202020204" pitchFamily="34" charset="0"/>
              </a:rPr>
              <a:t>T0: Row 0</a:t>
            </a:r>
          </a:p>
        </p:txBody>
      </p:sp>
      <p:sp>
        <p:nvSpPr>
          <p:cNvPr id="477259" name="Text Box 75">
            <a:extLst>
              <a:ext uri="{FF2B5EF4-FFF2-40B4-BE49-F238E27FC236}">
                <a16:creationId xmlns:a16="http://schemas.microsoft.com/office/drawing/2014/main" id="{CB977AB0-7B67-440F-BA76-B407E0F2E99F}"/>
              </a:ext>
            </a:extLst>
          </p:cNvPr>
          <p:cNvSpPr txBox="1">
            <a:spLocks noChangeArrowheads="1"/>
          </p:cNvSpPr>
          <p:nvPr/>
        </p:nvSpPr>
        <p:spPr bwMode="auto">
          <a:xfrm>
            <a:off x="827088" y="2220913"/>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3399"/>
                </a:solidFill>
                <a:latin typeface="Arial" panose="020B0604020202020204" pitchFamily="34" charset="0"/>
                <a:cs typeface="Arial" panose="020B0604020202020204" pitchFamily="34" charset="0"/>
              </a:rPr>
              <a:t>T0: Row 0</a:t>
            </a:r>
          </a:p>
        </p:txBody>
      </p:sp>
      <p:sp>
        <p:nvSpPr>
          <p:cNvPr id="477260" name="Text Box 76">
            <a:extLst>
              <a:ext uri="{FF2B5EF4-FFF2-40B4-BE49-F238E27FC236}">
                <a16:creationId xmlns:a16="http://schemas.microsoft.com/office/drawing/2014/main" id="{8F9F89F6-A9A2-46E9-8F5E-F78000486C5A}"/>
              </a:ext>
            </a:extLst>
          </p:cNvPr>
          <p:cNvSpPr txBox="1">
            <a:spLocks noChangeArrowheads="1"/>
          </p:cNvSpPr>
          <p:nvPr/>
        </p:nvSpPr>
        <p:spPr bwMode="auto">
          <a:xfrm>
            <a:off x="827088" y="2220913"/>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3399"/>
                </a:solidFill>
                <a:latin typeface="Arial" panose="020B0604020202020204" pitchFamily="34" charset="0"/>
                <a:cs typeface="Arial" panose="020B0604020202020204" pitchFamily="34" charset="0"/>
              </a:rPr>
              <a:t>T0: Row 0</a:t>
            </a:r>
          </a:p>
        </p:txBody>
      </p:sp>
      <p:sp>
        <p:nvSpPr>
          <p:cNvPr id="477261" name="Text Box 77">
            <a:extLst>
              <a:ext uri="{FF2B5EF4-FFF2-40B4-BE49-F238E27FC236}">
                <a16:creationId xmlns:a16="http://schemas.microsoft.com/office/drawing/2014/main" id="{F6C084E4-A69F-466F-A2A7-A562A1462647}"/>
              </a:ext>
            </a:extLst>
          </p:cNvPr>
          <p:cNvSpPr txBox="1">
            <a:spLocks noChangeArrowheads="1"/>
          </p:cNvSpPr>
          <p:nvPr/>
        </p:nvSpPr>
        <p:spPr bwMode="auto">
          <a:xfrm>
            <a:off x="827088" y="2220913"/>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3399"/>
                </a:solidFill>
                <a:latin typeface="Arial" panose="020B0604020202020204" pitchFamily="34" charset="0"/>
                <a:cs typeface="Arial" panose="020B0604020202020204" pitchFamily="34" charset="0"/>
              </a:rPr>
              <a:t>T0: Row 0</a:t>
            </a:r>
          </a:p>
        </p:txBody>
      </p:sp>
      <p:sp>
        <p:nvSpPr>
          <p:cNvPr id="477262" name="Text Box 78">
            <a:extLst>
              <a:ext uri="{FF2B5EF4-FFF2-40B4-BE49-F238E27FC236}">
                <a16:creationId xmlns:a16="http://schemas.microsoft.com/office/drawing/2014/main" id="{23E2F414-B250-4246-BB5A-3EA2A58358D0}"/>
              </a:ext>
            </a:extLst>
          </p:cNvPr>
          <p:cNvSpPr txBox="1">
            <a:spLocks noChangeArrowheads="1"/>
          </p:cNvSpPr>
          <p:nvPr/>
        </p:nvSpPr>
        <p:spPr bwMode="auto">
          <a:xfrm>
            <a:off x="827088" y="2220913"/>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3399"/>
                </a:solidFill>
                <a:latin typeface="Arial" panose="020B0604020202020204" pitchFamily="34" charset="0"/>
                <a:cs typeface="Arial" panose="020B0604020202020204" pitchFamily="34" charset="0"/>
              </a:rPr>
              <a:t>T0: Row 0</a:t>
            </a:r>
          </a:p>
        </p:txBody>
      </p:sp>
      <p:sp>
        <p:nvSpPr>
          <p:cNvPr id="477263" name="Rectangle 79">
            <a:extLst>
              <a:ext uri="{FF2B5EF4-FFF2-40B4-BE49-F238E27FC236}">
                <a16:creationId xmlns:a16="http://schemas.microsoft.com/office/drawing/2014/main" id="{B360311A-B748-4388-A6EB-4B37DC531FE1}"/>
              </a:ext>
            </a:extLst>
          </p:cNvPr>
          <p:cNvSpPr>
            <a:spLocks noChangeArrowheads="1"/>
          </p:cNvSpPr>
          <p:nvPr/>
        </p:nvSpPr>
        <p:spPr bwMode="auto">
          <a:xfrm>
            <a:off x="5321300"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cs typeface="Arial" panose="020B0604020202020204" pitchFamily="34" charset="0"/>
            </a:endParaRPr>
          </a:p>
        </p:txBody>
      </p:sp>
      <p:sp>
        <p:nvSpPr>
          <p:cNvPr id="477264" name="Rectangle 80">
            <a:extLst>
              <a:ext uri="{FF2B5EF4-FFF2-40B4-BE49-F238E27FC236}">
                <a16:creationId xmlns:a16="http://schemas.microsoft.com/office/drawing/2014/main" id="{9DDDE508-EE2F-4838-9333-5C30396C122B}"/>
              </a:ext>
            </a:extLst>
          </p:cNvPr>
          <p:cNvSpPr>
            <a:spLocks noChangeArrowheads="1"/>
          </p:cNvSpPr>
          <p:nvPr/>
        </p:nvSpPr>
        <p:spPr bwMode="auto">
          <a:xfrm>
            <a:off x="5435600"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cs typeface="Arial" panose="020B0604020202020204" pitchFamily="34" charset="0"/>
            </a:endParaRPr>
          </a:p>
        </p:txBody>
      </p:sp>
      <p:sp>
        <p:nvSpPr>
          <p:cNvPr id="477265" name="Rectangle 81">
            <a:extLst>
              <a:ext uri="{FF2B5EF4-FFF2-40B4-BE49-F238E27FC236}">
                <a16:creationId xmlns:a16="http://schemas.microsoft.com/office/drawing/2014/main" id="{5E40A125-6D69-4307-BC5C-2EB57C58A3F4}"/>
              </a:ext>
            </a:extLst>
          </p:cNvPr>
          <p:cNvSpPr>
            <a:spLocks noChangeArrowheads="1"/>
          </p:cNvSpPr>
          <p:nvPr/>
        </p:nvSpPr>
        <p:spPr bwMode="auto">
          <a:xfrm>
            <a:off x="5551488"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cs typeface="Arial" panose="020B0604020202020204" pitchFamily="34" charset="0"/>
            </a:endParaRPr>
          </a:p>
        </p:txBody>
      </p:sp>
      <p:sp>
        <p:nvSpPr>
          <p:cNvPr id="477266" name="Rectangle 82">
            <a:extLst>
              <a:ext uri="{FF2B5EF4-FFF2-40B4-BE49-F238E27FC236}">
                <a16:creationId xmlns:a16="http://schemas.microsoft.com/office/drawing/2014/main" id="{1C6D7F24-B92A-4065-87DC-88DEE7529C60}"/>
              </a:ext>
            </a:extLst>
          </p:cNvPr>
          <p:cNvSpPr>
            <a:spLocks noChangeArrowheads="1"/>
          </p:cNvSpPr>
          <p:nvPr/>
        </p:nvSpPr>
        <p:spPr bwMode="auto">
          <a:xfrm>
            <a:off x="5665788"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cs typeface="Arial" panose="020B0604020202020204" pitchFamily="34" charset="0"/>
            </a:endParaRPr>
          </a:p>
        </p:txBody>
      </p:sp>
      <p:sp>
        <p:nvSpPr>
          <p:cNvPr id="477267" name="Rectangle 83">
            <a:extLst>
              <a:ext uri="{FF2B5EF4-FFF2-40B4-BE49-F238E27FC236}">
                <a16:creationId xmlns:a16="http://schemas.microsoft.com/office/drawing/2014/main" id="{041174CD-DE98-46CB-A00C-9EC2549E3094}"/>
              </a:ext>
            </a:extLst>
          </p:cNvPr>
          <p:cNvSpPr>
            <a:spLocks noChangeArrowheads="1"/>
          </p:cNvSpPr>
          <p:nvPr/>
        </p:nvSpPr>
        <p:spPr bwMode="auto">
          <a:xfrm>
            <a:off x="5781675"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cs typeface="Arial" panose="020B0604020202020204" pitchFamily="34" charset="0"/>
            </a:endParaRPr>
          </a:p>
        </p:txBody>
      </p:sp>
      <p:sp>
        <p:nvSpPr>
          <p:cNvPr id="477268" name="Rectangle 84">
            <a:extLst>
              <a:ext uri="{FF2B5EF4-FFF2-40B4-BE49-F238E27FC236}">
                <a16:creationId xmlns:a16="http://schemas.microsoft.com/office/drawing/2014/main" id="{F702E4F6-C452-4F2F-8E1C-50E8A16B9AD4}"/>
              </a:ext>
            </a:extLst>
          </p:cNvPr>
          <p:cNvSpPr>
            <a:spLocks noChangeArrowheads="1"/>
          </p:cNvSpPr>
          <p:nvPr/>
        </p:nvSpPr>
        <p:spPr bwMode="auto">
          <a:xfrm>
            <a:off x="5897563"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cs typeface="Arial" panose="020B0604020202020204" pitchFamily="34" charset="0"/>
            </a:endParaRPr>
          </a:p>
        </p:txBody>
      </p:sp>
      <p:sp>
        <p:nvSpPr>
          <p:cNvPr id="477269" name="Rectangle 85">
            <a:extLst>
              <a:ext uri="{FF2B5EF4-FFF2-40B4-BE49-F238E27FC236}">
                <a16:creationId xmlns:a16="http://schemas.microsoft.com/office/drawing/2014/main" id="{202BBA41-EF20-4B8F-A2DD-6B97B2CBFFC2}"/>
              </a:ext>
            </a:extLst>
          </p:cNvPr>
          <p:cNvSpPr>
            <a:spLocks noChangeArrowheads="1"/>
          </p:cNvSpPr>
          <p:nvPr/>
        </p:nvSpPr>
        <p:spPr bwMode="auto">
          <a:xfrm>
            <a:off x="6011863"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cs typeface="Arial" panose="020B0604020202020204" pitchFamily="34" charset="0"/>
            </a:endParaRPr>
          </a:p>
        </p:txBody>
      </p:sp>
      <p:sp>
        <p:nvSpPr>
          <p:cNvPr id="477270" name="Rectangle 86">
            <a:extLst>
              <a:ext uri="{FF2B5EF4-FFF2-40B4-BE49-F238E27FC236}">
                <a16:creationId xmlns:a16="http://schemas.microsoft.com/office/drawing/2014/main" id="{8F602F8D-1D88-40A4-9358-1B4344A0BA37}"/>
              </a:ext>
            </a:extLst>
          </p:cNvPr>
          <p:cNvSpPr>
            <a:spLocks noChangeArrowheads="1"/>
          </p:cNvSpPr>
          <p:nvPr/>
        </p:nvSpPr>
        <p:spPr bwMode="auto">
          <a:xfrm>
            <a:off x="6127750"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cs typeface="Arial" panose="020B0604020202020204" pitchFamily="34" charset="0"/>
            </a:endParaRPr>
          </a:p>
        </p:txBody>
      </p:sp>
      <p:sp>
        <p:nvSpPr>
          <p:cNvPr id="477271" name="Rectangle 87">
            <a:extLst>
              <a:ext uri="{FF2B5EF4-FFF2-40B4-BE49-F238E27FC236}">
                <a16:creationId xmlns:a16="http://schemas.microsoft.com/office/drawing/2014/main" id="{189973F0-4871-46AD-BC92-B8CAC6BEB87C}"/>
              </a:ext>
            </a:extLst>
          </p:cNvPr>
          <p:cNvSpPr>
            <a:spLocks noChangeArrowheads="1"/>
          </p:cNvSpPr>
          <p:nvPr/>
        </p:nvSpPr>
        <p:spPr bwMode="auto">
          <a:xfrm>
            <a:off x="6242050"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cs typeface="Arial" panose="020B0604020202020204" pitchFamily="34" charset="0"/>
            </a:endParaRPr>
          </a:p>
        </p:txBody>
      </p:sp>
      <p:sp>
        <p:nvSpPr>
          <p:cNvPr id="209979" name="Text Box 89">
            <a:extLst>
              <a:ext uri="{FF2B5EF4-FFF2-40B4-BE49-F238E27FC236}">
                <a16:creationId xmlns:a16="http://schemas.microsoft.com/office/drawing/2014/main" id="{5F5A4FE3-6300-4FDF-A1D2-ABAF93652129}"/>
              </a:ext>
            </a:extLst>
          </p:cNvPr>
          <p:cNvSpPr txBox="1">
            <a:spLocks noChangeArrowheads="1"/>
          </p:cNvSpPr>
          <p:nvPr/>
        </p:nvSpPr>
        <p:spPr bwMode="auto">
          <a:xfrm>
            <a:off x="179388" y="3797300"/>
            <a:ext cx="2655887"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Memory Request Buffer</a:t>
            </a:r>
          </a:p>
        </p:txBody>
      </p:sp>
      <p:sp>
        <p:nvSpPr>
          <p:cNvPr id="209980" name="Text Box 91">
            <a:extLst>
              <a:ext uri="{FF2B5EF4-FFF2-40B4-BE49-F238E27FC236}">
                <a16:creationId xmlns:a16="http://schemas.microsoft.com/office/drawing/2014/main" id="{CB739896-C4F8-4DEE-92E6-1AC67A1681C3}"/>
              </a:ext>
            </a:extLst>
          </p:cNvPr>
          <p:cNvSpPr txBox="1">
            <a:spLocks noChangeArrowheads="1"/>
          </p:cNvSpPr>
          <p:nvPr/>
        </p:nvSpPr>
        <p:spPr bwMode="auto">
          <a:xfrm>
            <a:off x="423863" y="4949825"/>
            <a:ext cx="156527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3399"/>
                </a:solidFill>
                <a:latin typeface="Arial" panose="020B0604020202020204" pitchFamily="34" charset="0"/>
                <a:cs typeface="Arial" panose="020B0604020202020204" pitchFamily="34" charset="0"/>
              </a:rPr>
              <a:t>T0: STREAM</a:t>
            </a:r>
          </a:p>
        </p:txBody>
      </p:sp>
      <p:sp>
        <p:nvSpPr>
          <p:cNvPr id="209981" name="Text Box 92">
            <a:extLst>
              <a:ext uri="{FF2B5EF4-FFF2-40B4-BE49-F238E27FC236}">
                <a16:creationId xmlns:a16="http://schemas.microsoft.com/office/drawing/2014/main" id="{CA8378F4-DD4F-4366-8657-60773284FFC2}"/>
              </a:ext>
            </a:extLst>
          </p:cNvPr>
          <p:cNvSpPr txBox="1">
            <a:spLocks noChangeArrowheads="1"/>
          </p:cNvSpPr>
          <p:nvPr/>
        </p:nvSpPr>
        <p:spPr bwMode="auto">
          <a:xfrm>
            <a:off x="423863" y="5214938"/>
            <a:ext cx="1630362"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FF0000"/>
                </a:solidFill>
                <a:latin typeface="Arial" panose="020B0604020202020204" pitchFamily="34" charset="0"/>
                <a:cs typeface="Arial" panose="020B0604020202020204" pitchFamily="34" charset="0"/>
              </a:rPr>
              <a:t>T1: RANDOM</a:t>
            </a:r>
          </a:p>
        </p:txBody>
      </p:sp>
      <p:sp>
        <p:nvSpPr>
          <p:cNvPr id="66" name="Trapezoid 65">
            <a:extLst>
              <a:ext uri="{FF2B5EF4-FFF2-40B4-BE49-F238E27FC236}">
                <a16:creationId xmlns:a16="http://schemas.microsoft.com/office/drawing/2014/main" id="{CED58A2B-A569-534A-94B2-FD5517E837D4}"/>
              </a:ext>
            </a:extLst>
          </p:cNvPr>
          <p:cNvSpPr/>
          <p:nvPr/>
        </p:nvSpPr>
        <p:spPr bwMode="auto">
          <a:xfrm rot="10800000">
            <a:off x="5314950" y="4508500"/>
            <a:ext cx="1617663" cy="422275"/>
          </a:xfrm>
          <a:prstGeom prst="trapezoid">
            <a:avLst/>
          </a:prstGeom>
          <a:noFill/>
          <a:ln w="9525" cap="flat" cmpd="sng" algn="ctr">
            <a:solidFill>
              <a:schemeClr val="tx1"/>
            </a:solidFill>
            <a:prstDash val="solid"/>
            <a:round/>
            <a:headEnd type="none" w="med" len="med"/>
            <a:tailEnd type="none" w="med" len="med"/>
          </a:ln>
          <a:effectLst/>
        </p:spPr>
        <p:txBody>
          <a:bodyPr lIns="91425" tIns="45713" rIns="91425" bIns="45713"/>
          <a:lstStyle/>
          <a:p>
            <a:pPr eaLnBrk="1" hangingPunct="1">
              <a:defRPr/>
            </a:pPr>
            <a:endParaRPr lang="en-US">
              <a:solidFill>
                <a:srgbClr val="000000"/>
              </a:solidFill>
              <a:ea typeface="ＭＳ Ｐゴシック" charset="0"/>
              <a:cs typeface="Arial" charset="0"/>
            </a:endParaRPr>
          </a:p>
        </p:txBody>
      </p:sp>
      <p:sp>
        <p:nvSpPr>
          <p:cNvPr id="477272" name="Rectangle 88">
            <a:extLst>
              <a:ext uri="{FF2B5EF4-FFF2-40B4-BE49-F238E27FC236}">
                <a16:creationId xmlns:a16="http://schemas.microsoft.com/office/drawing/2014/main" id="{9990D95E-075A-4E48-8142-B5AFDA12B334}"/>
              </a:ext>
            </a:extLst>
          </p:cNvPr>
          <p:cNvSpPr>
            <a:spLocks noChangeArrowheads="1"/>
          </p:cNvSpPr>
          <p:nvPr/>
        </p:nvSpPr>
        <p:spPr bwMode="auto">
          <a:xfrm>
            <a:off x="423863" y="4613275"/>
            <a:ext cx="7777162" cy="1323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a:solidFill>
                  <a:srgbClr val="FF0000"/>
                </a:solidFill>
                <a:latin typeface="Arial" panose="020B0604020202020204" pitchFamily="34" charset="0"/>
                <a:cs typeface="Arial" panose="020B0604020202020204" pitchFamily="34" charset="0"/>
              </a:rPr>
              <a:t>Row size: 8KB, request size: 64B</a:t>
            </a:r>
          </a:p>
          <a:p>
            <a:pPr algn="ctr" eaLnBrk="1" hangingPunct="1">
              <a:spcBef>
                <a:spcPct val="0"/>
              </a:spcBef>
              <a:buClrTx/>
              <a:buSzTx/>
              <a:buFontTx/>
              <a:buNone/>
            </a:pPr>
            <a:r>
              <a:rPr lang="en-US" altLang="en-US" sz="2800">
                <a:solidFill>
                  <a:srgbClr val="000090"/>
                </a:solidFill>
                <a:latin typeface="Arial" panose="020B0604020202020204" pitchFamily="34" charset="0"/>
                <a:cs typeface="Arial" panose="020B0604020202020204" pitchFamily="34" charset="0"/>
                <a:sym typeface="Wingdings" panose="05000000000000000000" pitchFamily="2" charset="2"/>
              </a:rPr>
              <a:t>128 </a:t>
            </a:r>
            <a:r>
              <a:rPr lang="en-US" altLang="en-US" sz="2000">
                <a:solidFill>
                  <a:srgbClr val="000090"/>
                </a:solidFill>
                <a:latin typeface="Arial" panose="020B0604020202020204" pitchFamily="34" charset="0"/>
                <a:cs typeface="Arial" panose="020B0604020202020204" pitchFamily="34" charset="0"/>
                <a:sym typeface="Wingdings" panose="05000000000000000000" pitchFamily="2" charset="2"/>
              </a:rPr>
              <a:t>(8KB/64B) </a:t>
            </a:r>
            <a:r>
              <a:rPr lang="en-US" altLang="en-US" sz="2800">
                <a:solidFill>
                  <a:srgbClr val="000090"/>
                </a:solidFill>
                <a:latin typeface="Arial" panose="020B0604020202020204" pitchFamily="34" charset="0"/>
                <a:cs typeface="Arial" panose="020B0604020202020204" pitchFamily="34" charset="0"/>
                <a:sym typeface="Wingdings" panose="05000000000000000000" pitchFamily="2" charset="2"/>
              </a:rPr>
              <a:t>requests of STREAM </a:t>
            </a:r>
            <a:r>
              <a:rPr lang="en-US" altLang="en-US" sz="2800">
                <a:solidFill>
                  <a:srgbClr val="FF0000"/>
                </a:solidFill>
                <a:latin typeface="Arial" panose="020B0604020202020204" pitchFamily="34" charset="0"/>
                <a:cs typeface="Arial" panose="020B0604020202020204" pitchFamily="34" charset="0"/>
                <a:sym typeface="Wingdings" panose="05000000000000000000" pitchFamily="2" charset="2"/>
              </a:rPr>
              <a:t>serviced before a single request of RANDOM</a:t>
            </a:r>
          </a:p>
        </p:txBody>
      </p:sp>
      <p:sp>
        <p:nvSpPr>
          <p:cNvPr id="209984" name="TextBox 66">
            <a:extLst>
              <a:ext uri="{FF2B5EF4-FFF2-40B4-BE49-F238E27FC236}">
                <a16:creationId xmlns:a16="http://schemas.microsoft.com/office/drawing/2014/main" id="{49803B88-11F7-46AB-A6B7-DBBC39B7722B}"/>
              </a:ext>
            </a:extLst>
          </p:cNvPr>
          <p:cNvSpPr txBox="1">
            <a:spLocks noChangeArrowheads="1"/>
          </p:cNvSpPr>
          <p:nvPr/>
        </p:nvSpPr>
        <p:spPr bwMode="auto">
          <a:xfrm>
            <a:off x="233363" y="5967413"/>
            <a:ext cx="8683625"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buClr>
                <a:srgbClr val="CC9900"/>
              </a:buClr>
              <a:buFontTx/>
              <a:buNone/>
            </a:pPr>
            <a:r>
              <a:rPr lang="en-US" altLang="en-US" sz="1900">
                <a:solidFill>
                  <a:srgbClr val="000000"/>
                </a:solidFill>
              </a:rPr>
              <a:t>Moscibroda and Mutlu, </a:t>
            </a:r>
            <a:r>
              <a:rPr lang="ja-JP" altLang="en-US" sz="1900">
                <a:solidFill>
                  <a:srgbClr val="000000"/>
                </a:solidFill>
              </a:rPr>
              <a:t>“</a:t>
            </a:r>
            <a:r>
              <a:rPr lang="en-US" altLang="ja-JP" sz="1900">
                <a:solidFill>
                  <a:srgbClr val="0000FF"/>
                </a:solidFill>
              </a:rPr>
              <a:t>Memory Performance Attacks</a:t>
            </a:r>
            <a:r>
              <a:rPr lang="en-US" altLang="ja-JP" sz="1900">
                <a:solidFill>
                  <a:srgbClr val="000000"/>
                </a:solidFill>
              </a:rPr>
              <a:t>,</a:t>
            </a:r>
            <a:r>
              <a:rPr lang="ja-JP" altLang="en-US" sz="1900">
                <a:solidFill>
                  <a:srgbClr val="000000"/>
                </a:solidFill>
              </a:rPr>
              <a:t>”</a:t>
            </a:r>
            <a:r>
              <a:rPr lang="en-US" altLang="ja-JP" sz="1900">
                <a:solidFill>
                  <a:srgbClr val="000000"/>
                </a:solidFill>
              </a:rPr>
              <a:t> USENIX Security 2007.</a:t>
            </a:r>
          </a:p>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grpId="0" nodeType="clickEffect">
                                  <p:stCondLst>
                                    <p:cond delay="0"/>
                                  </p:stCondLst>
                                  <p:childTnLst>
                                    <p:animMotion origin="layout" path="M 0.07344 0.03218 L 0.30642 0.175 " pathEditMode="relative" rAng="0" ptsTypes="AA">
                                      <p:cBhvr>
                                        <p:cTn id="6" dur="500" fill="hold"/>
                                        <p:tgtEl>
                                          <p:spTgt spid="477246"/>
                                        </p:tgtEl>
                                        <p:attrNameLst>
                                          <p:attrName>ppt_x</p:attrName>
                                          <p:attrName>ppt_y</p:attrName>
                                        </p:attrNameLst>
                                      </p:cBhvr>
                                      <p:rCtr x="11600" y="7100"/>
                                    </p:animMotion>
                                  </p:childTnLst>
                                </p:cTn>
                              </p:par>
                              <p:par>
                                <p:cTn id="7" presetID="1" presetClass="entr" presetSubtype="0" fill="hold" grpId="0" nodeType="withEffect">
                                  <p:stCondLst>
                                    <p:cond delay="0"/>
                                  </p:stCondLst>
                                  <p:childTnLst>
                                    <p:set>
                                      <p:cBhvr>
                                        <p:cTn id="8" dur="1" fill="hold">
                                          <p:stCondLst>
                                            <p:cond delay="0"/>
                                          </p:stCondLst>
                                        </p:cTn>
                                        <p:tgtEl>
                                          <p:spTgt spid="47726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477250"/>
                                        </p:tgtEl>
                                        <p:attrNameLst>
                                          <p:attrName>style.visibility</p:attrName>
                                        </p:attrNameLst>
                                      </p:cBhvr>
                                      <p:to>
                                        <p:strVal val="visible"/>
                                      </p:to>
                                    </p:set>
                                    <p:anim calcmode="lin" valueType="num">
                                      <p:cBhvr additive="base">
                                        <p:cTn id="13" dur="500" fill="hold"/>
                                        <p:tgtEl>
                                          <p:spTgt spid="477250"/>
                                        </p:tgtEl>
                                        <p:attrNameLst>
                                          <p:attrName>ppt_x</p:attrName>
                                        </p:attrNameLst>
                                      </p:cBhvr>
                                      <p:tavLst>
                                        <p:tav tm="0">
                                          <p:val>
                                            <p:strVal val="#ppt_x"/>
                                          </p:val>
                                        </p:tav>
                                        <p:tav tm="100000">
                                          <p:val>
                                            <p:strVal val="#ppt_x"/>
                                          </p:val>
                                        </p:tav>
                                      </p:tavLst>
                                    </p:anim>
                                    <p:anim calcmode="lin" valueType="num">
                                      <p:cBhvr additive="base">
                                        <p:cTn id="14" dur="500" fill="hold"/>
                                        <p:tgtEl>
                                          <p:spTgt spid="477250"/>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1" nodeType="clickEffect">
                                  <p:stCondLst>
                                    <p:cond delay="0"/>
                                  </p:stCondLst>
                                  <p:childTnLst>
                                    <p:set>
                                      <p:cBhvr>
                                        <p:cTn id="18" dur="1" fill="hold">
                                          <p:stCondLst>
                                            <p:cond delay="0"/>
                                          </p:stCondLst>
                                        </p:cTn>
                                        <p:tgtEl>
                                          <p:spTgt spid="477251"/>
                                        </p:tgtEl>
                                        <p:attrNameLst>
                                          <p:attrName>style.visibility</p:attrName>
                                        </p:attrNameLst>
                                      </p:cBhvr>
                                      <p:to>
                                        <p:strVal val="visible"/>
                                      </p:to>
                                    </p:set>
                                    <p:anim calcmode="lin" valueType="num">
                                      <p:cBhvr additive="base">
                                        <p:cTn id="19" dur="500" fill="hold"/>
                                        <p:tgtEl>
                                          <p:spTgt spid="477251"/>
                                        </p:tgtEl>
                                        <p:attrNameLst>
                                          <p:attrName>ppt_x</p:attrName>
                                        </p:attrNameLst>
                                      </p:cBhvr>
                                      <p:tavLst>
                                        <p:tav tm="0">
                                          <p:val>
                                            <p:strVal val="#ppt_x"/>
                                          </p:val>
                                        </p:tav>
                                        <p:tav tm="100000">
                                          <p:val>
                                            <p:strVal val="#ppt_x"/>
                                          </p:val>
                                        </p:tav>
                                      </p:tavLst>
                                    </p:anim>
                                    <p:anim calcmode="lin" valueType="num">
                                      <p:cBhvr additive="base">
                                        <p:cTn id="20" dur="500" fill="hold"/>
                                        <p:tgtEl>
                                          <p:spTgt spid="477251"/>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477246"/>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477263"/>
                                        </p:tgtEl>
                                        <p:attrNameLst>
                                          <p:attrName>style.visibility</p:attrName>
                                        </p:attrNameLst>
                                      </p:cBhvr>
                                      <p:to>
                                        <p:strVal val="hidden"/>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0" presetClass="path" presetSubtype="0" accel="50000" decel="50000" fill="hold" grpId="0" nodeType="clickEffect">
                                  <p:stCondLst>
                                    <p:cond delay="0"/>
                                  </p:stCondLst>
                                  <p:childTnLst>
                                    <p:animMotion origin="layout" path="M 0.07344 0.03217 L 0.30642 0.22847 " pathEditMode="relative" rAng="0" ptsTypes="AA">
                                      <p:cBhvr>
                                        <p:cTn id="30" dur="500" fill="hold"/>
                                        <p:tgtEl>
                                          <p:spTgt spid="477251"/>
                                        </p:tgtEl>
                                        <p:attrNameLst>
                                          <p:attrName>ppt_x</p:attrName>
                                          <p:attrName>ppt_y</p:attrName>
                                        </p:attrNameLst>
                                      </p:cBhvr>
                                      <p:rCtr x="11600" y="9800"/>
                                    </p:animMotion>
                                  </p:childTnLst>
                                </p:cTn>
                              </p:par>
                              <p:par>
                                <p:cTn id="31" presetID="1" presetClass="entr" presetSubtype="0" fill="hold" grpId="0" nodeType="withEffect">
                                  <p:stCondLst>
                                    <p:cond delay="0"/>
                                  </p:stCondLst>
                                  <p:childTnLst>
                                    <p:set>
                                      <p:cBhvr>
                                        <p:cTn id="32" dur="1" fill="hold">
                                          <p:stCondLst>
                                            <p:cond delay="0"/>
                                          </p:stCondLst>
                                        </p:cTn>
                                        <p:tgtEl>
                                          <p:spTgt spid="477264"/>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477252"/>
                                        </p:tgtEl>
                                        <p:attrNameLst>
                                          <p:attrName>style.visibility</p:attrName>
                                        </p:attrNameLst>
                                      </p:cBhvr>
                                      <p:to>
                                        <p:strVal val="visible"/>
                                      </p:to>
                                    </p:set>
                                    <p:anim calcmode="lin" valueType="num">
                                      <p:cBhvr additive="base">
                                        <p:cTn id="37" dur="500" fill="hold"/>
                                        <p:tgtEl>
                                          <p:spTgt spid="477252"/>
                                        </p:tgtEl>
                                        <p:attrNameLst>
                                          <p:attrName>ppt_x</p:attrName>
                                        </p:attrNameLst>
                                      </p:cBhvr>
                                      <p:tavLst>
                                        <p:tav tm="0">
                                          <p:val>
                                            <p:strVal val="#ppt_x"/>
                                          </p:val>
                                        </p:tav>
                                        <p:tav tm="100000">
                                          <p:val>
                                            <p:strVal val="#ppt_x"/>
                                          </p:val>
                                        </p:tav>
                                      </p:tavLst>
                                    </p:anim>
                                    <p:anim calcmode="lin" valueType="num">
                                      <p:cBhvr additive="base">
                                        <p:cTn id="38" dur="500" fill="hold"/>
                                        <p:tgtEl>
                                          <p:spTgt spid="477252"/>
                                        </p:tgtEl>
                                        <p:attrNameLst>
                                          <p:attrName>ppt_y</p:attrName>
                                        </p:attrNameLst>
                                      </p:cBhvr>
                                      <p:tavLst>
                                        <p:tav tm="0">
                                          <p:val>
                                            <p:strVal val="0-#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1" fill="hold" grpId="1" nodeType="clickEffect">
                                  <p:stCondLst>
                                    <p:cond delay="0"/>
                                  </p:stCondLst>
                                  <p:childTnLst>
                                    <p:set>
                                      <p:cBhvr>
                                        <p:cTn id="42" dur="1" fill="hold">
                                          <p:stCondLst>
                                            <p:cond delay="0"/>
                                          </p:stCondLst>
                                        </p:cTn>
                                        <p:tgtEl>
                                          <p:spTgt spid="477255"/>
                                        </p:tgtEl>
                                        <p:attrNameLst>
                                          <p:attrName>style.visibility</p:attrName>
                                        </p:attrNameLst>
                                      </p:cBhvr>
                                      <p:to>
                                        <p:strVal val="visible"/>
                                      </p:to>
                                    </p:set>
                                    <p:anim calcmode="lin" valueType="num">
                                      <p:cBhvr additive="base">
                                        <p:cTn id="43" dur="500" fill="hold"/>
                                        <p:tgtEl>
                                          <p:spTgt spid="477255"/>
                                        </p:tgtEl>
                                        <p:attrNameLst>
                                          <p:attrName>ppt_x</p:attrName>
                                        </p:attrNameLst>
                                      </p:cBhvr>
                                      <p:tavLst>
                                        <p:tav tm="0">
                                          <p:val>
                                            <p:strVal val="#ppt_x"/>
                                          </p:val>
                                        </p:tav>
                                        <p:tav tm="100000">
                                          <p:val>
                                            <p:strVal val="#ppt_x"/>
                                          </p:val>
                                        </p:tav>
                                      </p:tavLst>
                                    </p:anim>
                                    <p:anim calcmode="lin" valueType="num">
                                      <p:cBhvr additive="base">
                                        <p:cTn id="44" dur="500" fill="hold"/>
                                        <p:tgtEl>
                                          <p:spTgt spid="477255"/>
                                        </p:tgtEl>
                                        <p:attrNameLst>
                                          <p:attrName>ppt_y</p:attrName>
                                        </p:attrNameLst>
                                      </p:cBhvr>
                                      <p:tavLst>
                                        <p:tav tm="0">
                                          <p:val>
                                            <p:strVal val="0-#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xit" presetSubtype="0" fill="hold" grpId="2" nodeType="clickEffect">
                                  <p:stCondLst>
                                    <p:cond delay="0"/>
                                  </p:stCondLst>
                                  <p:childTnLst>
                                    <p:set>
                                      <p:cBhvr>
                                        <p:cTn id="48" dur="1" fill="hold">
                                          <p:stCondLst>
                                            <p:cond delay="0"/>
                                          </p:stCondLst>
                                        </p:cTn>
                                        <p:tgtEl>
                                          <p:spTgt spid="477251"/>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477264"/>
                                        </p:tgtEl>
                                        <p:attrNameLst>
                                          <p:attrName>style.visibility</p:attrName>
                                        </p:attrNameLst>
                                      </p:cBhvr>
                                      <p:to>
                                        <p:strVal val="hidden"/>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0" presetClass="path" presetSubtype="0" accel="50000" decel="50000" fill="hold" grpId="0" nodeType="clickEffect">
                                  <p:stCondLst>
                                    <p:cond delay="0"/>
                                  </p:stCondLst>
                                  <p:childTnLst>
                                    <p:animMotion origin="layout" path="M 0.07344 0.03218 L 0.30642 0.28403 " pathEditMode="relative" rAng="0" ptsTypes="AA">
                                      <p:cBhvr>
                                        <p:cTn id="54" dur="500" fill="hold"/>
                                        <p:tgtEl>
                                          <p:spTgt spid="477255"/>
                                        </p:tgtEl>
                                        <p:attrNameLst>
                                          <p:attrName>ppt_x</p:attrName>
                                          <p:attrName>ppt_y</p:attrName>
                                        </p:attrNameLst>
                                      </p:cBhvr>
                                      <p:rCtr x="11600" y="12600"/>
                                    </p:animMotion>
                                  </p:childTnLst>
                                </p:cTn>
                              </p:par>
                              <p:par>
                                <p:cTn id="55" presetID="1" presetClass="entr" presetSubtype="0" fill="hold" grpId="0" nodeType="withEffect">
                                  <p:stCondLst>
                                    <p:cond delay="0"/>
                                  </p:stCondLst>
                                  <p:childTnLst>
                                    <p:set>
                                      <p:cBhvr>
                                        <p:cTn id="56" dur="1" fill="hold">
                                          <p:stCondLst>
                                            <p:cond delay="0"/>
                                          </p:stCondLst>
                                        </p:cTn>
                                        <p:tgtEl>
                                          <p:spTgt spid="477265"/>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1" fill="hold" grpId="1" nodeType="clickEffect">
                                  <p:stCondLst>
                                    <p:cond delay="0"/>
                                  </p:stCondLst>
                                  <p:childTnLst>
                                    <p:set>
                                      <p:cBhvr>
                                        <p:cTn id="60" dur="1" fill="hold">
                                          <p:stCondLst>
                                            <p:cond delay="0"/>
                                          </p:stCondLst>
                                        </p:cTn>
                                        <p:tgtEl>
                                          <p:spTgt spid="477256"/>
                                        </p:tgtEl>
                                        <p:attrNameLst>
                                          <p:attrName>style.visibility</p:attrName>
                                        </p:attrNameLst>
                                      </p:cBhvr>
                                      <p:to>
                                        <p:strVal val="visible"/>
                                      </p:to>
                                    </p:set>
                                    <p:anim calcmode="lin" valueType="num">
                                      <p:cBhvr additive="base">
                                        <p:cTn id="61" dur="500" fill="hold"/>
                                        <p:tgtEl>
                                          <p:spTgt spid="477256"/>
                                        </p:tgtEl>
                                        <p:attrNameLst>
                                          <p:attrName>ppt_x</p:attrName>
                                        </p:attrNameLst>
                                      </p:cBhvr>
                                      <p:tavLst>
                                        <p:tav tm="0">
                                          <p:val>
                                            <p:strVal val="#ppt_x"/>
                                          </p:val>
                                        </p:tav>
                                        <p:tav tm="100000">
                                          <p:val>
                                            <p:strVal val="#ppt_x"/>
                                          </p:val>
                                        </p:tav>
                                      </p:tavLst>
                                    </p:anim>
                                    <p:anim calcmode="lin" valueType="num">
                                      <p:cBhvr additive="base">
                                        <p:cTn id="62" dur="500" fill="hold"/>
                                        <p:tgtEl>
                                          <p:spTgt spid="477256"/>
                                        </p:tgtEl>
                                        <p:attrNameLst>
                                          <p:attrName>ppt_y</p:attrName>
                                        </p:attrNameLst>
                                      </p:cBhvr>
                                      <p:tavLst>
                                        <p:tav tm="0">
                                          <p:val>
                                            <p:strVal val="0-#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xit" presetSubtype="0" fill="hold" grpId="2" nodeType="clickEffect">
                                  <p:stCondLst>
                                    <p:cond delay="0"/>
                                  </p:stCondLst>
                                  <p:childTnLst>
                                    <p:set>
                                      <p:cBhvr>
                                        <p:cTn id="66" dur="1" fill="hold">
                                          <p:stCondLst>
                                            <p:cond delay="0"/>
                                          </p:stCondLst>
                                        </p:cTn>
                                        <p:tgtEl>
                                          <p:spTgt spid="477255"/>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477265"/>
                                        </p:tgtEl>
                                        <p:attrNameLst>
                                          <p:attrName>style.visibility</p:attrName>
                                        </p:attrNameLst>
                                      </p:cBhvr>
                                      <p:to>
                                        <p:strVal val="hidden"/>
                                      </p:to>
                                    </p:set>
                                  </p:childTnLst>
                                </p:cTn>
                              </p:par>
                            </p:childTnLst>
                          </p:cTn>
                        </p:par>
                      </p:childTnLst>
                    </p:cTn>
                  </p:par>
                  <p:par>
                    <p:cTn id="69" fill="hold" nodeType="clickPar">
                      <p:stCondLst>
                        <p:cond delay="indefinite"/>
                      </p:stCondLst>
                      <p:childTnLst>
                        <p:par>
                          <p:cTn id="70" fill="hold" nodeType="withGroup">
                            <p:stCondLst>
                              <p:cond delay="0"/>
                            </p:stCondLst>
                            <p:childTnLst>
                              <p:par>
                                <p:cTn id="71" presetID="0" presetClass="path" presetSubtype="0" accel="50000" decel="50000" fill="hold" grpId="0" nodeType="clickEffect">
                                  <p:stCondLst>
                                    <p:cond delay="0"/>
                                  </p:stCondLst>
                                  <p:childTnLst>
                                    <p:animMotion origin="layout" path="M 0.07344 0.03218 L 0.30642 0.28403 " pathEditMode="relative" rAng="0" ptsTypes="AA">
                                      <p:cBhvr>
                                        <p:cTn id="72" dur="500" fill="hold"/>
                                        <p:tgtEl>
                                          <p:spTgt spid="477256"/>
                                        </p:tgtEl>
                                        <p:attrNameLst>
                                          <p:attrName>ppt_x</p:attrName>
                                          <p:attrName>ppt_y</p:attrName>
                                        </p:attrNameLst>
                                      </p:cBhvr>
                                      <p:rCtr x="11600" y="12600"/>
                                    </p:animMotion>
                                  </p:childTnLst>
                                </p:cTn>
                              </p:par>
                              <p:par>
                                <p:cTn id="73" presetID="1" presetClass="entr" presetSubtype="0" fill="hold" grpId="0" nodeType="withEffect">
                                  <p:stCondLst>
                                    <p:cond delay="0"/>
                                  </p:stCondLst>
                                  <p:childTnLst>
                                    <p:set>
                                      <p:cBhvr>
                                        <p:cTn id="74" dur="1" fill="hold">
                                          <p:stCondLst>
                                            <p:cond delay="0"/>
                                          </p:stCondLst>
                                        </p:cTn>
                                        <p:tgtEl>
                                          <p:spTgt spid="477266"/>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1" fill="hold" grpId="0" nodeType="clickEffect">
                                  <p:stCondLst>
                                    <p:cond delay="0"/>
                                  </p:stCondLst>
                                  <p:childTnLst>
                                    <p:set>
                                      <p:cBhvr>
                                        <p:cTn id="78" dur="1" fill="hold">
                                          <p:stCondLst>
                                            <p:cond delay="0"/>
                                          </p:stCondLst>
                                        </p:cTn>
                                        <p:tgtEl>
                                          <p:spTgt spid="477257"/>
                                        </p:tgtEl>
                                        <p:attrNameLst>
                                          <p:attrName>style.visibility</p:attrName>
                                        </p:attrNameLst>
                                      </p:cBhvr>
                                      <p:to>
                                        <p:strVal val="visible"/>
                                      </p:to>
                                    </p:set>
                                    <p:anim calcmode="lin" valueType="num">
                                      <p:cBhvr additive="base">
                                        <p:cTn id="79" dur="500" fill="hold"/>
                                        <p:tgtEl>
                                          <p:spTgt spid="477257"/>
                                        </p:tgtEl>
                                        <p:attrNameLst>
                                          <p:attrName>ppt_x</p:attrName>
                                        </p:attrNameLst>
                                      </p:cBhvr>
                                      <p:tavLst>
                                        <p:tav tm="0">
                                          <p:val>
                                            <p:strVal val="#ppt_x"/>
                                          </p:val>
                                        </p:tav>
                                        <p:tav tm="100000">
                                          <p:val>
                                            <p:strVal val="#ppt_x"/>
                                          </p:val>
                                        </p:tav>
                                      </p:tavLst>
                                    </p:anim>
                                    <p:anim calcmode="lin" valueType="num">
                                      <p:cBhvr additive="base">
                                        <p:cTn id="80" dur="500" fill="hold"/>
                                        <p:tgtEl>
                                          <p:spTgt spid="477257"/>
                                        </p:tgtEl>
                                        <p:attrNameLst>
                                          <p:attrName>ppt_y</p:attrName>
                                        </p:attrNameLst>
                                      </p:cBhvr>
                                      <p:tavLst>
                                        <p:tav tm="0">
                                          <p:val>
                                            <p:strVal val="0-#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1" fill="hold" grpId="1" nodeType="clickEffect">
                                  <p:stCondLst>
                                    <p:cond delay="0"/>
                                  </p:stCondLst>
                                  <p:childTnLst>
                                    <p:set>
                                      <p:cBhvr>
                                        <p:cTn id="84" dur="1" fill="hold">
                                          <p:stCondLst>
                                            <p:cond delay="0"/>
                                          </p:stCondLst>
                                        </p:cTn>
                                        <p:tgtEl>
                                          <p:spTgt spid="477258"/>
                                        </p:tgtEl>
                                        <p:attrNameLst>
                                          <p:attrName>style.visibility</p:attrName>
                                        </p:attrNameLst>
                                      </p:cBhvr>
                                      <p:to>
                                        <p:strVal val="visible"/>
                                      </p:to>
                                    </p:set>
                                    <p:anim calcmode="lin" valueType="num">
                                      <p:cBhvr additive="base">
                                        <p:cTn id="85" dur="500" fill="hold"/>
                                        <p:tgtEl>
                                          <p:spTgt spid="477258"/>
                                        </p:tgtEl>
                                        <p:attrNameLst>
                                          <p:attrName>ppt_x</p:attrName>
                                        </p:attrNameLst>
                                      </p:cBhvr>
                                      <p:tavLst>
                                        <p:tav tm="0">
                                          <p:val>
                                            <p:strVal val="#ppt_x"/>
                                          </p:val>
                                        </p:tav>
                                        <p:tav tm="100000">
                                          <p:val>
                                            <p:strVal val="#ppt_x"/>
                                          </p:val>
                                        </p:tav>
                                      </p:tavLst>
                                    </p:anim>
                                    <p:anim calcmode="lin" valueType="num">
                                      <p:cBhvr additive="base">
                                        <p:cTn id="86" dur="500" fill="hold"/>
                                        <p:tgtEl>
                                          <p:spTgt spid="477258"/>
                                        </p:tgtEl>
                                        <p:attrNameLst>
                                          <p:attrName>ppt_y</p:attrName>
                                        </p:attrNameLst>
                                      </p:cBhvr>
                                      <p:tavLst>
                                        <p:tav tm="0">
                                          <p:val>
                                            <p:strVal val="0-#ppt_h/2"/>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1" presetClass="exit" presetSubtype="0" fill="hold" grpId="2" nodeType="clickEffect">
                                  <p:stCondLst>
                                    <p:cond delay="0"/>
                                  </p:stCondLst>
                                  <p:childTnLst>
                                    <p:set>
                                      <p:cBhvr>
                                        <p:cTn id="90" dur="1" fill="hold">
                                          <p:stCondLst>
                                            <p:cond delay="0"/>
                                          </p:stCondLst>
                                        </p:cTn>
                                        <p:tgtEl>
                                          <p:spTgt spid="477256"/>
                                        </p:tgtEl>
                                        <p:attrNameLst>
                                          <p:attrName>style.visibility</p:attrName>
                                        </p:attrNameLst>
                                      </p:cBhvr>
                                      <p:to>
                                        <p:strVal val="hidden"/>
                                      </p:to>
                                    </p:set>
                                  </p:childTnLst>
                                </p:cTn>
                              </p:par>
                              <p:par>
                                <p:cTn id="91" presetID="1" presetClass="exit" presetSubtype="0" fill="hold" grpId="1" nodeType="withEffect">
                                  <p:stCondLst>
                                    <p:cond delay="0"/>
                                  </p:stCondLst>
                                  <p:childTnLst>
                                    <p:set>
                                      <p:cBhvr>
                                        <p:cTn id="92" dur="1" fill="hold">
                                          <p:stCondLst>
                                            <p:cond delay="0"/>
                                          </p:stCondLst>
                                        </p:cTn>
                                        <p:tgtEl>
                                          <p:spTgt spid="477266"/>
                                        </p:tgtEl>
                                        <p:attrNameLst>
                                          <p:attrName>style.visibility</p:attrName>
                                        </p:attrNameLst>
                                      </p:cBhvr>
                                      <p:to>
                                        <p:strVal val="hidden"/>
                                      </p:to>
                                    </p:set>
                                  </p:childTnLst>
                                </p:cTn>
                              </p:par>
                            </p:childTnLst>
                          </p:cTn>
                        </p:par>
                      </p:childTnLst>
                    </p:cTn>
                  </p:par>
                  <p:par>
                    <p:cTn id="93" fill="hold" nodeType="clickPar">
                      <p:stCondLst>
                        <p:cond delay="indefinite"/>
                      </p:stCondLst>
                      <p:childTnLst>
                        <p:par>
                          <p:cTn id="94" fill="hold" nodeType="withGroup">
                            <p:stCondLst>
                              <p:cond delay="0"/>
                            </p:stCondLst>
                            <p:childTnLst>
                              <p:par>
                                <p:cTn id="95" presetID="0" presetClass="path" presetSubtype="0" accel="50000" decel="50000" fill="hold" grpId="0" nodeType="clickEffect">
                                  <p:stCondLst>
                                    <p:cond delay="0"/>
                                  </p:stCondLst>
                                  <p:childTnLst>
                                    <p:animMotion origin="layout" path="M 0.07343 0.03217 L 0.30468 0.34282 " pathEditMode="relative" rAng="0" ptsTypes="AA">
                                      <p:cBhvr>
                                        <p:cTn id="96" dur="500" fill="hold"/>
                                        <p:tgtEl>
                                          <p:spTgt spid="477258"/>
                                        </p:tgtEl>
                                        <p:attrNameLst>
                                          <p:attrName>ppt_x</p:attrName>
                                          <p:attrName>ppt_y</p:attrName>
                                        </p:attrNameLst>
                                      </p:cBhvr>
                                      <p:rCtr x="11600" y="15500"/>
                                    </p:animMotion>
                                  </p:childTnLst>
                                </p:cTn>
                              </p:par>
                              <p:par>
                                <p:cTn id="97" presetID="1" presetClass="entr" presetSubtype="0" fill="hold" grpId="0" nodeType="withEffect">
                                  <p:stCondLst>
                                    <p:cond delay="0"/>
                                  </p:stCondLst>
                                  <p:childTnLst>
                                    <p:set>
                                      <p:cBhvr>
                                        <p:cTn id="98" dur="1" fill="hold">
                                          <p:stCondLst>
                                            <p:cond delay="0"/>
                                          </p:stCondLst>
                                        </p:cTn>
                                        <p:tgtEl>
                                          <p:spTgt spid="477267"/>
                                        </p:tgtEl>
                                        <p:attrNameLst>
                                          <p:attrName>style.visibility</p:attrName>
                                        </p:attrNameLst>
                                      </p:cBhvr>
                                      <p:to>
                                        <p:strVal val="visible"/>
                                      </p:to>
                                    </p:set>
                                  </p:childTnLst>
                                </p:cTn>
                              </p:par>
                            </p:childTnLst>
                          </p:cTn>
                        </p:par>
                      </p:childTnLst>
                    </p:cTn>
                  </p:par>
                  <p:par>
                    <p:cTn id="99" fill="hold" nodeType="clickPar">
                      <p:stCondLst>
                        <p:cond delay="indefinite"/>
                      </p:stCondLst>
                      <p:childTnLst>
                        <p:par>
                          <p:cTn id="100" fill="hold" nodeType="withGroup">
                            <p:stCondLst>
                              <p:cond delay="0"/>
                            </p:stCondLst>
                            <p:childTnLst>
                              <p:par>
                                <p:cTn id="101" presetID="2" presetClass="entr" presetSubtype="1" fill="hold" grpId="1" nodeType="clickEffect">
                                  <p:stCondLst>
                                    <p:cond delay="0"/>
                                  </p:stCondLst>
                                  <p:childTnLst>
                                    <p:set>
                                      <p:cBhvr>
                                        <p:cTn id="102" dur="1" fill="hold">
                                          <p:stCondLst>
                                            <p:cond delay="0"/>
                                          </p:stCondLst>
                                        </p:cTn>
                                        <p:tgtEl>
                                          <p:spTgt spid="477259"/>
                                        </p:tgtEl>
                                        <p:attrNameLst>
                                          <p:attrName>style.visibility</p:attrName>
                                        </p:attrNameLst>
                                      </p:cBhvr>
                                      <p:to>
                                        <p:strVal val="visible"/>
                                      </p:to>
                                    </p:set>
                                    <p:anim calcmode="lin" valueType="num">
                                      <p:cBhvr additive="base">
                                        <p:cTn id="103" dur="500" fill="hold"/>
                                        <p:tgtEl>
                                          <p:spTgt spid="477259"/>
                                        </p:tgtEl>
                                        <p:attrNameLst>
                                          <p:attrName>ppt_x</p:attrName>
                                        </p:attrNameLst>
                                      </p:cBhvr>
                                      <p:tavLst>
                                        <p:tav tm="0">
                                          <p:val>
                                            <p:strVal val="#ppt_x"/>
                                          </p:val>
                                        </p:tav>
                                        <p:tav tm="100000">
                                          <p:val>
                                            <p:strVal val="#ppt_x"/>
                                          </p:val>
                                        </p:tav>
                                      </p:tavLst>
                                    </p:anim>
                                    <p:anim calcmode="lin" valueType="num">
                                      <p:cBhvr additive="base">
                                        <p:cTn id="104" dur="500" fill="hold"/>
                                        <p:tgtEl>
                                          <p:spTgt spid="477259"/>
                                        </p:tgtEl>
                                        <p:attrNameLst>
                                          <p:attrName>ppt_y</p:attrName>
                                        </p:attrNameLst>
                                      </p:cBhvr>
                                      <p:tavLst>
                                        <p:tav tm="0">
                                          <p:val>
                                            <p:strVal val="0-#ppt_h/2"/>
                                          </p:val>
                                        </p:tav>
                                        <p:tav tm="100000">
                                          <p:val>
                                            <p:strVal val="#ppt_y"/>
                                          </p:val>
                                        </p:tav>
                                      </p:tavLst>
                                    </p:anim>
                                  </p:childTnLst>
                                </p:cTn>
                              </p:par>
                            </p:childTnLst>
                          </p:cTn>
                        </p:par>
                      </p:childTnLst>
                    </p:cTn>
                  </p:par>
                  <p:par>
                    <p:cTn id="105" fill="hold" nodeType="clickPar">
                      <p:stCondLst>
                        <p:cond delay="indefinite"/>
                      </p:stCondLst>
                      <p:childTnLst>
                        <p:par>
                          <p:cTn id="106" fill="hold" nodeType="withGroup">
                            <p:stCondLst>
                              <p:cond delay="0"/>
                            </p:stCondLst>
                            <p:childTnLst>
                              <p:par>
                                <p:cTn id="107" presetID="1" presetClass="exit" presetSubtype="0" fill="hold" grpId="2" nodeType="clickEffect">
                                  <p:stCondLst>
                                    <p:cond delay="0"/>
                                  </p:stCondLst>
                                  <p:childTnLst>
                                    <p:set>
                                      <p:cBhvr>
                                        <p:cTn id="108" dur="1" fill="hold">
                                          <p:stCondLst>
                                            <p:cond delay="0"/>
                                          </p:stCondLst>
                                        </p:cTn>
                                        <p:tgtEl>
                                          <p:spTgt spid="477258"/>
                                        </p:tgtEl>
                                        <p:attrNameLst>
                                          <p:attrName>style.visibility</p:attrName>
                                        </p:attrNameLst>
                                      </p:cBhvr>
                                      <p:to>
                                        <p:strVal val="hidden"/>
                                      </p:to>
                                    </p:set>
                                  </p:childTnLst>
                                </p:cTn>
                              </p:par>
                              <p:par>
                                <p:cTn id="109" presetID="1" presetClass="exit" presetSubtype="0" fill="hold" grpId="1" nodeType="withEffect">
                                  <p:stCondLst>
                                    <p:cond delay="0"/>
                                  </p:stCondLst>
                                  <p:childTnLst>
                                    <p:set>
                                      <p:cBhvr>
                                        <p:cTn id="110" dur="1" fill="hold">
                                          <p:stCondLst>
                                            <p:cond delay="0"/>
                                          </p:stCondLst>
                                        </p:cTn>
                                        <p:tgtEl>
                                          <p:spTgt spid="477267"/>
                                        </p:tgtEl>
                                        <p:attrNameLst>
                                          <p:attrName>style.visibility</p:attrName>
                                        </p:attrNameLst>
                                      </p:cBhvr>
                                      <p:to>
                                        <p:strVal val="hidden"/>
                                      </p:to>
                                    </p:se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0" presetClass="path" presetSubtype="0" accel="50000" decel="50000" fill="hold" grpId="0" nodeType="clickEffect">
                                  <p:stCondLst>
                                    <p:cond delay="0"/>
                                  </p:stCondLst>
                                  <p:childTnLst>
                                    <p:animMotion origin="layout" path="M 0.07343 0.03217 L 0.30468 0.34282 " pathEditMode="relative" rAng="0" ptsTypes="AA">
                                      <p:cBhvr>
                                        <p:cTn id="114" dur="500" fill="hold"/>
                                        <p:tgtEl>
                                          <p:spTgt spid="477259"/>
                                        </p:tgtEl>
                                        <p:attrNameLst>
                                          <p:attrName>ppt_x</p:attrName>
                                          <p:attrName>ppt_y</p:attrName>
                                        </p:attrNameLst>
                                      </p:cBhvr>
                                      <p:rCtr x="11600" y="15500"/>
                                    </p:animMotion>
                                  </p:childTnLst>
                                </p:cTn>
                              </p:par>
                              <p:par>
                                <p:cTn id="115" presetID="1" presetClass="entr" presetSubtype="0" fill="hold" grpId="0" nodeType="withEffect">
                                  <p:stCondLst>
                                    <p:cond delay="0"/>
                                  </p:stCondLst>
                                  <p:childTnLst>
                                    <p:set>
                                      <p:cBhvr>
                                        <p:cTn id="116" dur="1" fill="hold">
                                          <p:stCondLst>
                                            <p:cond delay="0"/>
                                          </p:stCondLst>
                                        </p:cTn>
                                        <p:tgtEl>
                                          <p:spTgt spid="477268"/>
                                        </p:tgtEl>
                                        <p:attrNameLst>
                                          <p:attrName>style.visibility</p:attrName>
                                        </p:attrNameLst>
                                      </p:cBhvr>
                                      <p:to>
                                        <p:strVal val="visible"/>
                                      </p:to>
                                    </p:set>
                                  </p:childTnLst>
                                </p:cTn>
                              </p:par>
                            </p:childTnLst>
                          </p:cTn>
                        </p:par>
                      </p:childTnLst>
                    </p:cTn>
                  </p:par>
                  <p:par>
                    <p:cTn id="117" fill="hold" nodeType="clickPar">
                      <p:stCondLst>
                        <p:cond delay="indefinite"/>
                      </p:stCondLst>
                      <p:childTnLst>
                        <p:par>
                          <p:cTn id="118" fill="hold" nodeType="withGroup">
                            <p:stCondLst>
                              <p:cond delay="0"/>
                            </p:stCondLst>
                            <p:childTnLst>
                              <p:par>
                                <p:cTn id="119" presetID="2" presetClass="entr" presetSubtype="1" fill="hold" grpId="1" nodeType="clickEffect">
                                  <p:stCondLst>
                                    <p:cond delay="0"/>
                                  </p:stCondLst>
                                  <p:childTnLst>
                                    <p:set>
                                      <p:cBhvr>
                                        <p:cTn id="120" dur="1" fill="hold">
                                          <p:stCondLst>
                                            <p:cond delay="0"/>
                                          </p:stCondLst>
                                        </p:cTn>
                                        <p:tgtEl>
                                          <p:spTgt spid="477260"/>
                                        </p:tgtEl>
                                        <p:attrNameLst>
                                          <p:attrName>style.visibility</p:attrName>
                                        </p:attrNameLst>
                                      </p:cBhvr>
                                      <p:to>
                                        <p:strVal val="visible"/>
                                      </p:to>
                                    </p:set>
                                    <p:anim calcmode="lin" valueType="num">
                                      <p:cBhvr additive="base">
                                        <p:cTn id="121" dur="500" fill="hold"/>
                                        <p:tgtEl>
                                          <p:spTgt spid="477260"/>
                                        </p:tgtEl>
                                        <p:attrNameLst>
                                          <p:attrName>ppt_x</p:attrName>
                                        </p:attrNameLst>
                                      </p:cBhvr>
                                      <p:tavLst>
                                        <p:tav tm="0">
                                          <p:val>
                                            <p:strVal val="#ppt_x"/>
                                          </p:val>
                                        </p:tav>
                                        <p:tav tm="100000">
                                          <p:val>
                                            <p:strVal val="#ppt_x"/>
                                          </p:val>
                                        </p:tav>
                                      </p:tavLst>
                                    </p:anim>
                                    <p:anim calcmode="lin" valueType="num">
                                      <p:cBhvr additive="base">
                                        <p:cTn id="122" dur="500" fill="hold"/>
                                        <p:tgtEl>
                                          <p:spTgt spid="477260"/>
                                        </p:tgtEl>
                                        <p:attrNameLst>
                                          <p:attrName>ppt_y</p:attrName>
                                        </p:attrNameLst>
                                      </p:cBhvr>
                                      <p:tavLst>
                                        <p:tav tm="0">
                                          <p:val>
                                            <p:strVal val="0-#ppt_h/2"/>
                                          </p:val>
                                        </p:tav>
                                        <p:tav tm="100000">
                                          <p:val>
                                            <p:strVal val="#ppt_y"/>
                                          </p:val>
                                        </p:tav>
                                      </p:tavLst>
                                    </p:anim>
                                  </p:childTnLst>
                                </p:cTn>
                              </p:par>
                            </p:childTnLst>
                          </p:cTn>
                        </p:par>
                      </p:childTnLst>
                    </p:cTn>
                  </p:par>
                  <p:par>
                    <p:cTn id="123" fill="hold" nodeType="clickPar">
                      <p:stCondLst>
                        <p:cond delay="indefinite"/>
                      </p:stCondLst>
                      <p:childTnLst>
                        <p:par>
                          <p:cTn id="124" fill="hold" nodeType="withGroup">
                            <p:stCondLst>
                              <p:cond delay="0"/>
                            </p:stCondLst>
                            <p:childTnLst>
                              <p:par>
                                <p:cTn id="125" presetID="1" presetClass="exit" presetSubtype="0" fill="hold" grpId="2" nodeType="clickEffect">
                                  <p:stCondLst>
                                    <p:cond delay="0"/>
                                  </p:stCondLst>
                                  <p:childTnLst>
                                    <p:set>
                                      <p:cBhvr>
                                        <p:cTn id="126" dur="1" fill="hold">
                                          <p:stCondLst>
                                            <p:cond delay="0"/>
                                          </p:stCondLst>
                                        </p:cTn>
                                        <p:tgtEl>
                                          <p:spTgt spid="477259"/>
                                        </p:tgtEl>
                                        <p:attrNameLst>
                                          <p:attrName>style.visibility</p:attrName>
                                        </p:attrNameLst>
                                      </p:cBhvr>
                                      <p:to>
                                        <p:strVal val="hidden"/>
                                      </p:to>
                                    </p:set>
                                  </p:childTnLst>
                                </p:cTn>
                              </p:par>
                              <p:par>
                                <p:cTn id="127" presetID="1" presetClass="exit" presetSubtype="0" fill="hold" grpId="1" nodeType="withEffect">
                                  <p:stCondLst>
                                    <p:cond delay="0"/>
                                  </p:stCondLst>
                                  <p:childTnLst>
                                    <p:set>
                                      <p:cBhvr>
                                        <p:cTn id="128" dur="1" fill="hold">
                                          <p:stCondLst>
                                            <p:cond delay="0"/>
                                          </p:stCondLst>
                                        </p:cTn>
                                        <p:tgtEl>
                                          <p:spTgt spid="477268"/>
                                        </p:tgtEl>
                                        <p:attrNameLst>
                                          <p:attrName>style.visibility</p:attrName>
                                        </p:attrNameLst>
                                      </p:cBhvr>
                                      <p:to>
                                        <p:strVal val="hidden"/>
                                      </p:to>
                                    </p:set>
                                  </p:childTnLst>
                                </p:cTn>
                              </p:par>
                            </p:childTnLst>
                          </p:cTn>
                        </p:par>
                      </p:childTnLst>
                    </p:cTn>
                  </p:par>
                  <p:par>
                    <p:cTn id="129" fill="hold" nodeType="clickPar">
                      <p:stCondLst>
                        <p:cond delay="indefinite"/>
                      </p:stCondLst>
                      <p:childTnLst>
                        <p:par>
                          <p:cTn id="130" fill="hold" nodeType="withGroup">
                            <p:stCondLst>
                              <p:cond delay="0"/>
                            </p:stCondLst>
                            <p:childTnLst>
                              <p:par>
                                <p:cTn id="131" presetID="0" presetClass="path" presetSubtype="0" accel="50000" decel="50000" fill="hold" grpId="0" nodeType="clickEffect">
                                  <p:stCondLst>
                                    <p:cond delay="0"/>
                                  </p:stCondLst>
                                  <p:childTnLst>
                                    <p:animMotion origin="layout" path="M 0.07343 0.03217 L 0.30468 0.34282 " pathEditMode="relative" rAng="0" ptsTypes="AA">
                                      <p:cBhvr>
                                        <p:cTn id="132" dur="500" fill="hold"/>
                                        <p:tgtEl>
                                          <p:spTgt spid="477260"/>
                                        </p:tgtEl>
                                        <p:attrNameLst>
                                          <p:attrName>ppt_x</p:attrName>
                                          <p:attrName>ppt_y</p:attrName>
                                        </p:attrNameLst>
                                      </p:cBhvr>
                                      <p:rCtr x="11600" y="15500"/>
                                    </p:animMotion>
                                  </p:childTnLst>
                                </p:cTn>
                              </p:par>
                              <p:par>
                                <p:cTn id="133" presetID="1" presetClass="entr" presetSubtype="0" fill="hold" grpId="0" nodeType="withEffect">
                                  <p:stCondLst>
                                    <p:cond delay="0"/>
                                  </p:stCondLst>
                                  <p:childTnLst>
                                    <p:set>
                                      <p:cBhvr>
                                        <p:cTn id="134" dur="1" fill="hold">
                                          <p:stCondLst>
                                            <p:cond delay="0"/>
                                          </p:stCondLst>
                                        </p:cTn>
                                        <p:tgtEl>
                                          <p:spTgt spid="477269"/>
                                        </p:tgtEl>
                                        <p:attrNameLst>
                                          <p:attrName>style.visibility</p:attrName>
                                        </p:attrNameLst>
                                      </p:cBhvr>
                                      <p:to>
                                        <p:strVal val="visible"/>
                                      </p:to>
                                    </p:set>
                                  </p:childTnLst>
                                </p:cTn>
                              </p:par>
                            </p:childTnLst>
                          </p:cTn>
                        </p:par>
                      </p:childTnLst>
                    </p:cTn>
                  </p:par>
                  <p:par>
                    <p:cTn id="135" fill="hold" nodeType="clickPar">
                      <p:stCondLst>
                        <p:cond delay="indefinite"/>
                      </p:stCondLst>
                      <p:childTnLst>
                        <p:par>
                          <p:cTn id="136" fill="hold" nodeType="withGroup">
                            <p:stCondLst>
                              <p:cond delay="0"/>
                            </p:stCondLst>
                            <p:childTnLst>
                              <p:par>
                                <p:cTn id="137" presetID="2" presetClass="entr" presetSubtype="1" fill="hold" grpId="1" nodeType="clickEffect">
                                  <p:stCondLst>
                                    <p:cond delay="0"/>
                                  </p:stCondLst>
                                  <p:childTnLst>
                                    <p:set>
                                      <p:cBhvr>
                                        <p:cTn id="138" dur="1" fill="hold">
                                          <p:stCondLst>
                                            <p:cond delay="0"/>
                                          </p:stCondLst>
                                        </p:cTn>
                                        <p:tgtEl>
                                          <p:spTgt spid="477261"/>
                                        </p:tgtEl>
                                        <p:attrNameLst>
                                          <p:attrName>style.visibility</p:attrName>
                                        </p:attrNameLst>
                                      </p:cBhvr>
                                      <p:to>
                                        <p:strVal val="visible"/>
                                      </p:to>
                                    </p:set>
                                    <p:anim calcmode="lin" valueType="num">
                                      <p:cBhvr additive="base">
                                        <p:cTn id="139" dur="500" fill="hold"/>
                                        <p:tgtEl>
                                          <p:spTgt spid="477261"/>
                                        </p:tgtEl>
                                        <p:attrNameLst>
                                          <p:attrName>ppt_x</p:attrName>
                                        </p:attrNameLst>
                                      </p:cBhvr>
                                      <p:tavLst>
                                        <p:tav tm="0">
                                          <p:val>
                                            <p:strVal val="#ppt_x"/>
                                          </p:val>
                                        </p:tav>
                                        <p:tav tm="100000">
                                          <p:val>
                                            <p:strVal val="#ppt_x"/>
                                          </p:val>
                                        </p:tav>
                                      </p:tavLst>
                                    </p:anim>
                                    <p:anim calcmode="lin" valueType="num">
                                      <p:cBhvr additive="base">
                                        <p:cTn id="140" dur="500" fill="hold"/>
                                        <p:tgtEl>
                                          <p:spTgt spid="477261"/>
                                        </p:tgtEl>
                                        <p:attrNameLst>
                                          <p:attrName>ppt_y</p:attrName>
                                        </p:attrNameLst>
                                      </p:cBhvr>
                                      <p:tavLst>
                                        <p:tav tm="0">
                                          <p:val>
                                            <p:strVal val="0-#ppt_h/2"/>
                                          </p:val>
                                        </p:tav>
                                        <p:tav tm="100000">
                                          <p:val>
                                            <p:strVal val="#ppt_y"/>
                                          </p:val>
                                        </p:tav>
                                      </p:tavLst>
                                    </p:anim>
                                  </p:childTnLst>
                                </p:cTn>
                              </p:par>
                            </p:childTnLst>
                          </p:cTn>
                        </p:par>
                      </p:childTnLst>
                    </p:cTn>
                  </p:par>
                  <p:par>
                    <p:cTn id="141" fill="hold" nodeType="clickPar">
                      <p:stCondLst>
                        <p:cond delay="indefinite"/>
                      </p:stCondLst>
                      <p:childTnLst>
                        <p:par>
                          <p:cTn id="142" fill="hold" nodeType="withGroup">
                            <p:stCondLst>
                              <p:cond delay="0"/>
                            </p:stCondLst>
                            <p:childTnLst>
                              <p:par>
                                <p:cTn id="143" presetID="1" presetClass="exit" presetSubtype="0" fill="hold" grpId="2" nodeType="clickEffect">
                                  <p:stCondLst>
                                    <p:cond delay="0"/>
                                  </p:stCondLst>
                                  <p:childTnLst>
                                    <p:set>
                                      <p:cBhvr>
                                        <p:cTn id="144" dur="1" fill="hold">
                                          <p:stCondLst>
                                            <p:cond delay="0"/>
                                          </p:stCondLst>
                                        </p:cTn>
                                        <p:tgtEl>
                                          <p:spTgt spid="477260"/>
                                        </p:tgtEl>
                                        <p:attrNameLst>
                                          <p:attrName>style.visibility</p:attrName>
                                        </p:attrNameLst>
                                      </p:cBhvr>
                                      <p:to>
                                        <p:strVal val="hidden"/>
                                      </p:to>
                                    </p:set>
                                  </p:childTnLst>
                                </p:cTn>
                              </p:par>
                              <p:par>
                                <p:cTn id="145" presetID="1" presetClass="exit" presetSubtype="0" fill="hold" grpId="1" nodeType="withEffect">
                                  <p:stCondLst>
                                    <p:cond delay="0"/>
                                  </p:stCondLst>
                                  <p:childTnLst>
                                    <p:set>
                                      <p:cBhvr>
                                        <p:cTn id="146" dur="1" fill="hold">
                                          <p:stCondLst>
                                            <p:cond delay="0"/>
                                          </p:stCondLst>
                                        </p:cTn>
                                        <p:tgtEl>
                                          <p:spTgt spid="477269"/>
                                        </p:tgtEl>
                                        <p:attrNameLst>
                                          <p:attrName>style.visibility</p:attrName>
                                        </p:attrNameLst>
                                      </p:cBhvr>
                                      <p:to>
                                        <p:strVal val="hidden"/>
                                      </p:to>
                                    </p:set>
                                  </p:childTnLst>
                                </p:cTn>
                              </p:par>
                            </p:childTnLst>
                          </p:cTn>
                        </p:par>
                      </p:childTnLst>
                    </p:cTn>
                  </p:par>
                  <p:par>
                    <p:cTn id="147" fill="hold" nodeType="clickPar">
                      <p:stCondLst>
                        <p:cond delay="indefinite"/>
                      </p:stCondLst>
                      <p:childTnLst>
                        <p:par>
                          <p:cTn id="148" fill="hold" nodeType="withGroup">
                            <p:stCondLst>
                              <p:cond delay="0"/>
                            </p:stCondLst>
                            <p:childTnLst>
                              <p:par>
                                <p:cTn id="149" presetID="0" presetClass="path" presetSubtype="0" accel="50000" decel="50000" fill="hold" grpId="0" nodeType="clickEffect">
                                  <p:stCondLst>
                                    <p:cond delay="0"/>
                                  </p:stCondLst>
                                  <p:childTnLst>
                                    <p:animMotion origin="layout" path="M 0.07343 0.03217 L 0.30468 0.34282 " pathEditMode="relative" rAng="0" ptsTypes="AA">
                                      <p:cBhvr>
                                        <p:cTn id="150" dur="500" fill="hold"/>
                                        <p:tgtEl>
                                          <p:spTgt spid="477261"/>
                                        </p:tgtEl>
                                        <p:attrNameLst>
                                          <p:attrName>ppt_x</p:attrName>
                                          <p:attrName>ppt_y</p:attrName>
                                        </p:attrNameLst>
                                      </p:cBhvr>
                                      <p:rCtr x="11600" y="15500"/>
                                    </p:animMotion>
                                  </p:childTnLst>
                                </p:cTn>
                              </p:par>
                              <p:par>
                                <p:cTn id="151" presetID="1" presetClass="entr" presetSubtype="0" fill="hold" grpId="0" nodeType="withEffect">
                                  <p:stCondLst>
                                    <p:cond delay="0"/>
                                  </p:stCondLst>
                                  <p:childTnLst>
                                    <p:set>
                                      <p:cBhvr>
                                        <p:cTn id="152" dur="1" fill="hold">
                                          <p:stCondLst>
                                            <p:cond delay="0"/>
                                          </p:stCondLst>
                                        </p:cTn>
                                        <p:tgtEl>
                                          <p:spTgt spid="477270"/>
                                        </p:tgtEl>
                                        <p:attrNameLst>
                                          <p:attrName>style.visibility</p:attrName>
                                        </p:attrNameLst>
                                      </p:cBhvr>
                                      <p:to>
                                        <p:strVal val="visible"/>
                                      </p:to>
                                    </p:set>
                                  </p:childTnLst>
                                </p:cTn>
                              </p:par>
                            </p:childTnLst>
                          </p:cTn>
                        </p:par>
                      </p:childTnLst>
                    </p:cTn>
                  </p:par>
                  <p:par>
                    <p:cTn id="153" fill="hold" nodeType="clickPar">
                      <p:stCondLst>
                        <p:cond delay="indefinite"/>
                      </p:stCondLst>
                      <p:childTnLst>
                        <p:par>
                          <p:cTn id="154" fill="hold" nodeType="withGroup">
                            <p:stCondLst>
                              <p:cond delay="0"/>
                            </p:stCondLst>
                            <p:childTnLst>
                              <p:par>
                                <p:cTn id="155" presetID="2" presetClass="entr" presetSubtype="1" fill="hold" grpId="1" nodeType="clickEffect">
                                  <p:stCondLst>
                                    <p:cond delay="0"/>
                                  </p:stCondLst>
                                  <p:childTnLst>
                                    <p:set>
                                      <p:cBhvr>
                                        <p:cTn id="156" dur="1" fill="hold">
                                          <p:stCondLst>
                                            <p:cond delay="0"/>
                                          </p:stCondLst>
                                        </p:cTn>
                                        <p:tgtEl>
                                          <p:spTgt spid="477262"/>
                                        </p:tgtEl>
                                        <p:attrNameLst>
                                          <p:attrName>style.visibility</p:attrName>
                                        </p:attrNameLst>
                                      </p:cBhvr>
                                      <p:to>
                                        <p:strVal val="visible"/>
                                      </p:to>
                                    </p:set>
                                    <p:anim calcmode="lin" valueType="num">
                                      <p:cBhvr additive="base">
                                        <p:cTn id="157" dur="500" fill="hold"/>
                                        <p:tgtEl>
                                          <p:spTgt spid="477262"/>
                                        </p:tgtEl>
                                        <p:attrNameLst>
                                          <p:attrName>ppt_x</p:attrName>
                                        </p:attrNameLst>
                                      </p:cBhvr>
                                      <p:tavLst>
                                        <p:tav tm="0">
                                          <p:val>
                                            <p:strVal val="#ppt_x"/>
                                          </p:val>
                                        </p:tav>
                                        <p:tav tm="100000">
                                          <p:val>
                                            <p:strVal val="#ppt_x"/>
                                          </p:val>
                                        </p:tav>
                                      </p:tavLst>
                                    </p:anim>
                                    <p:anim calcmode="lin" valueType="num">
                                      <p:cBhvr additive="base">
                                        <p:cTn id="158" dur="500" fill="hold"/>
                                        <p:tgtEl>
                                          <p:spTgt spid="477262"/>
                                        </p:tgtEl>
                                        <p:attrNameLst>
                                          <p:attrName>ppt_y</p:attrName>
                                        </p:attrNameLst>
                                      </p:cBhvr>
                                      <p:tavLst>
                                        <p:tav tm="0">
                                          <p:val>
                                            <p:strVal val="0-#ppt_h/2"/>
                                          </p:val>
                                        </p:tav>
                                        <p:tav tm="100000">
                                          <p:val>
                                            <p:strVal val="#ppt_y"/>
                                          </p:val>
                                        </p:tav>
                                      </p:tavLst>
                                    </p:anim>
                                  </p:childTnLst>
                                </p:cTn>
                              </p:par>
                            </p:childTnLst>
                          </p:cTn>
                        </p:par>
                      </p:childTnLst>
                    </p:cTn>
                  </p:par>
                  <p:par>
                    <p:cTn id="159" fill="hold" nodeType="clickPar">
                      <p:stCondLst>
                        <p:cond delay="indefinite"/>
                      </p:stCondLst>
                      <p:childTnLst>
                        <p:par>
                          <p:cTn id="160" fill="hold" nodeType="withGroup">
                            <p:stCondLst>
                              <p:cond delay="0"/>
                            </p:stCondLst>
                            <p:childTnLst>
                              <p:par>
                                <p:cTn id="161" presetID="1" presetClass="exit" presetSubtype="0" fill="hold" grpId="2" nodeType="clickEffect">
                                  <p:stCondLst>
                                    <p:cond delay="0"/>
                                  </p:stCondLst>
                                  <p:childTnLst>
                                    <p:set>
                                      <p:cBhvr>
                                        <p:cTn id="162" dur="1" fill="hold">
                                          <p:stCondLst>
                                            <p:cond delay="0"/>
                                          </p:stCondLst>
                                        </p:cTn>
                                        <p:tgtEl>
                                          <p:spTgt spid="477261"/>
                                        </p:tgtEl>
                                        <p:attrNameLst>
                                          <p:attrName>style.visibility</p:attrName>
                                        </p:attrNameLst>
                                      </p:cBhvr>
                                      <p:to>
                                        <p:strVal val="hidden"/>
                                      </p:to>
                                    </p:set>
                                  </p:childTnLst>
                                </p:cTn>
                              </p:par>
                              <p:par>
                                <p:cTn id="163" presetID="1" presetClass="exit" presetSubtype="0" fill="hold" grpId="1" nodeType="withEffect">
                                  <p:stCondLst>
                                    <p:cond delay="0"/>
                                  </p:stCondLst>
                                  <p:childTnLst>
                                    <p:set>
                                      <p:cBhvr>
                                        <p:cTn id="164" dur="1" fill="hold">
                                          <p:stCondLst>
                                            <p:cond delay="0"/>
                                          </p:stCondLst>
                                        </p:cTn>
                                        <p:tgtEl>
                                          <p:spTgt spid="477270"/>
                                        </p:tgtEl>
                                        <p:attrNameLst>
                                          <p:attrName>style.visibility</p:attrName>
                                        </p:attrNameLst>
                                      </p:cBhvr>
                                      <p:to>
                                        <p:strVal val="hidden"/>
                                      </p:to>
                                    </p:set>
                                  </p:childTnLst>
                                </p:cTn>
                              </p:par>
                            </p:childTnLst>
                          </p:cTn>
                        </p:par>
                      </p:childTnLst>
                    </p:cTn>
                  </p:par>
                  <p:par>
                    <p:cTn id="165" fill="hold" nodeType="clickPar">
                      <p:stCondLst>
                        <p:cond delay="indefinite"/>
                      </p:stCondLst>
                      <p:childTnLst>
                        <p:par>
                          <p:cTn id="166" fill="hold" nodeType="withGroup">
                            <p:stCondLst>
                              <p:cond delay="0"/>
                            </p:stCondLst>
                            <p:childTnLst>
                              <p:par>
                                <p:cTn id="167" presetID="0" presetClass="path" presetSubtype="0" accel="50000" decel="50000" fill="hold" grpId="0" nodeType="clickEffect">
                                  <p:stCondLst>
                                    <p:cond delay="0"/>
                                  </p:stCondLst>
                                  <p:childTnLst>
                                    <p:animMotion origin="layout" path="M 0.07343 0.03217 L 0.30468 0.34282 " pathEditMode="relative" rAng="0" ptsTypes="AA">
                                      <p:cBhvr>
                                        <p:cTn id="168" dur="500" fill="hold"/>
                                        <p:tgtEl>
                                          <p:spTgt spid="477262"/>
                                        </p:tgtEl>
                                        <p:attrNameLst>
                                          <p:attrName>ppt_x</p:attrName>
                                          <p:attrName>ppt_y</p:attrName>
                                        </p:attrNameLst>
                                      </p:cBhvr>
                                      <p:rCtr x="11600" y="15500"/>
                                    </p:animMotion>
                                  </p:childTnLst>
                                </p:cTn>
                              </p:par>
                              <p:par>
                                <p:cTn id="169" presetID="1" presetClass="entr" presetSubtype="0" fill="hold" grpId="0" nodeType="withEffect">
                                  <p:stCondLst>
                                    <p:cond delay="0"/>
                                  </p:stCondLst>
                                  <p:childTnLst>
                                    <p:set>
                                      <p:cBhvr>
                                        <p:cTn id="170" dur="1" fill="hold">
                                          <p:stCondLst>
                                            <p:cond delay="0"/>
                                          </p:stCondLst>
                                        </p:cTn>
                                        <p:tgtEl>
                                          <p:spTgt spid="477271"/>
                                        </p:tgtEl>
                                        <p:attrNameLst>
                                          <p:attrName>style.visibility</p:attrName>
                                        </p:attrNameLst>
                                      </p:cBhvr>
                                      <p:to>
                                        <p:strVal val="visible"/>
                                      </p:to>
                                    </p:set>
                                  </p:childTnLst>
                                </p:cTn>
                              </p:par>
                            </p:childTnLst>
                          </p:cTn>
                        </p:par>
                      </p:childTnLst>
                    </p:cTn>
                  </p:par>
                  <p:par>
                    <p:cTn id="171" fill="hold" nodeType="clickPar">
                      <p:stCondLst>
                        <p:cond delay="indefinite"/>
                      </p:stCondLst>
                      <p:childTnLst>
                        <p:par>
                          <p:cTn id="172" fill="hold" nodeType="withGroup">
                            <p:stCondLst>
                              <p:cond delay="0"/>
                            </p:stCondLst>
                            <p:childTnLst>
                              <p:par>
                                <p:cTn id="173" presetID="1" presetClass="exit" presetSubtype="0" fill="hold" grpId="2" nodeType="clickEffect">
                                  <p:stCondLst>
                                    <p:cond delay="0"/>
                                  </p:stCondLst>
                                  <p:childTnLst>
                                    <p:set>
                                      <p:cBhvr>
                                        <p:cTn id="174" dur="1" fill="hold">
                                          <p:stCondLst>
                                            <p:cond delay="0"/>
                                          </p:stCondLst>
                                        </p:cTn>
                                        <p:tgtEl>
                                          <p:spTgt spid="477262"/>
                                        </p:tgtEl>
                                        <p:attrNameLst>
                                          <p:attrName>style.visibility</p:attrName>
                                        </p:attrNameLst>
                                      </p:cBhvr>
                                      <p:to>
                                        <p:strVal val="hidden"/>
                                      </p:to>
                                    </p:set>
                                  </p:childTnLst>
                                </p:cTn>
                              </p:par>
                              <p:par>
                                <p:cTn id="175" presetID="1" presetClass="exit" presetSubtype="0" fill="hold" grpId="1" nodeType="withEffect">
                                  <p:stCondLst>
                                    <p:cond delay="0"/>
                                  </p:stCondLst>
                                  <p:childTnLst>
                                    <p:set>
                                      <p:cBhvr>
                                        <p:cTn id="176" dur="1" fill="hold">
                                          <p:stCondLst>
                                            <p:cond delay="0"/>
                                          </p:stCondLst>
                                        </p:cTn>
                                        <p:tgtEl>
                                          <p:spTgt spid="477271"/>
                                        </p:tgtEl>
                                        <p:attrNameLst>
                                          <p:attrName>style.visibility</p:attrName>
                                        </p:attrNameLst>
                                      </p:cBhvr>
                                      <p:to>
                                        <p:strVal val="hidden"/>
                                      </p:to>
                                    </p:set>
                                  </p:childTnLst>
                                </p:cTn>
                              </p:par>
                            </p:childTnLst>
                          </p:cTn>
                        </p:par>
                      </p:childTnLst>
                    </p:cTn>
                  </p:par>
                  <p:par>
                    <p:cTn id="177" fill="hold" nodeType="clickPar">
                      <p:stCondLst>
                        <p:cond delay="indefinite"/>
                      </p:stCondLst>
                      <p:childTnLst>
                        <p:par>
                          <p:cTn id="178" fill="hold" nodeType="withGroup">
                            <p:stCondLst>
                              <p:cond delay="0"/>
                            </p:stCondLst>
                            <p:childTnLst>
                              <p:par>
                                <p:cTn id="179" presetID="1" presetClass="entr" presetSubtype="0" fill="hold" grpId="0" nodeType="clickEffect">
                                  <p:stCondLst>
                                    <p:cond delay="0"/>
                                  </p:stCondLst>
                                  <p:childTnLst>
                                    <p:set>
                                      <p:cBhvr>
                                        <p:cTn id="180" dur="1" fill="hold">
                                          <p:stCondLst>
                                            <p:cond delay="0"/>
                                          </p:stCondLst>
                                        </p:cTn>
                                        <p:tgtEl>
                                          <p:spTgt spid="4772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7246" grpId="0"/>
      <p:bldP spid="477246" grpId="1"/>
      <p:bldP spid="477250" grpId="0"/>
      <p:bldP spid="477251" grpId="0"/>
      <p:bldP spid="477251" grpId="1"/>
      <p:bldP spid="477251" grpId="2"/>
      <p:bldP spid="477252" grpId="0"/>
      <p:bldP spid="477255" grpId="0"/>
      <p:bldP spid="477255" grpId="1"/>
      <p:bldP spid="477255" grpId="2"/>
      <p:bldP spid="477256" grpId="0"/>
      <p:bldP spid="477256" grpId="1"/>
      <p:bldP spid="477256" grpId="2"/>
      <p:bldP spid="477257" grpId="0"/>
      <p:bldP spid="477258" grpId="0"/>
      <p:bldP spid="477258" grpId="1"/>
      <p:bldP spid="477258" grpId="2"/>
      <p:bldP spid="477259" grpId="0"/>
      <p:bldP spid="477259" grpId="1"/>
      <p:bldP spid="477259" grpId="2"/>
      <p:bldP spid="477260" grpId="0"/>
      <p:bldP spid="477260" grpId="1"/>
      <p:bldP spid="477260" grpId="2"/>
      <p:bldP spid="477261" grpId="0"/>
      <p:bldP spid="477261" grpId="1"/>
      <p:bldP spid="477261" grpId="2"/>
      <p:bldP spid="477262" grpId="0"/>
      <p:bldP spid="477262" grpId="1"/>
      <p:bldP spid="477262" grpId="2"/>
      <p:bldP spid="477263" grpId="0" animBg="1"/>
      <p:bldP spid="477263" grpId="1" animBg="1"/>
      <p:bldP spid="477264" grpId="0" animBg="1"/>
      <p:bldP spid="477264" grpId="1" animBg="1"/>
      <p:bldP spid="477265" grpId="0" animBg="1"/>
      <p:bldP spid="477265" grpId="1" animBg="1"/>
      <p:bldP spid="477266" grpId="0" animBg="1"/>
      <p:bldP spid="477266" grpId="1" animBg="1"/>
      <p:bldP spid="477267" grpId="0" animBg="1"/>
      <p:bldP spid="477267" grpId="1" animBg="1"/>
      <p:bldP spid="477268" grpId="0" animBg="1"/>
      <p:bldP spid="477268" grpId="1" animBg="1"/>
      <p:bldP spid="477269" grpId="0" animBg="1"/>
      <p:bldP spid="477269" grpId="1" animBg="1"/>
      <p:bldP spid="477270" grpId="0" animBg="1"/>
      <p:bldP spid="477270" grpId="1" animBg="1"/>
      <p:bldP spid="477271" grpId="0" animBg="1"/>
      <p:bldP spid="477271" grpId="1" animBg="1"/>
      <p:bldP spid="47727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1">
            <a:extLst>
              <a:ext uri="{FF2B5EF4-FFF2-40B4-BE49-F238E27FC236}">
                <a16:creationId xmlns:a16="http://schemas.microsoft.com/office/drawing/2014/main" id="{A1F2A12F-0650-4802-8E8E-7EE5ED7C8E63}"/>
              </a:ext>
            </a:extLst>
          </p:cNvPr>
          <p:cNvSpPr>
            <a:spLocks noGrp="1" noChangeArrowheads="1"/>
          </p:cNvSpPr>
          <p:nvPr>
            <p:ph type="ctrTitle"/>
          </p:nvPr>
        </p:nvSpPr>
        <p:spPr>
          <a:xfrm>
            <a:off x="914400" y="1447800"/>
            <a:ext cx="7924800" cy="1752600"/>
          </a:xfrm>
        </p:spPr>
        <p:txBody>
          <a:bodyPr/>
          <a:lstStyle/>
          <a:p>
            <a:r>
              <a:rPr lang="en-US" altLang="en-US">
                <a:ea typeface="ＭＳ Ｐゴシック" panose="020B0600070205080204" pitchFamily="34" charset="-128"/>
              </a:rPr>
              <a:t>Mystery #1: </a:t>
            </a:r>
            <a:br>
              <a:rPr lang="en-US" altLang="en-US">
                <a:ea typeface="ＭＳ Ｐゴシック" panose="020B0600070205080204" pitchFamily="34" charset="-128"/>
              </a:rPr>
            </a:br>
            <a:r>
              <a:rPr lang="en-US" altLang="en-US">
                <a:ea typeface="ＭＳ Ｐゴシック" panose="020B0600070205080204" pitchFamily="34" charset="-128"/>
              </a:rPr>
              <a:t>		Meltdown &amp; Spectre</a:t>
            </a:r>
          </a:p>
        </p:txBody>
      </p:sp>
      <p:sp>
        <p:nvSpPr>
          <p:cNvPr id="124930" name="Subtitle 2">
            <a:extLst>
              <a:ext uri="{FF2B5EF4-FFF2-40B4-BE49-F238E27FC236}">
                <a16:creationId xmlns:a16="http://schemas.microsoft.com/office/drawing/2014/main" id="{E48B87E0-8DC6-4D60-BE88-5743CA485088}"/>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124931" name="Slide Number Placeholder 3">
            <a:extLst>
              <a:ext uri="{FF2B5EF4-FFF2-40B4-BE49-F238E27FC236}">
                <a16:creationId xmlns:a16="http://schemas.microsoft.com/office/drawing/2014/main" id="{358EA952-B5C4-462D-81BB-36F4DA44974B}"/>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4BDA5B53-3B75-4709-9D0C-DC339E1C3471}" type="slidenum">
              <a:rPr lang="en-US" altLang="en-US" sz="1200" smtClean="0">
                <a:solidFill>
                  <a:srgbClr val="000000"/>
                </a:solidFill>
                <a:latin typeface="Garamond" panose="02020404030301010803" pitchFamily="18" charset="0"/>
              </a:rPr>
              <a:pPr>
                <a:spcBef>
                  <a:spcPct val="0"/>
                </a:spcBef>
                <a:buClrTx/>
                <a:buSzTx/>
                <a:buFontTx/>
                <a:buNone/>
              </a:pPr>
              <a:t>7</a:t>
            </a:fld>
            <a:endParaRPr lang="en-US" altLang="en-US" sz="1200">
              <a:solidFill>
                <a:srgbClr val="000000"/>
              </a:solidFill>
              <a:latin typeface="Garamond" panose="02020404030301010803" pitchFamily="18" charset="0"/>
            </a:endParaRP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Title 1">
            <a:extLst>
              <a:ext uri="{FF2B5EF4-FFF2-40B4-BE49-F238E27FC236}">
                <a16:creationId xmlns:a16="http://schemas.microsoft.com/office/drawing/2014/main" id="{113AA70F-21F6-411C-BEF0-1383D0456CE9}"/>
              </a:ext>
            </a:extLst>
          </p:cNvPr>
          <p:cNvSpPr>
            <a:spLocks noGrp="1" noChangeArrowheads="1"/>
          </p:cNvSpPr>
          <p:nvPr>
            <p:ph type="title"/>
          </p:nvPr>
        </p:nvSpPr>
        <p:spPr>
          <a:xfrm>
            <a:off x="228600" y="152400"/>
            <a:ext cx="8915400" cy="1066800"/>
          </a:xfrm>
        </p:spPr>
        <p:txBody>
          <a:bodyPr/>
          <a:lstStyle/>
          <a:p>
            <a:r>
              <a:rPr lang="en-US" altLang="en-US" sz="3500">
                <a:ea typeface="ＭＳ Ｐゴシック" panose="020B0600070205080204" pitchFamily="34" charset="-128"/>
              </a:rPr>
              <a:t>Now That We Know What Happens Underneath</a:t>
            </a:r>
          </a:p>
        </p:txBody>
      </p:sp>
      <p:sp>
        <p:nvSpPr>
          <p:cNvPr id="89090" name="Content Placeholder 2">
            <a:extLst>
              <a:ext uri="{FF2B5EF4-FFF2-40B4-BE49-F238E27FC236}">
                <a16:creationId xmlns:a16="http://schemas.microsoft.com/office/drawing/2014/main" id="{B30D5519-E241-D04F-BF05-5E120009B29A}"/>
              </a:ext>
            </a:extLst>
          </p:cNvPr>
          <p:cNvSpPr>
            <a:spLocks noGrp="1"/>
          </p:cNvSpPr>
          <p:nvPr>
            <p:ph idx="1"/>
          </p:nvPr>
        </p:nvSpPr>
        <p:spPr>
          <a:xfrm>
            <a:off x="228600" y="996950"/>
            <a:ext cx="8610600" cy="5194300"/>
          </a:xfrm>
        </p:spPr>
        <p:txBody>
          <a:bodyPr/>
          <a:lstStyle/>
          <a:p>
            <a:pPr>
              <a:buFont typeface="Wingdings" charset="0"/>
              <a:buChar char="n"/>
              <a:defRPr/>
            </a:pPr>
            <a:r>
              <a:rPr lang="en-US" dirty="0"/>
              <a:t>How would you solve the problem?</a:t>
            </a:r>
          </a:p>
          <a:p>
            <a:pPr>
              <a:buFont typeface="Wingdings" charset="0"/>
              <a:buChar char="n"/>
              <a:defRPr/>
            </a:pPr>
            <a:endParaRPr lang="en-US" dirty="0"/>
          </a:p>
          <a:p>
            <a:pPr>
              <a:buFont typeface="Wingdings" charset="0"/>
              <a:buChar char="n"/>
              <a:defRPr/>
            </a:pPr>
            <a:r>
              <a:rPr lang="en-US" dirty="0"/>
              <a:t>What is the right place to solve the problem?</a:t>
            </a:r>
          </a:p>
          <a:p>
            <a:pPr lvl="1">
              <a:buFont typeface="Wingdings" charset="0"/>
              <a:buChar char="q"/>
              <a:defRPr/>
            </a:pPr>
            <a:r>
              <a:rPr lang="en-US" dirty="0"/>
              <a:t>Programmer?</a:t>
            </a:r>
          </a:p>
          <a:p>
            <a:pPr lvl="1">
              <a:buFont typeface="Wingdings" charset="0"/>
              <a:buChar char="q"/>
              <a:defRPr/>
            </a:pPr>
            <a:r>
              <a:rPr lang="en-US" dirty="0"/>
              <a:t>System software?</a:t>
            </a:r>
          </a:p>
          <a:p>
            <a:pPr lvl="1">
              <a:buFont typeface="Wingdings" charset="0"/>
              <a:buChar char="q"/>
              <a:defRPr/>
            </a:pPr>
            <a:r>
              <a:rPr lang="en-US" dirty="0"/>
              <a:t>Compiler?</a:t>
            </a:r>
          </a:p>
          <a:p>
            <a:pPr lvl="1">
              <a:buFont typeface="Wingdings" charset="0"/>
              <a:buChar char="q"/>
              <a:defRPr/>
            </a:pPr>
            <a:r>
              <a:rPr lang="en-US" dirty="0"/>
              <a:t>Hardware (Memory controller)?</a:t>
            </a:r>
          </a:p>
          <a:p>
            <a:pPr lvl="1">
              <a:buFont typeface="Wingdings" charset="0"/>
              <a:buChar char="q"/>
              <a:defRPr/>
            </a:pPr>
            <a:r>
              <a:rPr lang="en-US" dirty="0"/>
              <a:t>Hardware (DRAM)?</a:t>
            </a:r>
          </a:p>
          <a:p>
            <a:pPr lvl="1">
              <a:buFont typeface="Wingdings" charset="0"/>
              <a:buChar char="q"/>
              <a:defRPr/>
            </a:pPr>
            <a:r>
              <a:rPr lang="en-US" dirty="0"/>
              <a:t>Circuits?</a:t>
            </a:r>
          </a:p>
          <a:p>
            <a:pPr lvl="1">
              <a:buFont typeface="Wingdings" charset="0"/>
              <a:buChar char="q"/>
              <a:defRPr/>
            </a:pPr>
            <a:endParaRPr lang="en-US" dirty="0"/>
          </a:p>
          <a:p>
            <a:pPr>
              <a:buFont typeface="Wingdings" charset="0"/>
              <a:buChar char="n"/>
              <a:defRPr/>
            </a:pPr>
            <a:r>
              <a:rPr lang="en-US" dirty="0"/>
              <a:t>Two other goals of this course:</a:t>
            </a:r>
          </a:p>
          <a:p>
            <a:pPr lvl="1">
              <a:buFont typeface="Wingdings" charset="0"/>
              <a:buChar char="q"/>
              <a:defRPr/>
            </a:pPr>
            <a:r>
              <a:rPr lang="en-US" dirty="0"/>
              <a:t>Enable you to </a:t>
            </a:r>
            <a:r>
              <a:rPr lang="en-US" dirty="0">
                <a:solidFill>
                  <a:srgbClr val="FF0000"/>
                </a:solidFill>
              </a:rPr>
              <a:t>think critically</a:t>
            </a:r>
          </a:p>
          <a:p>
            <a:pPr lvl="1">
              <a:buFont typeface="Wingdings" charset="0"/>
              <a:buChar char="q"/>
              <a:defRPr/>
            </a:pPr>
            <a:r>
              <a:rPr lang="en-US" dirty="0"/>
              <a:t>Enable you to </a:t>
            </a:r>
            <a:r>
              <a:rPr lang="en-US" dirty="0">
                <a:solidFill>
                  <a:srgbClr val="FF0000"/>
                </a:solidFill>
              </a:rPr>
              <a:t>think broadly</a:t>
            </a:r>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marL="0" indent="0">
              <a:buFont typeface="Wingdings" charset="0"/>
              <a:buNone/>
              <a:defRPr/>
            </a:pPr>
            <a:endParaRPr lang="en-US" dirty="0"/>
          </a:p>
        </p:txBody>
      </p:sp>
      <p:sp>
        <p:nvSpPr>
          <p:cNvPr id="211971" name="Slide Number Placeholder 3">
            <a:extLst>
              <a:ext uri="{FF2B5EF4-FFF2-40B4-BE49-F238E27FC236}">
                <a16:creationId xmlns:a16="http://schemas.microsoft.com/office/drawing/2014/main" id="{0A54C37D-94F3-4600-A860-A49CFC527E5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DD022D08-87DC-4586-B53F-6624A6C6F936}" type="slidenum">
              <a:rPr lang="en-US" altLang="en-US" sz="1600" smtClean="0">
                <a:solidFill>
                  <a:srgbClr val="000000"/>
                </a:solidFill>
                <a:latin typeface="Garamond" panose="02020404030301010803" pitchFamily="18" charset="0"/>
              </a:rPr>
              <a:pPr>
                <a:spcBef>
                  <a:spcPct val="0"/>
                </a:spcBef>
                <a:buClrTx/>
                <a:buSzTx/>
                <a:buFontTx/>
                <a:buNone/>
              </a:pPr>
              <a:t>70</a:t>
            </a:fld>
            <a:endParaRPr lang="en-US" altLang="en-US" sz="1600">
              <a:solidFill>
                <a:srgbClr val="000000"/>
              </a:solidFill>
              <a:latin typeface="Garamond" panose="02020404030301010803" pitchFamily="18" charset="0"/>
            </a:endParaRPr>
          </a:p>
        </p:txBody>
      </p:sp>
      <p:sp>
        <p:nvSpPr>
          <p:cNvPr id="5" name="Text Box 17">
            <a:extLst>
              <a:ext uri="{FF2B5EF4-FFF2-40B4-BE49-F238E27FC236}">
                <a16:creationId xmlns:a16="http://schemas.microsoft.com/office/drawing/2014/main" id="{5FDF45D8-A32F-4B48-A628-C2DC00FB58AC}"/>
              </a:ext>
            </a:extLst>
          </p:cNvPr>
          <p:cNvSpPr txBox="1">
            <a:spLocks noChangeArrowheads="1"/>
          </p:cNvSpPr>
          <p:nvPr/>
        </p:nvSpPr>
        <p:spPr bwMode="auto">
          <a:xfrm>
            <a:off x="6530975" y="45926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Microarchitecture</a:t>
            </a:r>
          </a:p>
        </p:txBody>
      </p:sp>
      <p:sp>
        <p:nvSpPr>
          <p:cNvPr id="6" name="Text Box 18">
            <a:extLst>
              <a:ext uri="{FF2B5EF4-FFF2-40B4-BE49-F238E27FC236}">
                <a16:creationId xmlns:a16="http://schemas.microsoft.com/office/drawing/2014/main" id="{CEE717FD-4811-45B5-96A3-C61082D8CAE1}"/>
              </a:ext>
            </a:extLst>
          </p:cNvPr>
          <p:cNvSpPr txBox="1">
            <a:spLocks noChangeAspect="1" noChangeArrowheads="1"/>
          </p:cNvSpPr>
          <p:nvPr/>
        </p:nvSpPr>
        <p:spPr bwMode="auto">
          <a:xfrm>
            <a:off x="6530975" y="42211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ISA (Architecture)</a:t>
            </a:r>
          </a:p>
        </p:txBody>
      </p:sp>
      <p:sp>
        <p:nvSpPr>
          <p:cNvPr id="7" name="Text Box 19">
            <a:extLst>
              <a:ext uri="{FF2B5EF4-FFF2-40B4-BE49-F238E27FC236}">
                <a16:creationId xmlns:a16="http://schemas.microsoft.com/office/drawing/2014/main" id="{7B61F8E1-469C-486C-9E64-979DEE62D142}"/>
              </a:ext>
            </a:extLst>
          </p:cNvPr>
          <p:cNvSpPr txBox="1">
            <a:spLocks noChangeAspect="1" noChangeArrowheads="1"/>
          </p:cNvSpPr>
          <p:nvPr/>
        </p:nvSpPr>
        <p:spPr bwMode="auto">
          <a:xfrm>
            <a:off x="6527800" y="3176588"/>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Program/Language</a:t>
            </a:r>
          </a:p>
        </p:txBody>
      </p:sp>
      <p:sp>
        <p:nvSpPr>
          <p:cNvPr id="8" name="Text Box 20">
            <a:extLst>
              <a:ext uri="{FF2B5EF4-FFF2-40B4-BE49-F238E27FC236}">
                <a16:creationId xmlns:a16="http://schemas.microsoft.com/office/drawing/2014/main" id="{4086D371-B1FA-46D4-9671-774F4D74348E}"/>
              </a:ext>
            </a:extLst>
          </p:cNvPr>
          <p:cNvSpPr txBox="1">
            <a:spLocks noChangeAspect="1" noChangeArrowheads="1"/>
          </p:cNvSpPr>
          <p:nvPr/>
        </p:nvSpPr>
        <p:spPr bwMode="auto">
          <a:xfrm>
            <a:off x="6527800" y="2805113"/>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Algorithm</a:t>
            </a:r>
          </a:p>
        </p:txBody>
      </p:sp>
      <p:sp>
        <p:nvSpPr>
          <p:cNvPr id="9" name="Text Box 21">
            <a:extLst>
              <a:ext uri="{FF2B5EF4-FFF2-40B4-BE49-F238E27FC236}">
                <a16:creationId xmlns:a16="http://schemas.microsoft.com/office/drawing/2014/main" id="{F6E89713-0012-4208-8CA2-05DB5060FD9F}"/>
              </a:ext>
            </a:extLst>
          </p:cNvPr>
          <p:cNvSpPr txBox="1">
            <a:spLocks noChangeAspect="1" noChangeArrowheads="1"/>
          </p:cNvSpPr>
          <p:nvPr/>
        </p:nvSpPr>
        <p:spPr bwMode="auto">
          <a:xfrm>
            <a:off x="6527800" y="2438400"/>
            <a:ext cx="2043113" cy="366713"/>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Problem</a:t>
            </a:r>
          </a:p>
        </p:txBody>
      </p:sp>
      <p:sp>
        <p:nvSpPr>
          <p:cNvPr id="10" name="Text Box 22">
            <a:extLst>
              <a:ext uri="{FF2B5EF4-FFF2-40B4-BE49-F238E27FC236}">
                <a16:creationId xmlns:a16="http://schemas.microsoft.com/office/drawing/2014/main" id="{B2069659-685B-9247-8492-4190AD1301BE}"/>
              </a:ext>
            </a:extLst>
          </p:cNvPr>
          <p:cNvSpPr txBox="1">
            <a:spLocks noChangeAspect="1" noChangeArrowheads="1"/>
          </p:cNvSpPr>
          <p:nvPr/>
        </p:nvSpPr>
        <p:spPr bwMode="auto">
          <a:xfrm>
            <a:off x="6530975" y="4965700"/>
            <a:ext cx="2039938" cy="373063"/>
          </a:xfrm>
          <a:prstGeom prst="rect">
            <a:avLst/>
          </a:prstGeom>
          <a:solidFill>
            <a:srgbClr val="00FF00"/>
          </a:solidFill>
          <a:ln w="9525">
            <a:solidFill>
              <a:schemeClr val="tx1"/>
            </a:solidFill>
            <a:miter lim="800000"/>
            <a:headEnd/>
            <a:tailEnd/>
          </a:ln>
        </p:spPr>
        <p:txBody>
          <a:bodyPr wrap="none"/>
          <a:lstStyle/>
          <a:p>
            <a:pPr eaLnBrk="1" hangingPunct="1">
              <a:defRPr/>
            </a:pPr>
            <a:r>
              <a:rPr lang="en-US" sz="1750" dirty="0">
                <a:solidFill>
                  <a:srgbClr val="000000"/>
                </a:solidFill>
                <a:latin typeface="Tahoma" pitchFamily="34" charset="0"/>
                <a:cs typeface="Arial" charset="0"/>
              </a:rPr>
              <a:t>Logic</a:t>
            </a:r>
          </a:p>
          <a:p>
            <a:pPr eaLnBrk="1" hangingPunct="1">
              <a:defRPr/>
            </a:pPr>
            <a:endParaRPr lang="en-US" sz="1750" dirty="0">
              <a:solidFill>
                <a:srgbClr val="000000"/>
              </a:solidFill>
              <a:latin typeface="Tahoma" pitchFamily="34" charset="0"/>
              <a:cs typeface="Arial" charset="0"/>
            </a:endParaRPr>
          </a:p>
        </p:txBody>
      </p:sp>
      <p:sp>
        <p:nvSpPr>
          <p:cNvPr id="11" name="Text Box 23">
            <a:extLst>
              <a:ext uri="{FF2B5EF4-FFF2-40B4-BE49-F238E27FC236}">
                <a16:creationId xmlns:a16="http://schemas.microsoft.com/office/drawing/2014/main" id="{D3602798-B58D-4A86-8970-3ED89E6CA05C}"/>
              </a:ext>
            </a:extLst>
          </p:cNvPr>
          <p:cNvSpPr txBox="1">
            <a:spLocks noChangeAspect="1" noChangeArrowheads="1"/>
          </p:cNvSpPr>
          <p:nvPr/>
        </p:nvSpPr>
        <p:spPr bwMode="auto">
          <a:xfrm>
            <a:off x="6530975" y="53371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Devices</a:t>
            </a:r>
          </a:p>
        </p:txBody>
      </p:sp>
      <p:sp>
        <p:nvSpPr>
          <p:cNvPr id="12" name="Text Box 24">
            <a:extLst>
              <a:ext uri="{FF2B5EF4-FFF2-40B4-BE49-F238E27FC236}">
                <a16:creationId xmlns:a16="http://schemas.microsoft.com/office/drawing/2014/main" id="{42FB98B8-14A7-418F-BBCE-C3DD90667B96}"/>
              </a:ext>
            </a:extLst>
          </p:cNvPr>
          <p:cNvSpPr txBox="1">
            <a:spLocks noChangeAspect="1" noChangeArrowheads="1"/>
          </p:cNvSpPr>
          <p:nvPr/>
        </p:nvSpPr>
        <p:spPr bwMode="auto">
          <a:xfrm>
            <a:off x="6530975" y="3551238"/>
            <a:ext cx="2041525" cy="6699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Runtime System</a:t>
            </a:r>
          </a:p>
          <a:p>
            <a:pPr eaLnBrk="1" hangingPunct="1">
              <a:spcBef>
                <a:spcPct val="0"/>
              </a:spcBef>
              <a:buClrTx/>
              <a:buSzTx/>
              <a:buFontTx/>
              <a:buNone/>
            </a:pPr>
            <a:r>
              <a:rPr lang="en-US" altLang="en-US" sz="1800">
                <a:solidFill>
                  <a:srgbClr val="000000"/>
                </a:solidFill>
              </a:rPr>
              <a:t>(VM, OS, MM)</a:t>
            </a:r>
          </a:p>
        </p:txBody>
      </p:sp>
      <p:sp>
        <p:nvSpPr>
          <p:cNvPr id="14" name="Text Box 23">
            <a:extLst>
              <a:ext uri="{FF2B5EF4-FFF2-40B4-BE49-F238E27FC236}">
                <a16:creationId xmlns:a16="http://schemas.microsoft.com/office/drawing/2014/main" id="{3715C123-30C8-4292-B27B-F224FE2E8074}"/>
              </a:ext>
            </a:extLst>
          </p:cNvPr>
          <p:cNvSpPr txBox="1">
            <a:spLocks noChangeAspect="1" noChangeArrowheads="1"/>
          </p:cNvSpPr>
          <p:nvPr/>
        </p:nvSpPr>
        <p:spPr bwMode="auto">
          <a:xfrm>
            <a:off x="6532563" y="56927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Electrons</a:t>
            </a:r>
          </a:p>
        </p:txBody>
      </p:sp>
      <p:sp>
        <p:nvSpPr>
          <p:cNvPr id="15" name="Rounded Rectangle 14">
            <a:extLst>
              <a:ext uri="{FF2B5EF4-FFF2-40B4-BE49-F238E27FC236}">
                <a16:creationId xmlns:a16="http://schemas.microsoft.com/office/drawing/2014/main" id="{65E3F00E-0381-40E4-BA0F-6A19E2DB54C2}"/>
              </a:ext>
            </a:extLst>
          </p:cNvPr>
          <p:cNvSpPr>
            <a:spLocks noChangeArrowheads="1"/>
          </p:cNvSpPr>
          <p:nvPr/>
        </p:nvSpPr>
        <p:spPr bwMode="auto">
          <a:xfrm rot="5400000">
            <a:off x="6743700" y="3581400"/>
            <a:ext cx="1524000" cy="22860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9090">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89090">
                                            <p:txEl>
                                              <p:pRg st="3" end="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9090">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9090">
                                            <p:txEl>
                                              <p:pRg st="5" end="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9090">
                                            <p:txEl>
                                              <p:pRg st="6" end="6"/>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9090">
                                            <p:txEl>
                                              <p:pRg st="7" end="7"/>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9090">
                                            <p:txEl>
                                              <p:pRg st="8" end="8"/>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89090">
                                            <p:txEl>
                                              <p:pRg st="10" end="10"/>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89090">
                                            <p:txEl>
                                              <p:pRg st="11" end="11"/>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89090">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4" grpId="0" animBg="1"/>
      <p:bldP spid="15"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Title 1">
            <a:extLst>
              <a:ext uri="{FF2B5EF4-FFF2-40B4-BE49-F238E27FC236}">
                <a16:creationId xmlns:a16="http://schemas.microsoft.com/office/drawing/2014/main" id="{3B062DF6-EEA8-4722-89A9-155B6F3FF14B}"/>
              </a:ext>
            </a:extLst>
          </p:cNvPr>
          <p:cNvSpPr>
            <a:spLocks noGrp="1" noChangeArrowheads="1"/>
          </p:cNvSpPr>
          <p:nvPr>
            <p:ph type="title"/>
          </p:nvPr>
        </p:nvSpPr>
        <p:spPr/>
        <p:txBody>
          <a:bodyPr/>
          <a:lstStyle/>
          <a:p>
            <a:r>
              <a:rPr lang="en-US" altLang="en-US">
                <a:ea typeface="ＭＳ Ｐゴシック" panose="020B0600070205080204" pitchFamily="34" charset="-128"/>
              </a:rPr>
              <a:t>For the Really Interested</a:t>
            </a:r>
            <a:r>
              <a:rPr lang="is-IS" altLang="en-US">
                <a:ea typeface="ＭＳ Ｐゴシック" panose="020B0600070205080204" pitchFamily="34" charset="-128"/>
              </a:rPr>
              <a:t>…</a:t>
            </a:r>
            <a:endParaRPr lang="en-US" altLang="en-US">
              <a:ea typeface="ＭＳ Ｐゴシック" panose="020B0600070205080204" pitchFamily="34" charset="-128"/>
            </a:endParaRPr>
          </a:p>
        </p:txBody>
      </p:sp>
      <p:sp>
        <p:nvSpPr>
          <p:cNvPr id="212994" name="Content Placeholder 2">
            <a:extLst>
              <a:ext uri="{FF2B5EF4-FFF2-40B4-BE49-F238E27FC236}">
                <a16:creationId xmlns:a16="http://schemas.microsoft.com/office/drawing/2014/main" id="{21EA975F-7702-47B8-BEF8-E5BD98F6A1A4}"/>
              </a:ext>
            </a:extLst>
          </p:cNvPr>
          <p:cNvSpPr>
            <a:spLocks noGrp="1" noChangeArrowheads="1"/>
          </p:cNvSpPr>
          <p:nvPr>
            <p:ph idx="1"/>
          </p:nvPr>
        </p:nvSpPr>
        <p:spPr>
          <a:xfrm>
            <a:off x="228600" y="996950"/>
            <a:ext cx="8610600" cy="5194300"/>
          </a:xfrm>
        </p:spPr>
        <p:txBody>
          <a:bodyPr/>
          <a:lstStyle/>
          <a:p>
            <a:r>
              <a:rPr lang="en-US" altLang="en-US" sz="1800">
                <a:ea typeface="ＭＳ Ｐゴシック" panose="020B0600070205080204" pitchFamily="34" charset="-128"/>
              </a:rPr>
              <a:t>Thomas Moscibroda and Onur Mutlu, </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2"/>
              </a:rPr>
              <a:t>"Memory Performance Attacks: Denial of Memory Service in Multi-Core Systems"</a:t>
            </a:r>
            <a:r>
              <a:rPr lang="en-US" altLang="en-US" sz="2200">
                <a:ea typeface="ＭＳ Ｐゴシック" panose="020B0600070205080204" pitchFamily="34" charset="-128"/>
              </a:rPr>
              <a:t> </a:t>
            </a:r>
            <a:br>
              <a:rPr lang="en-US" altLang="en-US" sz="1800">
                <a:ea typeface="ＭＳ Ｐゴシック" panose="020B0600070205080204" pitchFamily="34" charset="-128"/>
              </a:rPr>
            </a:b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3"/>
              </a:rPr>
              <a:t>16th USENIX Security Symposium</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USENIX SECURITY</a:t>
            </a:r>
            <a:r>
              <a:rPr lang="en-US" altLang="en-US" sz="1800" i="1">
                <a:ea typeface="ＭＳ Ｐゴシック" panose="020B0600070205080204" pitchFamily="34" charset="-128"/>
              </a:rPr>
              <a:t>)</a:t>
            </a:r>
            <a:r>
              <a:rPr lang="en-US" altLang="en-US" sz="1800">
                <a:ea typeface="ＭＳ Ｐゴシック" panose="020B0600070205080204" pitchFamily="34" charset="-128"/>
              </a:rPr>
              <a:t>, pages 257-274, Boston, MA, August 2007. </a:t>
            </a:r>
            <a:r>
              <a:rPr lang="en-US" altLang="en-US" sz="1800">
                <a:ea typeface="ＭＳ Ｐゴシック" panose="020B0600070205080204" pitchFamily="34" charset="-128"/>
                <a:hlinkClick r:id="rId4"/>
              </a:rPr>
              <a:t>Slides (ppt)</a:t>
            </a:r>
            <a:endParaRPr lang="en-US" altLang="en-US" sz="1800">
              <a:ea typeface="ＭＳ Ｐゴシック" panose="020B0600070205080204" pitchFamily="34" charset="-128"/>
            </a:endParaRPr>
          </a:p>
          <a:p>
            <a:endParaRPr lang="en-US" altLang="en-US" sz="1800">
              <a:ea typeface="ＭＳ Ｐゴシック" panose="020B0600070205080204" pitchFamily="34" charset="-128"/>
            </a:endParaRPr>
          </a:p>
          <a:p>
            <a:endParaRPr lang="en-US" altLang="en-US" sz="1800">
              <a:ea typeface="ＭＳ Ｐゴシック" panose="020B0600070205080204" pitchFamily="34" charset="-128"/>
            </a:endParaRPr>
          </a:p>
        </p:txBody>
      </p:sp>
      <p:sp>
        <p:nvSpPr>
          <p:cNvPr id="212995" name="Slide Number Placeholder 3">
            <a:extLst>
              <a:ext uri="{FF2B5EF4-FFF2-40B4-BE49-F238E27FC236}">
                <a16:creationId xmlns:a16="http://schemas.microsoft.com/office/drawing/2014/main" id="{B18EFE7B-BD80-4129-9519-8BD3E091A21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06388092-DB63-43D0-84F0-028C90E5ACCB}" type="slidenum">
              <a:rPr lang="en-US" altLang="en-US" sz="1600" smtClean="0">
                <a:solidFill>
                  <a:srgbClr val="000000"/>
                </a:solidFill>
                <a:latin typeface="Garamond" panose="02020404030301010803" pitchFamily="18" charset="0"/>
              </a:rPr>
              <a:pPr>
                <a:spcBef>
                  <a:spcPct val="0"/>
                </a:spcBef>
                <a:buClrTx/>
                <a:buSzTx/>
                <a:buFontTx/>
                <a:buNone/>
              </a:pPr>
              <a:t>71</a:t>
            </a:fld>
            <a:endParaRPr lang="en-US" altLang="en-US" sz="1600">
              <a:solidFill>
                <a:srgbClr val="000000"/>
              </a:solidFill>
              <a:latin typeface="Garamond" panose="02020404030301010803" pitchFamily="18" charset="0"/>
            </a:endParaRPr>
          </a:p>
        </p:txBody>
      </p:sp>
      <p:pic>
        <p:nvPicPr>
          <p:cNvPr id="212996" name="Picture 1">
            <a:extLst>
              <a:ext uri="{FF2B5EF4-FFF2-40B4-BE49-F238E27FC236}">
                <a16:creationId xmlns:a16="http://schemas.microsoft.com/office/drawing/2014/main" id="{4E570798-6DF5-48BC-934F-B273A988D73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3200400"/>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Title 1">
            <a:extLst>
              <a:ext uri="{FF2B5EF4-FFF2-40B4-BE49-F238E27FC236}">
                <a16:creationId xmlns:a16="http://schemas.microsoft.com/office/drawing/2014/main" id="{584BDE5C-3225-4588-BAE8-A2A86075D2BD}"/>
              </a:ext>
            </a:extLst>
          </p:cNvPr>
          <p:cNvSpPr>
            <a:spLocks noGrp="1" noChangeArrowheads="1"/>
          </p:cNvSpPr>
          <p:nvPr>
            <p:ph type="title"/>
          </p:nvPr>
        </p:nvSpPr>
        <p:spPr/>
        <p:txBody>
          <a:bodyPr/>
          <a:lstStyle/>
          <a:p>
            <a:r>
              <a:rPr lang="en-US" altLang="en-US">
                <a:ea typeface="ＭＳ Ｐゴシック" panose="020B0600070205080204" pitchFamily="34" charset="-128"/>
              </a:rPr>
              <a:t>Really Interested? … Further Readings</a:t>
            </a:r>
          </a:p>
        </p:txBody>
      </p:sp>
      <p:sp>
        <p:nvSpPr>
          <p:cNvPr id="214018" name="Content Placeholder 2">
            <a:extLst>
              <a:ext uri="{FF2B5EF4-FFF2-40B4-BE49-F238E27FC236}">
                <a16:creationId xmlns:a16="http://schemas.microsoft.com/office/drawing/2014/main" id="{AD2F5B1A-C430-4905-9858-8333E777FAE5}"/>
              </a:ext>
            </a:extLst>
          </p:cNvPr>
          <p:cNvSpPr>
            <a:spLocks noGrp="1" noChangeArrowheads="1"/>
          </p:cNvSpPr>
          <p:nvPr>
            <p:ph idx="1"/>
          </p:nvPr>
        </p:nvSpPr>
        <p:spPr>
          <a:xfrm>
            <a:off x="228600" y="977900"/>
            <a:ext cx="8610600" cy="5194300"/>
          </a:xfrm>
        </p:spPr>
        <p:txBody>
          <a:bodyPr/>
          <a:lstStyle/>
          <a:p>
            <a:r>
              <a:rPr lang="en-US" altLang="en-US" sz="1800">
                <a:ea typeface="ＭＳ Ｐゴシック" panose="020B0600070205080204" pitchFamily="34" charset="-128"/>
              </a:rPr>
              <a:t>Onur Mutlu and Thomas Moscibroda, </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2"/>
              </a:rPr>
              <a:t>"Stall-Time Fair Memory Access Scheduling for Chip Multiprocessors"</a:t>
            </a:r>
            <a:r>
              <a:rPr lang="en-US" altLang="en-US" sz="2200">
                <a:ea typeface="ＭＳ Ｐゴシック" panose="020B0600070205080204" pitchFamily="34" charset="-128"/>
              </a:rPr>
              <a:t> </a:t>
            </a:r>
            <a:br>
              <a:rPr lang="en-US" altLang="en-US" sz="2200">
                <a:ea typeface="ＭＳ Ｐゴシック" panose="020B0600070205080204" pitchFamily="34" charset="-128"/>
              </a:rPr>
            </a:b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3"/>
              </a:rPr>
              <a:t>40th International Symposium on Microarchitecture</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MICRO</a:t>
            </a:r>
            <a:r>
              <a:rPr lang="en-US" altLang="en-US" sz="1800" i="1">
                <a:ea typeface="ＭＳ Ｐゴシック" panose="020B0600070205080204" pitchFamily="34" charset="-128"/>
              </a:rPr>
              <a:t>)</a:t>
            </a:r>
            <a:r>
              <a:rPr lang="en-US" altLang="en-US" sz="1800">
                <a:ea typeface="ＭＳ Ｐゴシック" panose="020B0600070205080204" pitchFamily="34" charset="-128"/>
              </a:rPr>
              <a:t>, pages 146-158, Chicago, IL, December 2007. </a:t>
            </a:r>
            <a:r>
              <a:rPr lang="en-US" altLang="en-US" sz="1800">
                <a:ea typeface="ＭＳ Ｐゴシック" panose="020B0600070205080204" pitchFamily="34" charset="-128"/>
                <a:hlinkClick r:id="rId4"/>
              </a:rPr>
              <a:t>Slides (ppt)</a:t>
            </a:r>
            <a:r>
              <a:rPr lang="en-US" altLang="en-US" sz="1800">
                <a:ea typeface="ＭＳ Ｐゴシック" panose="020B0600070205080204" pitchFamily="34" charset="-128"/>
              </a:rPr>
              <a:t> </a:t>
            </a:r>
          </a:p>
          <a:p>
            <a:endParaRPr lang="en-US" altLang="en-US" sz="1200">
              <a:ea typeface="ＭＳ Ｐゴシック" panose="020B0600070205080204" pitchFamily="34" charset="-128"/>
            </a:endParaRPr>
          </a:p>
          <a:p>
            <a:r>
              <a:rPr lang="en-US" altLang="en-US" sz="1800">
                <a:ea typeface="ＭＳ Ｐゴシック" panose="020B0600070205080204" pitchFamily="34" charset="-128"/>
              </a:rPr>
              <a:t>Onur Mutlu and Thomas Moscibroda, </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5"/>
              </a:rPr>
              <a:t>"Parallelism-Aware Batch Scheduling: Enhancing both Performance and Fairness of Shared DRAM Systems”</a:t>
            </a:r>
            <a:endParaRPr lang="en-US" altLang="ja-JP" sz="2200" b="1">
              <a:ea typeface="ＭＳ Ｐゴシック" panose="020B0600070205080204" pitchFamily="34" charset="-128"/>
            </a:endParaRPr>
          </a:p>
          <a:p>
            <a:pPr marL="327025" lvl="1" indent="0">
              <a:buFont typeface="Wingdings" panose="05000000000000000000" pitchFamily="2" charset="2"/>
              <a:buNone/>
            </a:pP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6"/>
              </a:rPr>
              <a:t>35th International Symposium on Computer Architecture</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ISCA</a:t>
            </a:r>
            <a:r>
              <a:rPr lang="en-US" altLang="en-US" sz="1800" i="1">
                <a:ea typeface="ＭＳ Ｐゴシック" panose="020B0600070205080204" pitchFamily="34" charset="-128"/>
              </a:rPr>
              <a:t>) </a:t>
            </a:r>
            <a:r>
              <a:rPr lang="en-US" altLang="en-US" sz="1800">
                <a:ea typeface="ＭＳ Ｐゴシック" panose="020B0600070205080204" pitchFamily="34" charset="-128"/>
              </a:rPr>
              <a:t>[</a:t>
            </a:r>
            <a:r>
              <a:rPr lang="en-US" altLang="en-US" sz="1800">
                <a:ea typeface="ＭＳ Ｐゴシック" panose="020B0600070205080204" pitchFamily="34" charset="-128"/>
                <a:hlinkClick r:id="rId7"/>
              </a:rPr>
              <a:t>Slides (ppt)</a:t>
            </a:r>
            <a:r>
              <a:rPr lang="en-US" altLang="en-US" sz="1800">
                <a:ea typeface="ＭＳ Ｐゴシック" panose="020B0600070205080204" pitchFamily="34" charset="-128"/>
              </a:rPr>
              <a:t>]</a:t>
            </a:r>
          </a:p>
          <a:p>
            <a:endParaRPr lang="en-US" altLang="en-US" sz="1200">
              <a:ea typeface="ＭＳ Ｐゴシック" panose="020B0600070205080204" pitchFamily="34" charset="-128"/>
            </a:endParaRPr>
          </a:p>
          <a:p>
            <a:r>
              <a:rPr lang="en-US" altLang="en-US" sz="1800">
                <a:ea typeface="ＭＳ Ｐゴシック" panose="020B0600070205080204" pitchFamily="34" charset="-128"/>
              </a:rPr>
              <a:t>Sai Prashanth Muralidhara, Lavanya Subramanian, Onur Mutlu, Mahmut Kandemir, and Thomas Moscibroda, </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8"/>
              </a:rPr>
              <a:t>"Reducing Memory Interference in Multicore Systems via Application-Aware Memory Channel Partitioning"</a:t>
            </a:r>
            <a:br>
              <a:rPr lang="en-US" altLang="en-US" sz="1800">
                <a:ea typeface="ＭＳ Ｐゴシック" panose="020B0600070205080204" pitchFamily="34" charset="-128"/>
              </a:rPr>
            </a:b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9"/>
              </a:rPr>
              <a:t>44th International Symposium on Microarchitecture</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MICRO</a:t>
            </a:r>
            <a:r>
              <a:rPr lang="en-US" altLang="en-US" sz="1800" i="1">
                <a:ea typeface="ＭＳ Ｐゴシック" panose="020B0600070205080204" pitchFamily="34" charset="-128"/>
              </a:rPr>
              <a:t>)</a:t>
            </a:r>
            <a:r>
              <a:rPr lang="en-US" altLang="en-US" sz="1800">
                <a:ea typeface="ＭＳ Ｐゴシック" panose="020B0600070205080204" pitchFamily="34" charset="-128"/>
              </a:rPr>
              <a:t>, Porto Alegre, Brazil, December 2011. </a:t>
            </a:r>
            <a:r>
              <a:rPr lang="en-US" altLang="en-US" sz="1800">
                <a:ea typeface="ＭＳ Ｐゴシック" panose="020B0600070205080204" pitchFamily="34" charset="-128"/>
                <a:hlinkClick r:id="rId10"/>
              </a:rPr>
              <a:t>Slides (pptx)</a:t>
            </a:r>
            <a:r>
              <a:rPr lang="en-US" altLang="en-US" sz="1800">
                <a:ea typeface="ＭＳ Ｐゴシック" panose="020B0600070205080204" pitchFamily="34" charset="-128"/>
              </a:rPr>
              <a:t> </a:t>
            </a:r>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14019" name="Slide Number Placeholder 3">
            <a:extLst>
              <a:ext uri="{FF2B5EF4-FFF2-40B4-BE49-F238E27FC236}">
                <a16:creationId xmlns:a16="http://schemas.microsoft.com/office/drawing/2014/main" id="{3630E805-AF69-4CB2-9DAF-F262CCD3AD0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01927E30-3404-43D5-9CD8-32502E316391}" type="slidenum">
              <a:rPr lang="en-US" altLang="en-US" sz="1600" smtClean="0">
                <a:solidFill>
                  <a:srgbClr val="000000"/>
                </a:solidFill>
                <a:latin typeface="Garamond" panose="02020404030301010803" pitchFamily="18" charset="0"/>
              </a:rPr>
              <a:pPr>
                <a:spcBef>
                  <a:spcPct val="0"/>
                </a:spcBef>
                <a:buClrTx/>
                <a:buSzTx/>
                <a:buFontTx/>
                <a:buNone/>
              </a:pPr>
              <a:t>72</a:t>
            </a:fld>
            <a:endParaRPr lang="en-US" altLang="en-US" sz="1600">
              <a:solidFill>
                <a:srgbClr val="000000"/>
              </a:solidFill>
              <a:latin typeface="Garamond" panose="02020404030301010803" pitchFamily="18" charset="0"/>
            </a:endParaRP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Title 1">
            <a:extLst>
              <a:ext uri="{FF2B5EF4-FFF2-40B4-BE49-F238E27FC236}">
                <a16:creationId xmlns:a16="http://schemas.microsoft.com/office/drawing/2014/main" id="{31E80227-C76B-484E-B021-027E654D12F3}"/>
              </a:ext>
            </a:extLst>
          </p:cNvPr>
          <p:cNvSpPr>
            <a:spLocks noGrp="1" noChangeArrowheads="1"/>
          </p:cNvSpPr>
          <p:nvPr>
            <p:ph type="title"/>
          </p:nvPr>
        </p:nvSpPr>
        <p:spPr/>
        <p:txBody>
          <a:bodyPr/>
          <a:lstStyle/>
          <a:p>
            <a:r>
              <a:rPr lang="en-US" altLang="en-US">
                <a:ea typeface="ＭＳ Ｐゴシック" panose="020B0600070205080204" pitchFamily="34" charset="-128"/>
              </a:rPr>
              <a:t>Takeaway</a:t>
            </a:r>
          </a:p>
        </p:txBody>
      </p:sp>
      <p:sp>
        <p:nvSpPr>
          <p:cNvPr id="215042" name="Content Placeholder 2">
            <a:extLst>
              <a:ext uri="{FF2B5EF4-FFF2-40B4-BE49-F238E27FC236}">
                <a16:creationId xmlns:a16="http://schemas.microsoft.com/office/drawing/2014/main" id="{CC600B35-1B92-47F0-A058-4CD293D1EE10}"/>
              </a:ext>
            </a:extLst>
          </p:cNvPr>
          <p:cNvSpPr>
            <a:spLocks noGrp="1" noChangeArrowheads="1"/>
          </p:cNvSpPr>
          <p:nvPr>
            <p:ph idx="1"/>
          </p:nvPr>
        </p:nvSpPr>
        <p:spPr>
          <a:xfrm>
            <a:off x="533400" y="1143000"/>
            <a:ext cx="8610600" cy="5194300"/>
          </a:xfrm>
        </p:spPr>
        <p:txBody>
          <a:bodyPr/>
          <a:lstStyle/>
          <a:p>
            <a:pPr marL="0" indent="0">
              <a:buFont typeface="Wingdings" panose="05000000000000000000" pitchFamily="2" charset="2"/>
              <a:buNone/>
            </a:pPr>
            <a:r>
              <a:rPr lang="en-US" altLang="en-US" sz="4200">
                <a:solidFill>
                  <a:srgbClr val="FF0000"/>
                </a:solidFill>
                <a:ea typeface="ＭＳ Ｐゴシック" panose="020B0600070205080204" pitchFamily="34" charset="-128"/>
              </a:rPr>
              <a:t>Breaking the abstraction layers </a:t>
            </a:r>
            <a:r>
              <a:rPr lang="en-US" altLang="en-US" sz="4200">
                <a:ea typeface="ＭＳ Ｐゴシック" panose="020B0600070205080204" pitchFamily="34" charset="-128"/>
              </a:rPr>
              <a:t>(between components and transformation hierarchy levels) </a:t>
            </a:r>
          </a:p>
          <a:p>
            <a:pPr marL="0" indent="0">
              <a:buFont typeface="Wingdings" panose="05000000000000000000" pitchFamily="2" charset="2"/>
              <a:buNone/>
            </a:pPr>
            <a:endParaRPr lang="en-US" altLang="en-US" sz="2200">
              <a:ea typeface="ＭＳ Ｐゴシック" panose="020B0600070205080204" pitchFamily="34" charset="-128"/>
            </a:endParaRPr>
          </a:p>
          <a:p>
            <a:pPr marL="0" indent="0">
              <a:buFont typeface="Wingdings" panose="05000000000000000000" pitchFamily="2" charset="2"/>
              <a:buNone/>
            </a:pPr>
            <a:r>
              <a:rPr lang="en-US" altLang="en-US" sz="4200">
                <a:ea typeface="ＭＳ Ｐゴシック" panose="020B0600070205080204" pitchFamily="34" charset="-128"/>
              </a:rPr>
              <a:t>and </a:t>
            </a:r>
            <a:r>
              <a:rPr lang="en-US" altLang="en-US" sz="4200">
                <a:solidFill>
                  <a:srgbClr val="FF0000"/>
                </a:solidFill>
                <a:ea typeface="ＭＳ Ｐゴシック" panose="020B0600070205080204" pitchFamily="34" charset="-128"/>
              </a:rPr>
              <a:t>knowing what is underneath</a:t>
            </a:r>
            <a:r>
              <a:rPr lang="en-US" altLang="en-US" sz="4200">
                <a:ea typeface="ＭＳ Ｐゴシック" panose="020B0600070205080204" pitchFamily="34" charset="-128"/>
              </a:rPr>
              <a:t> </a:t>
            </a:r>
          </a:p>
          <a:p>
            <a:pPr marL="0" indent="0">
              <a:buFont typeface="Wingdings" panose="05000000000000000000" pitchFamily="2" charset="2"/>
              <a:buNone/>
            </a:pPr>
            <a:endParaRPr lang="en-US" altLang="en-US" sz="2200">
              <a:solidFill>
                <a:srgbClr val="0000FF"/>
              </a:solidFill>
              <a:ea typeface="ＭＳ Ｐゴシック" panose="020B0600070205080204" pitchFamily="34" charset="-128"/>
            </a:endParaRPr>
          </a:p>
          <a:p>
            <a:pPr marL="0" indent="0">
              <a:buFont typeface="Wingdings" panose="05000000000000000000" pitchFamily="2" charset="2"/>
              <a:buNone/>
            </a:pPr>
            <a:r>
              <a:rPr lang="en-US" altLang="en-US" sz="4200">
                <a:solidFill>
                  <a:srgbClr val="0000FF"/>
                </a:solidFill>
                <a:ea typeface="ＭＳ Ｐゴシック" panose="020B0600070205080204" pitchFamily="34" charset="-128"/>
              </a:rPr>
              <a:t>enables you to </a:t>
            </a:r>
            <a:r>
              <a:rPr lang="en-US" altLang="en-US" sz="4200" b="1">
                <a:solidFill>
                  <a:srgbClr val="0000FF"/>
                </a:solidFill>
                <a:ea typeface="ＭＳ Ｐゴシック" panose="020B0600070205080204" pitchFamily="34" charset="-128"/>
              </a:rPr>
              <a:t>understand</a:t>
            </a:r>
            <a:r>
              <a:rPr lang="en-US" altLang="en-US" sz="4200">
                <a:solidFill>
                  <a:srgbClr val="0000FF"/>
                </a:solidFill>
                <a:ea typeface="ＭＳ Ｐゴシック" panose="020B0600070205080204" pitchFamily="34" charset="-128"/>
              </a:rPr>
              <a:t> and </a:t>
            </a:r>
            <a:r>
              <a:rPr lang="en-US" altLang="en-US" sz="4200" b="1">
                <a:solidFill>
                  <a:srgbClr val="0000FF"/>
                </a:solidFill>
                <a:ea typeface="ＭＳ Ｐゴシック" panose="020B0600070205080204" pitchFamily="34" charset="-128"/>
              </a:rPr>
              <a:t>solve</a:t>
            </a:r>
            <a:r>
              <a:rPr lang="en-US" altLang="en-US" sz="4200">
                <a:solidFill>
                  <a:srgbClr val="0000FF"/>
                </a:solidFill>
                <a:ea typeface="ＭＳ Ｐゴシック" panose="020B0600070205080204" pitchFamily="34" charset="-128"/>
              </a:rPr>
              <a:t> problems</a:t>
            </a:r>
          </a:p>
        </p:txBody>
      </p:sp>
      <p:sp>
        <p:nvSpPr>
          <p:cNvPr id="215043" name="Slide Number Placeholder 3">
            <a:extLst>
              <a:ext uri="{FF2B5EF4-FFF2-40B4-BE49-F238E27FC236}">
                <a16:creationId xmlns:a16="http://schemas.microsoft.com/office/drawing/2014/main" id="{65190713-9E3B-4ACD-A544-EBB9C2F6198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837CB3F6-9B1A-410F-A295-BE4A760EE0AF}" type="slidenum">
              <a:rPr lang="en-US" altLang="en-US" sz="1600" smtClean="0">
                <a:solidFill>
                  <a:srgbClr val="000000"/>
                </a:solidFill>
                <a:latin typeface="Garamond" panose="02020404030301010803" pitchFamily="18" charset="0"/>
              </a:rPr>
              <a:pPr>
                <a:spcBef>
                  <a:spcPct val="0"/>
                </a:spcBef>
                <a:buClrTx/>
                <a:buSzTx/>
                <a:buFontTx/>
                <a:buNone/>
              </a:pPr>
              <a:t>73</a:t>
            </a:fld>
            <a:endParaRPr lang="en-US" altLang="en-US" sz="1600">
              <a:solidFill>
                <a:srgbClr val="000000"/>
              </a:solidFill>
              <a:latin typeface="Garamond" panose="02020404030301010803" pitchFamily="18" charset="0"/>
            </a:endParaRP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Title 1">
            <a:extLst>
              <a:ext uri="{FF2B5EF4-FFF2-40B4-BE49-F238E27FC236}">
                <a16:creationId xmlns:a16="http://schemas.microsoft.com/office/drawing/2014/main" id="{6A121EBC-B983-4884-8D12-A79DD46B338A}"/>
              </a:ext>
            </a:extLst>
          </p:cNvPr>
          <p:cNvSpPr>
            <a:spLocks noGrp="1" noChangeArrowheads="1"/>
          </p:cNvSpPr>
          <p:nvPr>
            <p:ph type="ctrTitle"/>
          </p:nvPr>
        </p:nvSpPr>
        <p:spPr>
          <a:xfrm>
            <a:off x="914400" y="1828800"/>
            <a:ext cx="7924800" cy="1752600"/>
          </a:xfrm>
        </p:spPr>
        <p:txBody>
          <a:bodyPr/>
          <a:lstStyle/>
          <a:p>
            <a:r>
              <a:rPr lang="en-US" altLang="en-US">
                <a:ea typeface="ＭＳ Ｐゴシック" panose="020B0600070205080204" pitchFamily="34" charset="-128"/>
              </a:rPr>
              <a:t>Mystery #4:  DRAM Refresh</a:t>
            </a:r>
          </a:p>
        </p:txBody>
      </p:sp>
      <p:sp>
        <p:nvSpPr>
          <p:cNvPr id="216066" name="Subtitle 2">
            <a:extLst>
              <a:ext uri="{FF2B5EF4-FFF2-40B4-BE49-F238E27FC236}">
                <a16:creationId xmlns:a16="http://schemas.microsoft.com/office/drawing/2014/main" id="{D1139CD2-7446-47EE-A474-0D31A7394657}"/>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216067" name="Slide Number Placeholder 3">
            <a:extLst>
              <a:ext uri="{FF2B5EF4-FFF2-40B4-BE49-F238E27FC236}">
                <a16:creationId xmlns:a16="http://schemas.microsoft.com/office/drawing/2014/main" id="{5924B303-ECFA-4E20-98F5-07F1907B1150}"/>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9116FA2C-6863-489D-906F-5BE779048B24}" type="slidenum">
              <a:rPr lang="en-US" altLang="en-US" sz="1200" smtClean="0">
                <a:solidFill>
                  <a:srgbClr val="000000"/>
                </a:solidFill>
                <a:latin typeface="Garamond" panose="02020404030301010803" pitchFamily="18" charset="0"/>
              </a:rPr>
              <a:pPr>
                <a:spcBef>
                  <a:spcPct val="0"/>
                </a:spcBef>
                <a:buClrTx/>
                <a:buSzTx/>
                <a:buFontTx/>
                <a:buNone/>
              </a:pPr>
              <a:t>74</a:t>
            </a:fld>
            <a:endParaRPr lang="en-US" altLang="en-US" sz="1200">
              <a:solidFill>
                <a:srgbClr val="000000"/>
              </a:solidFill>
              <a:latin typeface="Garamond" panose="02020404030301010803" pitchFamily="18" charset="0"/>
            </a:endParaRP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9" name="Title 1">
            <a:extLst>
              <a:ext uri="{FF2B5EF4-FFF2-40B4-BE49-F238E27FC236}">
                <a16:creationId xmlns:a16="http://schemas.microsoft.com/office/drawing/2014/main" id="{41942368-D851-4D4F-B735-6913D6C20832}"/>
              </a:ext>
            </a:extLst>
          </p:cNvPr>
          <p:cNvSpPr>
            <a:spLocks noGrp="1" noChangeArrowheads="1"/>
          </p:cNvSpPr>
          <p:nvPr>
            <p:ph type="title"/>
          </p:nvPr>
        </p:nvSpPr>
        <p:spPr/>
        <p:txBody>
          <a:bodyPr/>
          <a:lstStyle/>
          <a:p>
            <a:r>
              <a:rPr lang="en-US" altLang="en-US">
                <a:ea typeface="ＭＳ Ｐゴシック" panose="020B0600070205080204" pitchFamily="34" charset="-128"/>
              </a:rPr>
              <a:t>DRAM in the System</a:t>
            </a:r>
          </a:p>
        </p:txBody>
      </p:sp>
      <p:sp>
        <p:nvSpPr>
          <p:cNvPr id="217090" name="Slide Number Placeholder 3">
            <a:extLst>
              <a:ext uri="{FF2B5EF4-FFF2-40B4-BE49-F238E27FC236}">
                <a16:creationId xmlns:a16="http://schemas.microsoft.com/office/drawing/2014/main" id="{ECF08499-6C63-4145-9016-CEAEAF60077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E90150E4-14EE-42BD-8844-BC65C035D00E}" type="slidenum">
              <a:rPr lang="en-US" altLang="en-US" sz="1600" smtClean="0">
                <a:solidFill>
                  <a:srgbClr val="000000"/>
                </a:solidFill>
                <a:latin typeface="Garamond" panose="02020404030301010803" pitchFamily="18" charset="0"/>
              </a:rPr>
              <a:pPr>
                <a:spcBef>
                  <a:spcPct val="0"/>
                </a:spcBef>
                <a:buClrTx/>
                <a:buSzTx/>
                <a:buFontTx/>
                <a:buNone/>
              </a:pPr>
              <a:t>75</a:t>
            </a:fld>
            <a:endParaRPr lang="en-US" altLang="en-US" sz="1600">
              <a:solidFill>
                <a:srgbClr val="000000"/>
              </a:solidFill>
              <a:latin typeface="Garamond" panose="02020404030301010803" pitchFamily="18" charset="0"/>
            </a:endParaRPr>
          </a:p>
        </p:txBody>
      </p:sp>
      <p:pic>
        <p:nvPicPr>
          <p:cNvPr id="217091" name="Content Placeholder 6" descr="barcelona-die-photo-color.jpg">
            <a:extLst>
              <a:ext uri="{FF2B5EF4-FFF2-40B4-BE49-F238E27FC236}">
                <a16:creationId xmlns:a16="http://schemas.microsoft.com/office/drawing/2014/main" id="{DA48078D-8F04-4EAA-A9B8-2B55EB7F29B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338263" y="1108075"/>
            <a:ext cx="4876800" cy="4756150"/>
          </a:xfrm>
        </p:spPr>
      </p:pic>
      <p:sp>
        <p:nvSpPr>
          <p:cNvPr id="217092" name="Rounded Rectangle 7">
            <a:extLst>
              <a:ext uri="{FF2B5EF4-FFF2-40B4-BE49-F238E27FC236}">
                <a16:creationId xmlns:a16="http://schemas.microsoft.com/office/drawing/2014/main" id="{6471E49B-6800-4E1B-B091-B4462156BF0A}"/>
              </a:ext>
            </a:extLst>
          </p:cNvPr>
          <p:cNvSpPr>
            <a:spLocks noChangeArrowheads="1"/>
          </p:cNvSpPr>
          <p:nvPr/>
        </p:nvSpPr>
        <p:spPr bwMode="auto">
          <a:xfrm rot="5400000">
            <a:off x="4213225" y="1844676"/>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17093" name="TextBox 8">
            <a:extLst>
              <a:ext uri="{FF2B5EF4-FFF2-40B4-BE49-F238E27FC236}">
                <a16:creationId xmlns:a16="http://schemas.microsoft.com/office/drawing/2014/main" id="{EAE971A7-D796-400A-A3A0-1E795303A405}"/>
              </a:ext>
            </a:extLst>
          </p:cNvPr>
          <p:cNvSpPr txBox="1">
            <a:spLocks noChangeArrowheads="1"/>
          </p:cNvSpPr>
          <p:nvPr/>
        </p:nvSpPr>
        <p:spPr bwMode="auto">
          <a:xfrm>
            <a:off x="4400550" y="2262188"/>
            <a:ext cx="1233488" cy="43021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2200" b="1">
                <a:solidFill>
                  <a:srgbClr val="FFFFFF"/>
                </a:solidFill>
                <a:latin typeface="Arial" panose="020B0604020202020204" pitchFamily="34" charset="0"/>
                <a:cs typeface="Arial" panose="020B0604020202020204" pitchFamily="34" charset="0"/>
              </a:rPr>
              <a:t>CORE 1</a:t>
            </a:r>
          </a:p>
        </p:txBody>
      </p:sp>
      <p:sp>
        <p:nvSpPr>
          <p:cNvPr id="217094" name="Rectangle 16">
            <a:extLst>
              <a:ext uri="{FF2B5EF4-FFF2-40B4-BE49-F238E27FC236}">
                <a16:creationId xmlns:a16="http://schemas.microsoft.com/office/drawing/2014/main" id="{5353BE6F-B56D-4CCD-B45A-DE34BBF5DC53}"/>
              </a:ext>
            </a:extLst>
          </p:cNvPr>
          <p:cNvSpPr>
            <a:spLocks noChangeArrowheads="1"/>
          </p:cNvSpPr>
          <p:nvPr/>
        </p:nvSpPr>
        <p:spPr bwMode="auto">
          <a:xfrm rot="5400000">
            <a:off x="2880519" y="2235994"/>
            <a:ext cx="1603375"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17095" name="TextBox 19">
            <a:extLst>
              <a:ext uri="{FF2B5EF4-FFF2-40B4-BE49-F238E27FC236}">
                <a16:creationId xmlns:a16="http://schemas.microsoft.com/office/drawing/2014/main" id="{86B25F73-36C6-4BF4-A028-5E38149FA0B1}"/>
              </a:ext>
            </a:extLst>
          </p:cNvPr>
          <p:cNvSpPr txBox="1">
            <a:spLocks noChangeArrowheads="1"/>
          </p:cNvSpPr>
          <p:nvPr/>
        </p:nvSpPr>
        <p:spPr bwMode="auto">
          <a:xfrm rot="5400000">
            <a:off x="2920206" y="2275682"/>
            <a:ext cx="1531937" cy="368300"/>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b="1">
                <a:solidFill>
                  <a:srgbClr val="FFFFFF"/>
                </a:solidFill>
                <a:latin typeface="Arial" panose="020B0604020202020204" pitchFamily="34" charset="0"/>
                <a:cs typeface="Arial" panose="020B0604020202020204" pitchFamily="34" charset="0"/>
              </a:rPr>
              <a:t>L2 CACHE 0</a:t>
            </a:r>
          </a:p>
        </p:txBody>
      </p:sp>
      <p:sp>
        <p:nvSpPr>
          <p:cNvPr id="217096" name="Rectangle 29">
            <a:extLst>
              <a:ext uri="{FF2B5EF4-FFF2-40B4-BE49-F238E27FC236}">
                <a16:creationId xmlns:a16="http://schemas.microsoft.com/office/drawing/2014/main" id="{26357C51-E37F-4946-A7C4-4EBC56DA26C9}"/>
              </a:ext>
            </a:extLst>
          </p:cNvPr>
          <p:cNvSpPr>
            <a:spLocks noChangeArrowheads="1"/>
          </p:cNvSpPr>
          <p:nvPr/>
        </p:nvSpPr>
        <p:spPr bwMode="auto">
          <a:xfrm rot="5400000">
            <a:off x="-568325" y="3127375"/>
            <a:ext cx="4756150" cy="7175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17097" name="TextBox 31">
            <a:extLst>
              <a:ext uri="{FF2B5EF4-FFF2-40B4-BE49-F238E27FC236}">
                <a16:creationId xmlns:a16="http://schemas.microsoft.com/office/drawing/2014/main" id="{470C8D2E-EABE-428E-A554-C471840201D5}"/>
              </a:ext>
            </a:extLst>
          </p:cNvPr>
          <p:cNvSpPr txBox="1">
            <a:spLocks noChangeArrowheads="1"/>
          </p:cNvSpPr>
          <p:nvPr/>
        </p:nvSpPr>
        <p:spPr bwMode="auto">
          <a:xfrm rot="5400000">
            <a:off x="246063" y="3244850"/>
            <a:ext cx="3113087" cy="461963"/>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b="1">
                <a:solidFill>
                  <a:srgbClr val="FFFFFF"/>
                </a:solidFill>
                <a:latin typeface="Arial" panose="020B0604020202020204" pitchFamily="34" charset="0"/>
                <a:cs typeface="Arial" panose="020B0604020202020204" pitchFamily="34" charset="0"/>
              </a:rPr>
              <a:t>SHARED L3 CACHE</a:t>
            </a:r>
          </a:p>
        </p:txBody>
      </p:sp>
      <p:sp>
        <p:nvSpPr>
          <p:cNvPr id="217098" name="Rectangle 35">
            <a:extLst>
              <a:ext uri="{FF2B5EF4-FFF2-40B4-BE49-F238E27FC236}">
                <a16:creationId xmlns:a16="http://schemas.microsoft.com/office/drawing/2014/main" id="{96AEEDA2-E6E7-4D31-8393-E382BB6A53E4}"/>
              </a:ext>
            </a:extLst>
          </p:cNvPr>
          <p:cNvSpPr>
            <a:spLocks noChangeArrowheads="1"/>
          </p:cNvSpPr>
          <p:nvPr/>
        </p:nvSpPr>
        <p:spPr bwMode="auto">
          <a:xfrm rot="5400000">
            <a:off x="3513138" y="3259137"/>
            <a:ext cx="4756150" cy="454025"/>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17099" name="TextBox 36">
            <a:extLst>
              <a:ext uri="{FF2B5EF4-FFF2-40B4-BE49-F238E27FC236}">
                <a16:creationId xmlns:a16="http://schemas.microsoft.com/office/drawing/2014/main" id="{762C6497-8B5B-49A6-8DAA-7FF8A4AC2F51}"/>
              </a:ext>
            </a:extLst>
          </p:cNvPr>
          <p:cNvSpPr txBox="1">
            <a:spLocks noChangeArrowheads="1"/>
          </p:cNvSpPr>
          <p:nvPr/>
        </p:nvSpPr>
        <p:spPr bwMode="auto">
          <a:xfrm rot="5400000">
            <a:off x="4415632" y="3247231"/>
            <a:ext cx="2940050" cy="461963"/>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b="1">
                <a:solidFill>
                  <a:srgbClr val="FFFFFF"/>
                </a:solidFill>
                <a:latin typeface="Arial" panose="020B0604020202020204" pitchFamily="34" charset="0"/>
                <a:cs typeface="Arial" panose="020B0604020202020204" pitchFamily="34" charset="0"/>
              </a:rPr>
              <a:t>DRAM INTERFACE</a:t>
            </a:r>
          </a:p>
        </p:txBody>
      </p:sp>
      <p:pic>
        <p:nvPicPr>
          <p:cNvPr id="217100" name="Picture 37" descr="samsung-dimm-better.jpg">
            <a:extLst>
              <a:ext uri="{FF2B5EF4-FFF2-40B4-BE49-F238E27FC236}">
                <a16:creationId xmlns:a16="http://schemas.microsoft.com/office/drawing/2014/main" id="{C50CE0F8-D250-4953-A10C-B44AB308309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30975" y="919163"/>
            <a:ext cx="1312863" cy="519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7101" name="Rounded Rectangle 27">
            <a:extLst>
              <a:ext uri="{FF2B5EF4-FFF2-40B4-BE49-F238E27FC236}">
                <a16:creationId xmlns:a16="http://schemas.microsoft.com/office/drawing/2014/main" id="{278EC1FD-6052-4EC9-BAF0-4BF7B6D40B42}"/>
              </a:ext>
            </a:extLst>
          </p:cNvPr>
          <p:cNvSpPr>
            <a:spLocks noChangeArrowheads="1"/>
          </p:cNvSpPr>
          <p:nvPr/>
        </p:nvSpPr>
        <p:spPr bwMode="auto">
          <a:xfrm rot="5400000">
            <a:off x="2004219" y="1835944"/>
            <a:ext cx="1601788"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17102" name="TextBox 28">
            <a:extLst>
              <a:ext uri="{FF2B5EF4-FFF2-40B4-BE49-F238E27FC236}">
                <a16:creationId xmlns:a16="http://schemas.microsoft.com/office/drawing/2014/main" id="{513108FA-BFC5-42F6-95D8-CB437FD8F6A4}"/>
              </a:ext>
            </a:extLst>
          </p:cNvPr>
          <p:cNvSpPr txBox="1">
            <a:spLocks noChangeArrowheads="1"/>
          </p:cNvSpPr>
          <p:nvPr/>
        </p:nvSpPr>
        <p:spPr bwMode="auto">
          <a:xfrm>
            <a:off x="2190750" y="2254250"/>
            <a:ext cx="1235075" cy="430213"/>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2200" b="1">
                <a:solidFill>
                  <a:srgbClr val="FFFFFF"/>
                </a:solidFill>
                <a:latin typeface="Arial" panose="020B0604020202020204" pitchFamily="34" charset="0"/>
                <a:cs typeface="Arial" panose="020B0604020202020204" pitchFamily="34" charset="0"/>
              </a:rPr>
              <a:t>CORE 0</a:t>
            </a:r>
          </a:p>
        </p:txBody>
      </p:sp>
      <p:sp>
        <p:nvSpPr>
          <p:cNvPr id="217103" name="Rounded Rectangle 30">
            <a:extLst>
              <a:ext uri="{FF2B5EF4-FFF2-40B4-BE49-F238E27FC236}">
                <a16:creationId xmlns:a16="http://schemas.microsoft.com/office/drawing/2014/main" id="{D527C541-AEAA-44C5-9EE1-30AFB5609382}"/>
              </a:ext>
            </a:extLst>
          </p:cNvPr>
          <p:cNvSpPr>
            <a:spLocks noChangeArrowheads="1"/>
          </p:cNvSpPr>
          <p:nvPr/>
        </p:nvSpPr>
        <p:spPr bwMode="auto">
          <a:xfrm rot="5400000">
            <a:off x="2014537" y="4022726"/>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17104" name="TextBox 33">
            <a:extLst>
              <a:ext uri="{FF2B5EF4-FFF2-40B4-BE49-F238E27FC236}">
                <a16:creationId xmlns:a16="http://schemas.microsoft.com/office/drawing/2014/main" id="{03563FFF-6E3C-4ED4-869A-6BA9F364AB7E}"/>
              </a:ext>
            </a:extLst>
          </p:cNvPr>
          <p:cNvSpPr txBox="1">
            <a:spLocks noChangeArrowheads="1"/>
          </p:cNvSpPr>
          <p:nvPr/>
        </p:nvSpPr>
        <p:spPr bwMode="auto">
          <a:xfrm>
            <a:off x="2201863" y="4440238"/>
            <a:ext cx="1235075" cy="43021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2200" b="1">
                <a:solidFill>
                  <a:srgbClr val="FFFFFF"/>
                </a:solidFill>
                <a:latin typeface="Arial" panose="020B0604020202020204" pitchFamily="34" charset="0"/>
                <a:cs typeface="Arial" panose="020B0604020202020204" pitchFamily="34" charset="0"/>
              </a:rPr>
              <a:t>CORE 2</a:t>
            </a:r>
          </a:p>
        </p:txBody>
      </p:sp>
      <p:sp>
        <p:nvSpPr>
          <p:cNvPr id="217105" name="Rounded Rectangle 38">
            <a:extLst>
              <a:ext uri="{FF2B5EF4-FFF2-40B4-BE49-F238E27FC236}">
                <a16:creationId xmlns:a16="http://schemas.microsoft.com/office/drawing/2014/main" id="{187D8EF6-D52D-4033-B6CB-4F629172CEAF}"/>
              </a:ext>
            </a:extLst>
          </p:cNvPr>
          <p:cNvSpPr>
            <a:spLocks noChangeArrowheads="1"/>
          </p:cNvSpPr>
          <p:nvPr/>
        </p:nvSpPr>
        <p:spPr bwMode="auto">
          <a:xfrm rot="5400000">
            <a:off x="4202112" y="4017963"/>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17106" name="TextBox 39">
            <a:extLst>
              <a:ext uri="{FF2B5EF4-FFF2-40B4-BE49-F238E27FC236}">
                <a16:creationId xmlns:a16="http://schemas.microsoft.com/office/drawing/2014/main" id="{20903520-3D3C-44BF-81AD-377D20616CBF}"/>
              </a:ext>
            </a:extLst>
          </p:cNvPr>
          <p:cNvSpPr txBox="1">
            <a:spLocks noChangeArrowheads="1"/>
          </p:cNvSpPr>
          <p:nvPr/>
        </p:nvSpPr>
        <p:spPr bwMode="auto">
          <a:xfrm>
            <a:off x="4389438" y="4435475"/>
            <a:ext cx="1235075" cy="430213"/>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2200" b="1">
                <a:solidFill>
                  <a:srgbClr val="FFFFFF"/>
                </a:solidFill>
                <a:latin typeface="Arial" panose="020B0604020202020204" pitchFamily="34" charset="0"/>
                <a:cs typeface="Arial" panose="020B0604020202020204" pitchFamily="34" charset="0"/>
              </a:rPr>
              <a:t>CORE 3</a:t>
            </a:r>
          </a:p>
        </p:txBody>
      </p:sp>
      <p:sp>
        <p:nvSpPr>
          <p:cNvPr id="217107" name="Rectangle 40">
            <a:extLst>
              <a:ext uri="{FF2B5EF4-FFF2-40B4-BE49-F238E27FC236}">
                <a16:creationId xmlns:a16="http://schemas.microsoft.com/office/drawing/2014/main" id="{E3DC3FFA-17DC-44CC-B64A-2F7D230B2C2A}"/>
              </a:ext>
            </a:extLst>
          </p:cNvPr>
          <p:cNvSpPr>
            <a:spLocks noChangeArrowheads="1"/>
          </p:cNvSpPr>
          <p:nvPr/>
        </p:nvSpPr>
        <p:spPr bwMode="auto">
          <a:xfrm rot="5400000">
            <a:off x="3364707" y="2235994"/>
            <a:ext cx="1601787" cy="428625"/>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17108" name="TextBox 41">
            <a:extLst>
              <a:ext uri="{FF2B5EF4-FFF2-40B4-BE49-F238E27FC236}">
                <a16:creationId xmlns:a16="http://schemas.microsoft.com/office/drawing/2014/main" id="{C7FA7CED-C305-4CCA-A878-248C0A9610D2}"/>
              </a:ext>
            </a:extLst>
          </p:cNvPr>
          <p:cNvSpPr txBox="1">
            <a:spLocks noChangeArrowheads="1"/>
          </p:cNvSpPr>
          <p:nvPr/>
        </p:nvSpPr>
        <p:spPr bwMode="auto">
          <a:xfrm rot="5400000">
            <a:off x="3404394" y="2266156"/>
            <a:ext cx="1530350" cy="369888"/>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b="1">
                <a:solidFill>
                  <a:srgbClr val="FFFFFF"/>
                </a:solidFill>
                <a:latin typeface="Arial" panose="020B0604020202020204" pitchFamily="34" charset="0"/>
                <a:cs typeface="Arial" panose="020B0604020202020204" pitchFamily="34" charset="0"/>
              </a:rPr>
              <a:t>L2 CACHE 1</a:t>
            </a:r>
          </a:p>
        </p:txBody>
      </p:sp>
      <p:sp>
        <p:nvSpPr>
          <p:cNvPr id="217109" name="Rectangle 42">
            <a:extLst>
              <a:ext uri="{FF2B5EF4-FFF2-40B4-BE49-F238E27FC236}">
                <a16:creationId xmlns:a16="http://schemas.microsoft.com/office/drawing/2014/main" id="{291C0CA0-A204-4973-BD9F-F6DD511C4B64}"/>
              </a:ext>
            </a:extLst>
          </p:cNvPr>
          <p:cNvSpPr>
            <a:spLocks noChangeArrowheads="1"/>
          </p:cNvSpPr>
          <p:nvPr/>
        </p:nvSpPr>
        <p:spPr bwMode="auto">
          <a:xfrm rot="5400000">
            <a:off x="2881313" y="4408488"/>
            <a:ext cx="1601787"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17110" name="TextBox 43">
            <a:extLst>
              <a:ext uri="{FF2B5EF4-FFF2-40B4-BE49-F238E27FC236}">
                <a16:creationId xmlns:a16="http://schemas.microsoft.com/office/drawing/2014/main" id="{955A6850-E527-4D8D-B124-7B7EE5859728}"/>
              </a:ext>
            </a:extLst>
          </p:cNvPr>
          <p:cNvSpPr txBox="1">
            <a:spLocks noChangeArrowheads="1"/>
          </p:cNvSpPr>
          <p:nvPr/>
        </p:nvSpPr>
        <p:spPr bwMode="auto">
          <a:xfrm rot="5400000">
            <a:off x="2921000" y="4438650"/>
            <a:ext cx="1530350" cy="368300"/>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b="1">
                <a:solidFill>
                  <a:srgbClr val="FFFFFF"/>
                </a:solidFill>
                <a:latin typeface="Arial" panose="020B0604020202020204" pitchFamily="34" charset="0"/>
                <a:cs typeface="Arial" panose="020B0604020202020204" pitchFamily="34" charset="0"/>
              </a:rPr>
              <a:t>L2 CACHE 2</a:t>
            </a:r>
          </a:p>
        </p:txBody>
      </p:sp>
      <p:sp>
        <p:nvSpPr>
          <p:cNvPr id="217111" name="Rectangle 44">
            <a:extLst>
              <a:ext uri="{FF2B5EF4-FFF2-40B4-BE49-F238E27FC236}">
                <a16:creationId xmlns:a16="http://schemas.microsoft.com/office/drawing/2014/main" id="{831BA716-D023-49B2-A5F2-D609349E5B88}"/>
              </a:ext>
            </a:extLst>
          </p:cNvPr>
          <p:cNvSpPr>
            <a:spLocks noChangeArrowheads="1"/>
          </p:cNvSpPr>
          <p:nvPr/>
        </p:nvSpPr>
        <p:spPr bwMode="auto">
          <a:xfrm rot="5400000">
            <a:off x="3354388" y="4408488"/>
            <a:ext cx="1601787"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17112" name="TextBox 45">
            <a:extLst>
              <a:ext uri="{FF2B5EF4-FFF2-40B4-BE49-F238E27FC236}">
                <a16:creationId xmlns:a16="http://schemas.microsoft.com/office/drawing/2014/main" id="{C1BA5A1E-6B58-415A-9BF3-6F575CB7C819}"/>
              </a:ext>
            </a:extLst>
          </p:cNvPr>
          <p:cNvSpPr txBox="1">
            <a:spLocks noChangeArrowheads="1"/>
          </p:cNvSpPr>
          <p:nvPr/>
        </p:nvSpPr>
        <p:spPr bwMode="auto">
          <a:xfrm rot="5400000">
            <a:off x="3394075" y="4438650"/>
            <a:ext cx="1530350" cy="368300"/>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b="1">
                <a:solidFill>
                  <a:srgbClr val="FFFFFF"/>
                </a:solidFill>
                <a:latin typeface="Arial" panose="020B0604020202020204" pitchFamily="34" charset="0"/>
                <a:cs typeface="Arial" panose="020B0604020202020204" pitchFamily="34" charset="0"/>
              </a:rPr>
              <a:t>L2 CACHE 3</a:t>
            </a:r>
          </a:p>
        </p:txBody>
      </p:sp>
      <p:sp>
        <p:nvSpPr>
          <p:cNvPr id="217113" name="Rectangle 32">
            <a:extLst>
              <a:ext uri="{FF2B5EF4-FFF2-40B4-BE49-F238E27FC236}">
                <a16:creationId xmlns:a16="http://schemas.microsoft.com/office/drawing/2014/main" id="{5712E249-993E-4749-8603-3DCCD3C2E9EB}"/>
              </a:ext>
            </a:extLst>
          </p:cNvPr>
          <p:cNvSpPr>
            <a:spLocks noChangeArrowheads="1"/>
          </p:cNvSpPr>
          <p:nvPr/>
        </p:nvSpPr>
        <p:spPr bwMode="auto">
          <a:xfrm rot="5400000">
            <a:off x="4795837" y="2903538"/>
            <a:ext cx="354013" cy="1258888"/>
          </a:xfrm>
          <a:prstGeom prst="rect">
            <a:avLst/>
          </a:prstGeom>
          <a:noFill/>
          <a:ln w="381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cxnSp>
        <p:nvCxnSpPr>
          <p:cNvPr id="217114" name="Straight Arrow Connector 48">
            <a:extLst>
              <a:ext uri="{FF2B5EF4-FFF2-40B4-BE49-F238E27FC236}">
                <a16:creationId xmlns:a16="http://schemas.microsoft.com/office/drawing/2014/main" id="{02843E7D-6219-475A-AEB7-087635841C9E}"/>
              </a:ext>
            </a:extLst>
          </p:cNvPr>
          <p:cNvCxnSpPr>
            <a:cxnSpLocks noChangeShapeType="1"/>
          </p:cNvCxnSpPr>
          <p:nvPr/>
        </p:nvCxnSpPr>
        <p:spPr bwMode="auto">
          <a:xfrm>
            <a:off x="6215063" y="3355975"/>
            <a:ext cx="420687" cy="1588"/>
          </a:xfrm>
          <a:prstGeom prst="straightConnector1">
            <a:avLst/>
          </a:prstGeom>
          <a:noFill/>
          <a:ln w="381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217115" name="Rectangle 49">
            <a:extLst>
              <a:ext uri="{FF2B5EF4-FFF2-40B4-BE49-F238E27FC236}">
                <a16:creationId xmlns:a16="http://schemas.microsoft.com/office/drawing/2014/main" id="{49933B7C-6004-41E5-9541-6D5C70ACFADD}"/>
              </a:ext>
            </a:extLst>
          </p:cNvPr>
          <p:cNvSpPr>
            <a:spLocks noChangeArrowheads="1"/>
          </p:cNvSpPr>
          <p:nvPr/>
        </p:nvSpPr>
        <p:spPr bwMode="auto">
          <a:xfrm rot="5400000">
            <a:off x="4894263" y="3152775"/>
            <a:ext cx="4756150" cy="6667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17116" name="TextBox 50">
            <a:extLst>
              <a:ext uri="{FF2B5EF4-FFF2-40B4-BE49-F238E27FC236}">
                <a16:creationId xmlns:a16="http://schemas.microsoft.com/office/drawing/2014/main" id="{DBEAF431-B9A3-4B1E-8624-FF23C2E34937}"/>
              </a:ext>
            </a:extLst>
          </p:cNvPr>
          <p:cNvSpPr txBox="1">
            <a:spLocks noChangeArrowheads="1"/>
          </p:cNvSpPr>
          <p:nvPr/>
        </p:nvSpPr>
        <p:spPr bwMode="auto">
          <a:xfrm rot="5400000">
            <a:off x="5968206" y="3302794"/>
            <a:ext cx="2640013" cy="523875"/>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2800" b="1">
                <a:solidFill>
                  <a:srgbClr val="FFFFFF"/>
                </a:solidFill>
                <a:latin typeface="Arial" panose="020B0604020202020204" pitchFamily="34" charset="0"/>
                <a:cs typeface="Arial" panose="020B0604020202020204" pitchFamily="34" charset="0"/>
              </a:rPr>
              <a:t>DRAM BANKS</a:t>
            </a:r>
          </a:p>
        </p:txBody>
      </p:sp>
      <p:sp>
        <p:nvSpPr>
          <p:cNvPr id="217117" name="Rectangle 51">
            <a:extLst>
              <a:ext uri="{FF2B5EF4-FFF2-40B4-BE49-F238E27FC236}">
                <a16:creationId xmlns:a16="http://schemas.microsoft.com/office/drawing/2014/main" id="{B1186D29-66FB-4158-AD88-0B84FD70FAA6}"/>
              </a:ext>
            </a:extLst>
          </p:cNvPr>
          <p:cNvSpPr>
            <a:spLocks noChangeArrowheads="1"/>
          </p:cNvSpPr>
          <p:nvPr/>
        </p:nvSpPr>
        <p:spPr bwMode="auto">
          <a:xfrm rot="5400000">
            <a:off x="6284912" y="3028951"/>
            <a:ext cx="320675" cy="6540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17118" name="Text Box 52">
            <a:extLst>
              <a:ext uri="{FF2B5EF4-FFF2-40B4-BE49-F238E27FC236}">
                <a16:creationId xmlns:a16="http://schemas.microsoft.com/office/drawing/2014/main" id="{2CC0D215-ADCB-4B68-AA1F-A87E8586CE3E}"/>
              </a:ext>
            </a:extLst>
          </p:cNvPr>
          <p:cNvSpPr txBox="1">
            <a:spLocks noChangeArrowheads="1"/>
          </p:cNvSpPr>
          <p:nvPr/>
        </p:nvSpPr>
        <p:spPr bwMode="auto">
          <a:xfrm>
            <a:off x="100013" y="1092200"/>
            <a:ext cx="1238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3B812F"/>
                </a:solidFill>
                <a:latin typeface="Arial" panose="020B0604020202020204" pitchFamily="34" charset="0"/>
                <a:cs typeface="Arial" panose="020B0604020202020204" pitchFamily="34" charset="0"/>
              </a:rPr>
              <a:t>Multi-Core</a:t>
            </a:r>
          </a:p>
          <a:p>
            <a:pPr eaLnBrk="1" hangingPunct="1">
              <a:spcBef>
                <a:spcPct val="0"/>
              </a:spcBef>
              <a:buClrTx/>
              <a:buSzTx/>
              <a:buFontTx/>
              <a:buNone/>
            </a:pPr>
            <a:r>
              <a:rPr lang="en-US" altLang="en-US" sz="1800">
                <a:solidFill>
                  <a:srgbClr val="3B812F"/>
                </a:solidFill>
                <a:latin typeface="Arial" panose="020B0604020202020204" pitchFamily="34" charset="0"/>
                <a:cs typeface="Arial" panose="020B0604020202020204" pitchFamily="34" charset="0"/>
              </a:rPr>
              <a:t>Chip</a:t>
            </a:r>
          </a:p>
        </p:txBody>
      </p:sp>
      <p:sp>
        <p:nvSpPr>
          <p:cNvPr id="217119" name="TextBox 58">
            <a:extLst>
              <a:ext uri="{FF2B5EF4-FFF2-40B4-BE49-F238E27FC236}">
                <a16:creationId xmlns:a16="http://schemas.microsoft.com/office/drawing/2014/main" id="{6E44050A-2DBD-4762-9D41-77E674BEFFDC}"/>
              </a:ext>
            </a:extLst>
          </p:cNvPr>
          <p:cNvSpPr txBox="1">
            <a:spLocks noChangeArrowheads="1"/>
          </p:cNvSpPr>
          <p:nvPr/>
        </p:nvSpPr>
        <p:spPr bwMode="auto">
          <a:xfrm>
            <a:off x="271463" y="6243638"/>
            <a:ext cx="82327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a:solidFill>
                  <a:srgbClr val="000000"/>
                </a:solidFill>
                <a:latin typeface="Arial" panose="020B0604020202020204" pitchFamily="34" charset="0"/>
                <a:cs typeface="Arial" panose="020B0604020202020204" pitchFamily="34" charset="0"/>
              </a:rPr>
              <a:t>*Die photo credit: AMD Barcelona</a:t>
            </a:r>
          </a:p>
        </p:txBody>
      </p:sp>
      <p:sp>
        <p:nvSpPr>
          <p:cNvPr id="35" name="TextBox 34">
            <a:extLst>
              <a:ext uri="{FF2B5EF4-FFF2-40B4-BE49-F238E27FC236}">
                <a16:creationId xmlns:a16="http://schemas.microsoft.com/office/drawing/2014/main" id="{4E312972-43F5-ED43-8244-9D3F49918D06}"/>
              </a:ext>
            </a:extLst>
          </p:cNvPr>
          <p:cNvSpPr txBox="1"/>
          <p:nvPr/>
        </p:nvSpPr>
        <p:spPr>
          <a:xfrm>
            <a:off x="4310063" y="3311525"/>
            <a:ext cx="1417637" cy="365125"/>
          </a:xfrm>
          <a:prstGeom prst="rect">
            <a:avLst/>
          </a:prstGeom>
          <a:solidFill>
            <a:srgbClr val="C0C0C0">
              <a:alpha val="51000"/>
            </a:srgbClr>
          </a:solidFill>
        </p:spPr>
        <p:txBody>
          <a:bodyPr>
            <a:spAutoFit/>
          </a:bodyPr>
          <a:lstStyle/>
          <a:p>
            <a:pPr eaLnBrk="1" hangingPunct="1">
              <a:defRPr/>
            </a:pPr>
            <a:r>
              <a:rPr lang="en-US" sz="1250" b="1" dirty="0">
                <a:solidFill>
                  <a:srgbClr val="FFFFFF"/>
                </a:solidFill>
                <a:latin typeface="Arial" charset="0"/>
                <a:cs typeface="ＭＳ Ｐゴシック" charset="0"/>
              </a:rPr>
              <a:t>DRAM MEMORY CONTROLLER</a:t>
            </a: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Title 3">
            <a:extLst>
              <a:ext uri="{FF2B5EF4-FFF2-40B4-BE49-F238E27FC236}">
                <a16:creationId xmlns:a16="http://schemas.microsoft.com/office/drawing/2014/main" id="{72F9A77D-0A24-46E0-917C-6B5B1A4B1ADA}"/>
              </a:ext>
            </a:extLst>
          </p:cNvPr>
          <p:cNvSpPr>
            <a:spLocks noGrp="1" noChangeArrowheads="1"/>
          </p:cNvSpPr>
          <p:nvPr>
            <p:ph type="title"/>
          </p:nvPr>
        </p:nvSpPr>
        <p:spPr/>
        <p:txBody>
          <a:bodyPr/>
          <a:lstStyle/>
          <a:p>
            <a:r>
              <a:rPr lang="en-US" altLang="en-US">
                <a:ea typeface="ＭＳ Ｐゴシック" panose="020B0600070205080204" pitchFamily="34" charset="-128"/>
              </a:rPr>
              <a:t>A DRAM Cell</a:t>
            </a:r>
          </a:p>
        </p:txBody>
      </p:sp>
      <p:sp>
        <p:nvSpPr>
          <p:cNvPr id="2" name="Content Placeholder 1">
            <a:extLst>
              <a:ext uri="{FF2B5EF4-FFF2-40B4-BE49-F238E27FC236}">
                <a16:creationId xmlns:a16="http://schemas.microsoft.com/office/drawing/2014/main" id="{C67C590D-BA86-C04B-8BB6-11C4290BE55F}"/>
              </a:ext>
            </a:extLst>
          </p:cNvPr>
          <p:cNvSpPr>
            <a:spLocks noGrp="1"/>
          </p:cNvSpPr>
          <p:nvPr>
            <p:ph idx="1"/>
          </p:nvPr>
        </p:nvSpPr>
        <p:spPr>
          <a:xfrm>
            <a:off x="228600" y="1095375"/>
            <a:ext cx="8804275" cy="5153025"/>
          </a:xfrm>
        </p:spPr>
        <p:txBody>
          <a:bodyPr/>
          <a:lstStyle/>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marL="0" indent="0">
              <a:buFont typeface="Wingdings" charset="0"/>
              <a:buNone/>
              <a:defRPr/>
            </a:pPr>
            <a:endParaRPr lang="en-US" dirty="0"/>
          </a:p>
          <a:p>
            <a:pPr>
              <a:buFont typeface="Wingdings" charset="0"/>
              <a:buChar char="n"/>
              <a:defRPr/>
            </a:pPr>
            <a:r>
              <a:rPr lang="en-US" sz="2200" dirty="0"/>
              <a:t>A DRAM cell consists of a capacitor and an access transistor</a:t>
            </a:r>
          </a:p>
          <a:p>
            <a:pPr>
              <a:buFont typeface="Wingdings" charset="0"/>
              <a:buChar char="n"/>
              <a:defRPr/>
            </a:pPr>
            <a:r>
              <a:rPr lang="en-US" sz="2200" dirty="0"/>
              <a:t>It stores data in terms of charge status of the capacitor</a:t>
            </a:r>
          </a:p>
          <a:p>
            <a:pPr>
              <a:buFont typeface="Wingdings" charset="0"/>
              <a:buChar char="n"/>
              <a:defRPr/>
            </a:pPr>
            <a:r>
              <a:rPr lang="en-US" sz="2200" dirty="0"/>
              <a:t>A DRAM chip consists of (10s of 1000s of) rows of such cells</a:t>
            </a:r>
          </a:p>
        </p:txBody>
      </p:sp>
      <p:grpSp>
        <p:nvGrpSpPr>
          <p:cNvPr id="219139" name="Group 33">
            <a:extLst>
              <a:ext uri="{FF2B5EF4-FFF2-40B4-BE49-F238E27FC236}">
                <a16:creationId xmlns:a16="http://schemas.microsoft.com/office/drawing/2014/main" id="{DC8FB8C4-6DE8-4C7A-B95F-C4FCEC45FA6A}"/>
              </a:ext>
            </a:extLst>
          </p:cNvPr>
          <p:cNvGrpSpPr>
            <a:grpSpLocks/>
          </p:cNvGrpSpPr>
          <p:nvPr/>
        </p:nvGrpSpPr>
        <p:grpSpPr bwMode="auto">
          <a:xfrm>
            <a:off x="2389188" y="1006475"/>
            <a:ext cx="3683000" cy="3822700"/>
            <a:chOff x="6554938" y="2996952"/>
            <a:chExt cx="1696887" cy="2133600"/>
          </a:xfrm>
        </p:grpSpPr>
        <p:grpSp>
          <p:nvGrpSpPr>
            <p:cNvPr id="219197" name="Group 19">
              <a:extLst>
                <a:ext uri="{FF2B5EF4-FFF2-40B4-BE49-F238E27FC236}">
                  <a16:creationId xmlns:a16="http://schemas.microsoft.com/office/drawing/2014/main" id="{0D582058-5BD7-4F65-AF30-36A21792A82B}"/>
                </a:ext>
              </a:extLst>
            </p:cNvPr>
            <p:cNvGrpSpPr>
              <a:grpSpLocks/>
            </p:cNvGrpSpPr>
            <p:nvPr/>
          </p:nvGrpSpPr>
          <p:grpSpPr bwMode="auto">
            <a:xfrm>
              <a:off x="6554938" y="2996952"/>
              <a:ext cx="1696887" cy="2133600"/>
              <a:chOff x="741513" y="3276600"/>
              <a:chExt cx="1696887" cy="2133600"/>
            </a:xfrm>
          </p:grpSpPr>
          <p:sp>
            <p:nvSpPr>
              <p:cNvPr id="219203" name="Freeform 4">
                <a:extLst>
                  <a:ext uri="{FF2B5EF4-FFF2-40B4-BE49-F238E27FC236}">
                    <a16:creationId xmlns:a16="http://schemas.microsoft.com/office/drawing/2014/main" id="{0354C2CD-0620-42F8-8C3E-24E717CB6253}"/>
                  </a:ext>
                </a:extLst>
              </p:cNvPr>
              <p:cNvSpPr>
                <a:spLocks/>
              </p:cNvSpPr>
              <p:nvPr/>
            </p:nvSpPr>
            <p:spPr bwMode="auto">
              <a:xfrm>
                <a:off x="1152525" y="4419600"/>
                <a:ext cx="838200" cy="228600"/>
              </a:xfrm>
              <a:custGeom>
                <a:avLst/>
                <a:gdLst>
                  <a:gd name="T0" fmla="*/ 0 w 624"/>
                  <a:gd name="T1" fmla="*/ 2147483646 h 144"/>
                  <a:gd name="T2" fmla="*/ 2147483646 w 624"/>
                  <a:gd name="T3" fmla="*/ 2147483646 h 144"/>
                  <a:gd name="T4" fmla="*/ 2147483646 w 624"/>
                  <a:gd name="T5" fmla="*/ 0 h 144"/>
                  <a:gd name="T6" fmla="*/ 2147483646 w 624"/>
                  <a:gd name="T7" fmla="*/ 0 h 144"/>
                  <a:gd name="T8" fmla="*/ 2147483646 w 624"/>
                  <a:gd name="T9" fmla="*/ 2147483646 h 144"/>
                  <a:gd name="T10" fmla="*/ 2147483646 w 624"/>
                  <a:gd name="T11" fmla="*/ 2147483646 h 144"/>
                  <a:gd name="T12" fmla="*/ 0 60000 65536"/>
                  <a:gd name="T13" fmla="*/ 0 60000 65536"/>
                  <a:gd name="T14" fmla="*/ 0 60000 65536"/>
                  <a:gd name="T15" fmla="*/ 0 60000 65536"/>
                  <a:gd name="T16" fmla="*/ 0 60000 65536"/>
                  <a:gd name="T17" fmla="*/ 0 60000 65536"/>
                  <a:gd name="T18" fmla="*/ 0 w 624"/>
                  <a:gd name="T19" fmla="*/ 0 h 144"/>
                  <a:gd name="T20" fmla="*/ 624 w 62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624" h="144">
                    <a:moveTo>
                      <a:pt x="0" y="144"/>
                    </a:moveTo>
                    <a:lnTo>
                      <a:pt x="144" y="144"/>
                    </a:lnTo>
                    <a:lnTo>
                      <a:pt x="144" y="0"/>
                    </a:lnTo>
                    <a:lnTo>
                      <a:pt x="432" y="0"/>
                    </a:lnTo>
                    <a:lnTo>
                      <a:pt x="432" y="144"/>
                    </a:lnTo>
                    <a:lnTo>
                      <a:pt x="624" y="144"/>
                    </a:ln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o-RO"/>
              </a:p>
            </p:txBody>
          </p:sp>
          <p:sp>
            <p:nvSpPr>
              <p:cNvPr id="219204" name="Line 5">
                <a:extLst>
                  <a:ext uri="{FF2B5EF4-FFF2-40B4-BE49-F238E27FC236}">
                    <a16:creationId xmlns:a16="http://schemas.microsoft.com/office/drawing/2014/main" id="{BA05CC9B-E5DB-4B05-AEF2-DD13EDFB3ADC}"/>
                  </a:ext>
                </a:extLst>
              </p:cNvPr>
              <p:cNvSpPr>
                <a:spLocks noChangeShapeType="1"/>
              </p:cNvSpPr>
              <p:nvPr/>
            </p:nvSpPr>
            <p:spPr bwMode="auto">
              <a:xfrm>
                <a:off x="1381125" y="4343400"/>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205" name="Oval 6">
                <a:extLst>
                  <a:ext uri="{FF2B5EF4-FFF2-40B4-BE49-F238E27FC236}">
                    <a16:creationId xmlns:a16="http://schemas.microsoft.com/office/drawing/2014/main" id="{F5B0BE0F-D325-4AC6-ABF4-FBC91B7AE953}"/>
                  </a:ext>
                </a:extLst>
              </p:cNvPr>
              <p:cNvSpPr>
                <a:spLocks noChangeArrowheads="1"/>
              </p:cNvSpPr>
              <p:nvPr/>
            </p:nvSpPr>
            <p:spPr bwMode="auto">
              <a:xfrm flipH="1">
                <a:off x="1457325" y="4191000"/>
                <a:ext cx="152400" cy="15240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19206" name="Line 7">
                <a:extLst>
                  <a:ext uri="{FF2B5EF4-FFF2-40B4-BE49-F238E27FC236}">
                    <a16:creationId xmlns:a16="http://schemas.microsoft.com/office/drawing/2014/main" id="{528892FF-87AB-4491-B304-1FC6B8491B9D}"/>
                  </a:ext>
                </a:extLst>
              </p:cNvPr>
              <p:cNvSpPr>
                <a:spLocks noChangeShapeType="1"/>
              </p:cNvSpPr>
              <p:nvPr/>
            </p:nvSpPr>
            <p:spPr bwMode="auto">
              <a:xfrm>
                <a:off x="1152525" y="3276600"/>
                <a:ext cx="0" cy="2133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207" name="Line 8">
                <a:extLst>
                  <a:ext uri="{FF2B5EF4-FFF2-40B4-BE49-F238E27FC236}">
                    <a16:creationId xmlns:a16="http://schemas.microsoft.com/office/drawing/2014/main" id="{2D445C6C-AD96-4655-84AF-BD3DA464765C}"/>
                  </a:ext>
                </a:extLst>
              </p:cNvPr>
              <p:cNvSpPr>
                <a:spLocks noChangeShapeType="1"/>
              </p:cNvSpPr>
              <p:nvPr/>
            </p:nvSpPr>
            <p:spPr bwMode="auto">
              <a:xfrm>
                <a:off x="741513" y="3799594"/>
                <a:ext cx="1696887" cy="1040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208" name="Line 9">
                <a:extLst>
                  <a:ext uri="{FF2B5EF4-FFF2-40B4-BE49-F238E27FC236}">
                    <a16:creationId xmlns:a16="http://schemas.microsoft.com/office/drawing/2014/main" id="{216D08B3-25F0-4815-A82C-E8AC591B2061}"/>
                  </a:ext>
                </a:extLst>
              </p:cNvPr>
              <p:cNvSpPr>
                <a:spLocks noChangeShapeType="1"/>
              </p:cNvSpPr>
              <p:nvPr/>
            </p:nvSpPr>
            <p:spPr bwMode="auto">
              <a:xfrm>
                <a:off x="1533525" y="3810000"/>
                <a:ext cx="0" cy="38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209" name="Text Box 10">
                <a:extLst>
                  <a:ext uri="{FF2B5EF4-FFF2-40B4-BE49-F238E27FC236}">
                    <a16:creationId xmlns:a16="http://schemas.microsoft.com/office/drawing/2014/main" id="{A02CC864-5E78-4DD1-A47C-652B2C1C4888}"/>
                  </a:ext>
                </a:extLst>
              </p:cNvPr>
              <p:cNvSpPr txBox="1">
                <a:spLocks noChangeArrowheads="1"/>
              </p:cNvSpPr>
              <p:nvPr/>
            </p:nvSpPr>
            <p:spPr bwMode="auto">
              <a:xfrm>
                <a:off x="1117280" y="3579857"/>
                <a:ext cx="706231" cy="229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lnSpc>
                    <a:spcPct val="90000"/>
                  </a:lnSpc>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wordline</a:t>
                </a:r>
              </a:p>
            </p:txBody>
          </p:sp>
          <p:sp>
            <p:nvSpPr>
              <p:cNvPr id="219210" name="Text Box 11">
                <a:extLst>
                  <a:ext uri="{FF2B5EF4-FFF2-40B4-BE49-F238E27FC236}">
                    <a16:creationId xmlns:a16="http://schemas.microsoft.com/office/drawing/2014/main" id="{1154920F-7B1B-4B8D-9687-D54719623E17}"/>
                  </a:ext>
                </a:extLst>
              </p:cNvPr>
              <p:cNvSpPr txBox="1">
                <a:spLocks noChangeArrowheads="1"/>
              </p:cNvSpPr>
              <p:nvPr/>
            </p:nvSpPr>
            <p:spPr bwMode="auto">
              <a:xfrm rot="-5400000">
                <a:off x="837434" y="4532157"/>
                <a:ext cx="522801" cy="2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lnSpc>
                    <a:spcPct val="90000"/>
                  </a:lnSpc>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bitline</a:t>
                </a:r>
              </a:p>
            </p:txBody>
          </p:sp>
        </p:grpSp>
        <p:sp>
          <p:nvSpPr>
            <p:cNvPr id="219198" name="Line 30">
              <a:extLst>
                <a:ext uri="{FF2B5EF4-FFF2-40B4-BE49-F238E27FC236}">
                  <a16:creationId xmlns:a16="http://schemas.microsoft.com/office/drawing/2014/main" id="{8DA656CA-63C2-410A-A6AF-D9C17AB0195D}"/>
                </a:ext>
              </a:extLst>
            </p:cNvPr>
            <p:cNvSpPr>
              <a:spLocks noChangeShapeType="1"/>
            </p:cNvSpPr>
            <p:nvPr/>
          </p:nvSpPr>
          <p:spPr bwMode="auto">
            <a:xfrm>
              <a:off x="7794625" y="4368552"/>
              <a:ext cx="1588" cy="1524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99" name="Line 31">
              <a:extLst>
                <a:ext uri="{FF2B5EF4-FFF2-40B4-BE49-F238E27FC236}">
                  <a16:creationId xmlns:a16="http://schemas.microsoft.com/office/drawing/2014/main" id="{57251B12-20A6-4333-9448-413289FFA65F}"/>
                </a:ext>
              </a:extLst>
            </p:cNvPr>
            <p:cNvSpPr>
              <a:spLocks noChangeShapeType="1"/>
            </p:cNvSpPr>
            <p:nvPr/>
          </p:nvSpPr>
          <p:spPr bwMode="auto">
            <a:xfrm>
              <a:off x="7642225" y="45209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200" name="Line 32">
              <a:extLst>
                <a:ext uri="{FF2B5EF4-FFF2-40B4-BE49-F238E27FC236}">
                  <a16:creationId xmlns:a16="http://schemas.microsoft.com/office/drawing/2014/main" id="{3EE3D8F1-3776-4993-9834-8CFF3D8A9EEA}"/>
                </a:ext>
              </a:extLst>
            </p:cNvPr>
            <p:cNvSpPr>
              <a:spLocks noChangeShapeType="1"/>
            </p:cNvSpPr>
            <p:nvPr/>
          </p:nvSpPr>
          <p:spPr bwMode="auto">
            <a:xfrm>
              <a:off x="7642225" y="45971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201" name="Line 35">
              <a:extLst>
                <a:ext uri="{FF2B5EF4-FFF2-40B4-BE49-F238E27FC236}">
                  <a16:creationId xmlns:a16="http://schemas.microsoft.com/office/drawing/2014/main" id="{779C14AA-B01C-4CEA-B159-E053DCD382B4}"/>
                </a:ext>
              </a:extLst>
            </p:cNvPr>
            <p:cNvSpPr>
              <a:spLocks noChangeShapeType="1"/>
            </p:cNvSpPr>
            <p:nvPr/>
          </p:nvSpPr>
          <p:spPr bwMode="auto">
            <a:xfrm>
              <a:off x="7794625" y="4597152"/>
              <a:ext cx="0" cy="228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202" name="AutoShape 36">
              <a:extLst>
                <a:ext uri="{FF2B5EF4-FFF2-40B4-BE49-F238E27FC236}">
                  <a16:creationId xmlns:a16="http://schemas.microsoft.com/office/drawing/2014/main" id="{6370A54A-B693-493D-B97C-07F94ABD0374}"/>
                </a:ext>
              </a:extLst>
            </p:cNvPr>
            <p:cNvSpPr>
              <a:spLocks noChangeArrowheads="1"/>
            </p:cNvSpPr>
            <p:nvPr/>
          </p:nvSpPr>
          <p:spPr bwMode="auto">
            <a:xfrm flipV="1">
              <a:off x="7642225" y="4825752"/>
              <a:ext cx="304800" cy="228600"/>
            </a:xfrm>
            <a:prstGeom prst="triangle">
              <a:avLst>
                <a:gd name="adj" fmla="val 50000"/>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grpSp>
      <p:grpSp>
        <p:nvGrpSpPr>
          <p:cNvPr id="19" name="Group 18">
            <a:extLst>
              <a:ext uri="{FF2B5EF4-FFF2-40B4-BE49-F238E27FC236}">
                <a16:creationId xmlns:a16="http://schemas.microsoft.com/office/drawing/2014/main" id="{2A7A9EEB-7DB3-4C40-A5F5-68FAD6112E14}"/>
              </a:ext>
            </a:extLst>
          </p:cNvPr>
          <p:cNvGrpSpPr>
            <a:grpSpLocks/>
          </p:cNvGrpSpPr>
          <p:nvPr/>
        </p:nvGrpSpPr>
        <p:grpSpPr bwMode="auto">
          <a:xfrm>
            <a:off x="4968875" y="1020763"/>
            <a:ext cx="3684588" cy="3822700"/>
            <a:chOff x="6537565" y="2996952"/>
            <a:chExt cx="1696887" cy="2133600"/>
          </a:xfrm>
        </p:grpSpPr>
        <p:grpSp>
          <p:nvGrpSpPr>
            <p:cNvPr id="219184" name="Group 34">
              <a:extLst>
                <a:ext uri="{FF2B5EF4-FFF2-40B4-BE49-F238E27FC236}">
                  <a16:creationId xmlns:a16="http://schemas.microsoft.com/office/drawing/2014/main" id="{7CE5CABF-5613-4B64-8F51-9EE87E1AABD8}"/>
                </a:ext>
              </a:extLst>
            </p:cNvPr>
            <p:cNvGrpSpPr>
              <a:grpSpLocks/>
            </p:cNvGrpSpPr>
            <p:nvPr/>
          </p:nvGrpSpPr>
          <p:grpSpPr bwMode="auto">
            <a:xfrm>
              <a:off x="6537565" y="2996952"/>
              <a:ext cx="1696887" cy="2133600"/>
              <a:chOff x="724140" y="3276600"/>
              <a:chExt cx="1696887" cy="2133600"/>
            </a:xfrm>
          </p:grpSpPr>
          <p:sp>
            <p:nvSpPr>
              <p:cNvPr id="219190" name="Freeform 4">
                <a:extLst>
                  <a:ext uri="{FF2B5EF4-FFF2-40B4-BE49-F238E27FC236}">
                    <a16:creationId xmlns:a16="http://schemas.microsoft.com/office/drawing/2014/main" id="{7F7750A6-7DC8-4AA3-86B6-D0DA86C6E015}"/>
                  </a:ext>
                </a:extLst>
              </p:cNvPr>
              <p:cNvSpPr>
                <a:spLocks/>
              </p:cNvSpPr>
              <p:nvPr/>
            </p:nvSpPr>
            <p:spPr bwMode="auto">
              <a:xfrm>
                <a:off x="1152525" y="4419600"/>
                <a:ext cx="838200" cy="228600"/>
              </a:xfrm>
              <a:custGeom>
                <a:avLst/>
                <a:gdLst>
                  <a:gd name="T0" fmla="*/ 0 w 624"/>
                  <a:gd name="T1" fmla="*/ 2147483646 h 144"/>
                  <a:gd name="T2" fmla="*/ 2147483646 w 624"/>
                  <a:gd name="T3" fmla="*/ 2147483646 h 144"/>
                  <a:gd name="T4" fmla="*/ 2147483646 w 624"/>
                  <a:gd name="T5" fmla="*/ 0 h 144"/>
                  <a:gd name="T6" fmla="*/ 2147483646 w 624"/>
                  <a:gd name="T7" fmla="*/ 0 h 144"/>
                  <a:gd name="T8" fmla="*/ 2147483646 w 624"/>
                  <a:gd name="T9" fmla="*/ 2147483646 h 144"/>
                  <a:gd name="T10" fmla="*/ 2147483646 w 624"/>
                  <a:gd name="T11" fmla="*/ 2147483646 h 144"/>
                  <a:gd name="T12" fmla="*/ 0 60000 65536"/>
                  <a:gd name="T13" fmla="*/ 0 60000 65536"/>
                  <a:gd name="T14" fmla="*/ 0 60000 65536"/>
                  <a:gd name="T15" fmla="*/ 0 60000 65536"/>
                  <a:gd name="T16" fmla="*/ 0 60000 65536"/>
                  <a:gd name="T17" fmla="*/ 0 60000 65536"/>
                  <a:gd name="T18" fmla="*/ 0 w 624"/>
                  <a:gd name="T19" fmla="*/ 0 h 144"/>
                  <a:gd name="T20" fmla="*/ 624 w 62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624" h="144">
                    <a:moveTo>
                      <a:pt x="0" y="144"/>
                    </a:moveTo>
                    <a:lnTo>
                      <a:pt x="144" y="144"/>
                    </a:lnTo>
                    <a:lnTo>
                      <a:pt x="144" y="0"/>
                    </a:lnTo>
                    <a:lnTo>
                      <a:pt x="432" y="0"/>
                    </a:lnTo>
                    <a:lnTo>
                      <a:pt x="432" y="144"/>
                    </a:lnTo>
                    <a:lnTo>
                      <a:pt x="624" y="144"/>
                    </a:ln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o-RO"/>
              </a:p>
            </p:txBody>
          </p:sp>
          <p:sp>
            <p:nvSpPr>
              <p:cNvPr id="219191" name="Line 5">
                <a:extLst>
                  <a:ext uri="{FF2B5EF4-FFF2-40B4-BE49-F238E27FC236}">
                    <a16:creationId xmlns:a16="http://schemas.microsoft.com/office/drawing/2014/main" id="{91C60E40-80CC-4311-A6D0-2F1DF5270DEE}"/>
                  </a:ext>
                </a:extLst>
              </p:cNvPr>
              <p:cNvSpPr>
                <a:spLocks noChangeShapeType="1"/>
              </p:cNvSpPr>
              <p:nvPr/>
            </p:nvSpPr>
            <p:spPr bwMode="auto">
              <a:xfrm>
                <a:off x="1381125" y="4343400"/>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92" name="Oval 6">
                <a:extLst>
                  <a:ext uri="{FF2B5EF4-FFF2-40B4-BE49-F238E27FC236}">
                    <a16:creationId xmlns:a16="http://schemas.microsoft.com/office/drawing/2014/main" id="{D129E3A3-B828-4D71-ACBF-8C1A3702EFAD}"/>
                  </a:ext>
                </a:extLst>
              </p:cNvPr>
              <p:cNvSpPr>
                <a:spLocks noChangeArrowheads="1"/>
              </p:cNvSpPr>
              <p:nvPr/>
            </p:nvSpPr>
            <p:spPr bwMode="auto">
              <a:xfrm flipH="1">
                <a:off x="1457325" y="4191000"/>
                <a:ext cx="152400" cy="15240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19193" name="Line 7">
                <a:extLst>
                  <a:ext uri="{FF2B5EF4-FFF2-40B4-BE49-F238E27FC236}">
                    <a16:creationId xmlns:a16="http://schemas.microsoft.com/office/drawing/2014/main" id="{493701F1-1008-4633-99F7-DDBFE0332EFF}"/>
                  </a:ext>
                </a:extLst>
              </p:cNvPr>
              <p:cNvSpPr>
                <a:spLocks noChangeShapeType="1"/>
              </p:cNvSpPr>
              <p:nvPr/>
            </p:nvSpPr>
            <p:spPr bwMode="auto">
              <a:xfrm>
                <a:off x="1152525" y="3276600"/>
                <a:ext cx="0" cy="2133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94" name="Line 8">
                <a:extLst>
                  <a:ext uri="{FF2B5EF4-FFF2-40B4-BE49-F238E27FC236}">
                    <a16:creationId xmlns:a16="http://schemas.microsoft.com/office/drawing/2014/main" id="{5CCFD953-D0EE-4310-B8A7-13F6A62AAF36}"/>
                  </a:ext>
                </a:extLst>
              </p:cNvPr>
              <p:cNvSpPr>
                <a:spLocks noChangeShapeType="1"/>
              </p:cNvSpPr>
              <p:nvPr/>
            </p:nvSpPr>
            <p:spPr bwMode="auto">
              <a:xfrm>
                <a:off x="724140" y="3799594"/>
                <a:ext cx="1696887" cy="1040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95" name="Line 9">
                <a:extLst>
                  <a:ext uri="{FF2B5EF4-FFF2-40B4-BE49-F238E27FC236}">
                    <a16:creationId xmlns:a16="http://schemas.microsoft.com/office/drawing/2014/main" id="{BAB0A9A3-73FD-4215-ABE3-2CFA3F1B0E17}"/>
                  </a:ext>
                </a:extLst>
              </p:cNvPr>
              <p:cNvSpPr>
                <a:spLocks noChangeShapeType="1"/>
              </p:cNvSpPr>
              <p:nvPr/>
            </p:nvSpPr>
            <p:spPr bwMode="auto">
              <a:xfrm>
                <a:off x="1533525" y="3810000"/>
                <a:ext cx="0" cy="38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96" name="Text Box 11">
                <a:extLst>
                  <a:ext uri="{FF2B5EF4-FFF2-40B4-BE49-F238E27FC236}">
                    <a16:creationId xmlns:a16="http://schemas.microsoft.com/office/drawing/2014/main" id="{D299F356-92CD-495B-A159-ED762867E0B4}"/>
                  </a:ext>
                </a:extLst>
              </p:cNvPr>
              <p:cNvSpPr txBox="1">
                <a:spLocks noChangeArrowheads="1"/>
              </p:cNvSpPr>
              <p:nvPr/>
            </p:nvSpPr>
            <p:spPr bwMode="auto">
              <a:xfrm rot="-5400000">
                <a:off x="837434" y="4532157"/>
                <a:ext cx="522801" cy="2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lnSpc>
                    <a:spcPct val="90000"/>
                  </a:lnSpc>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bitline</a:t>
                </a:r>
              </a:p>
            </p:txBody>
          </p:sp>
        </p:grpSp>
        <p:sp>
          <p:nvSpPr>
            <p:cNvPr id="219185" name="Line 30">
              <a:extLst>
                <a:ext uri="{FF2B5EF4-FFF2-40B4-BE49-F238E27FC236}">
                  <a16:creationId xmlns:a16="http://schemas.microsoft.com/office/drawing/2014/main" id="{5BCA7118-4CE1-4112-AC29-B021165C270C}"/>
                </a:ext>
              </a:extLst>
            </p:cNvPr>
            <p:cNvSpPr>
              <a:spLocks noChangeShapeType="1"/>
            </p:cNvSpPr>
            <p:nvPr/>
          </p:nvSpPr>
          <p:spPr bwMode="auto">
            <a:xfrm>
              <a:off x="7794625" y="4368552"/>
              <a:ext cx="1588" cy="1524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86" name="Line 31">
              <a:extLst>
                <a:ext uri="{FF2B5EF4-FFF2-40B4-BE49-F238E27FC236}">
                  <a16:creationId xmlns:a16="http://schemas.microsoft.com/office/drawing/2014/main" id="{4AEB6D3B-05AA-4597-A1FF-D209480207B6}"/>
                </a:ext>
              </a:extLst>
            </p:cNvPr>
            <p:cNvSpPr>
              <a:spLocks noChangeShapeType="1"/>
            </p:cNvSpPr>
            <p:nvPr/>
          </p:nvSpPr>
          <p:spPr bwMode="auto">
            <a:xfrm>
              <a:off x="7642225" y="45209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87" name="Line 32">
              <a:extLst>
                <a:ext uri="{FF2B5EF4-FFF2-40B4-BE49-F238E27FC236}">
                  <a16:creationId xmlns:a16="http://schemas.microsoft.com/office/drawing/2014/main" id="{ECD645C3-6FA1-4225-BA5C-4E359E8A5999}"/>
                </a:ext>
              </a:extLst>
            </p:cNvPr>
            <p:cNvSpPr>
              <a:spLocks noChangeShapeType="1"/>
            </p:cNvSpPr>
            <p:nvPr/>
          </p:nvSpPr>
          <p:spPr bwMode="auto">
            <a:xfrm>
              <a:off x="7642225" y="45971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88" name="Line 35">
              <a:extLst>
                <a:ext uri="{FF2B5EF4-FFF2-40B4-BE49-F238E27FC236}">
                  <a16:creationId xmlns:a16="http://schemas.microsoft.com/office/drawing/2014/main" id="{921B5A2D-9651-4BE7-A48D-D404B2541DE6}"/>
                </a:ext>
              </a:extLst>
            </p:cNvPr>
            <p:cNvSpPr>
              <a:spLocks noChangeShapeType="1"/>
            </p:cNvSpPr>
            <p:nvPr/>
          </p:nvSpPr>
          <p:spPr bwMode="auto">
            <a:xfrm>
              <a:off x="7794625" y="4597152"/>
              <a:ext cx="0" cy="228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89" name="AutoShape 36">
              <a:extLst>
                <a:ext uri="{FF2B5EF4-FFF2-40B4-BE49-F238E27FC236}">
                  <a16:creationId xmlns:a16="http://schemas.microsoft.com/office/drawing/2014/main" id="{2BC82CDC-0FFD-4584-A773-BB4FEA6316E7}"/>
                </a:ext>
              </a:extLst>
            </p:cNvPr>
            <p:cNvSpPr>
              <a:spLocks noChangeArrowheads="1"/>
            </p:cNvSpPr>
            <p:nvPr/>
          </p:nvSpPr>
          <p:spPr bwMode="auto">
            <a:xfrm flipV="1">
              <a:off x="7642225" y="4825752"/>
              <a:ext cx="304800" cy="228600"/>
            </a:xfrm>
            <a:prstGeom prst="triangle">
              <a:avLst>
                <a:gd name="adj" fmla="val 50000"/>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grpSp>
      <p:grpSp>
        <p:nvGrpSpPr>
          <p:cNvPr id="49" name="Group 48">
            <a:extLst>
              <a:ext uri="{FF2B5EF4-FFF2-40B4-BE49-F238E27FC236}">
                <a16:creationId xmlns:a16="http://schemas.microsoft.com/office/drawing/2014/main" id="{28949819-3763-44D1-A70F-F4CC1C24712D}"/>
              </a:ext>
            </a:extLst>
          </p:cNvPr>
          <p:cNvGrpSpPr>
            <a:grpSpLocks/>
          </p:cNvGrpSpPr>
          <p:nvPr/>
        </p:nvGrpSpPr>
        <p:grpSpPr bwMode="auto">
          <a:xfrm>
            <a:off x="-227013" y="996950"/>
            <a:ext cx="3684588" cy="3822700"/>
            <a:chOff x="6554938" y="2996952"/>
            <a:chExt cx="1696887" cy="2133600"/>
          </a:xfrm>
        </p:grpSpPr>
        <p:grpSp>
          <p:nvGrpSpPr>
            <p:cNvPr id="219171" name="Group 49">
              <a:extLst>
                <a:ext uri="{FF2B5EF4-FFF2-40B4-BE49-F238E27FC236}">
                  <a16:creationId xmlns:a16="http://schemas.microsoft.com/office/drawing/2014/main" id="{F81A6F59-9E90-4E6B-801E-2DF8C4FC2B5B}"/>
                </a:ext>
              </a:extLst>
            </p:cNvPr>
            <p:cNvGrpSpPr>
              <a:grpSpLocks/>
            </p:cNvGrpSpPr>
            <p:nvPr/>
          </p:nvGrpSpPr>
          <p:grpSpPr bwMode="auto">
            <a:xfrm>
              <a:off x="6554938" y="2996952"/>
              <a:ext cx="1696887" cy="2133600"/>
              <a:chOff x="741513" y="3276600"/>
              <a:chExt cx="1696887" cy="2133600"/>
            </a:xfrm>
          </p:grpSpPr>
          <p:sp>
            <p:nvSpPr>
              <p:cNvPr id="219177" name="Freeform 4">
                <a:extLst>
                  <a:ext uri="{FF2B5EF4-FFF2-40B4-BE49-F238E27FC236}">
                    <a16:creationId xmlns:a16="http://schemas.microsoft.com/office/drawing/2014/main" id="{A21BD4DD-7FB4-4D43-AA54-E2DF7C5399D4}"/>
                  </a:ext>
                </a:extLst>
              </p:cNvPr>
              <p:cNvSpPr>
                <a:spLocks/>
              </p:cNvSpPr>
              <p:nvPr/>
            </p:nvSpPr>
            <p:spPr bwMode="auto">
              <a:xfrm>
                <a:off x="1152525" y="4419600"/>
                <a:ext cx="838200" cy="228600"/>
              </a:xfrm>
              <a:custGeom>
                <a:avLst/>
                <a:gdLst>
                  <a:gd name="T0" fmla="*/ 0 w 624"/>
                  <a:gd name="T1" fmla="*/ 2147483646 h 144"/>
                  <a:gd name="T2" fmla="*/ 2147483646 w 624"/>
                  <a:gd name="T3" fmla="*/ 2147483646 h 144"/>
                  <a:gd name="T4" fmla="*/ 2147483646 w 624"/>
                  <a:gd name="T5" fmla="*/ 0 h 144"/>
                  <a:gd name="T6" fmla="*/ 2147483646 w 624"/>
                  <a:gd name="T7" fmla="*/ 0 h 144"/>
                  <a:gd name="T8" fmla="*/ 2147483646 w 624"/>
                  <a:gd name="T9" fmla="*/ 2147483646 h 144"/>
                  <a:gd name="T10" fmla="*/ 2147483646 w 624"/>
                  <a:gd name="T11" fmla="*/ 2147483646 h 144"/>
                  <a:gd name="T12" fmla="*/ 0 60000 65536"/>
                  <a:gd name="T13" fmla="*/ 0 60000 65536"/>
                  <a:gd name="T14" fmla="*/ 0 60000 65536"/>
                  <a:gd name="T15" fmla="*/ 0 60000 65536"/>
                  <a:gd name="T16" fmla="*/ 0 60000 65536"/>
                  <a:gd name="T17" fmla="*/ 0 60000 65536"/>
                  <a:gd name="T18" fmla="*/ 0 w 624"/>
                  <a:gd name="T19" fmla="*/ 0 h 144"/>
                  <a:gd name="T20" fmla="*/ 624 w 62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624" h="144">
                    <a:moveTo>
                      <a:pt x="0" y="144"/>
                    </a:moveTo>
                    <a:lnTo>
                      <a:pt x="144" y="144"/>
                    </a:lnTo>
                    <a:lnTo>
                      <a:pt x="144" y="0"/>
                    </a:lnTo>
                    <a:lnTo>
                      <a:pt x="432" y="0"/>
                    </a:lnTo>
                    <a:lnTo>
                      <a:pt x="432" y="144"/>
                    </a:lnTo>
                    <a:lnTo>
                      <a:pt x="624" y="144"/>
                    </a:ln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o-RO"/>
              </a:p>
            </p:txBody>
          </p:sp>
          <p:sp>
            <p:nvSpPr>
              <p:cNvPr id="219178" name="Line 5">
                <a:extLst>
                  <a:ext uri="{FF2B5EF4-FFF2-40B4-BE49-F238E27FC236}">
                    <a16:creationId xmlns:a16="http://schemas.microsoft.com/office/drawing/2014/main" id="{D77DA26F-B108-4361-92D2-CF06484FFB6D}"/>
                  </a:ext>
                </a:extLst>
              </p:cNvPr>
              <p:cNvSpPr>
                <a:spLocks noChangeShapeType="1"/>
              </p:cNvSpPr>
              <p:nvPr/>
            </p:nvSpPr>
            <p:spPr bwMode="auto">
              <a:xfrm>
                <a:off x="1381125" y="4343400"/>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79" name="Oval 6">
                <a:extLst>
                  <a:ext uri="{FF2B5EF4-FFF2-40B4-BE49-F238E27FC236}">
                    <a16:creationId xmlns:a16="http://schemas.microsoft.com/office/drawing/2014/main" id="{42BB35ED-FB99-4A2E-A08C-1DF7A57F7A8C}"/>
                  </a:ext>
                </a:extLst>
              </p:cNvPr>
              <p:cNvSpPr>
                <a:spLocks noChangeArrowheads="1"/>
              </p:cNvSpPr>
              <p:nvPr/>
            </p:nvSpPr>
            <p:spPr bwMode="auto">
              <a:xfrm flipH="1">
                <a:off x="1457325" y="4191000"/>
                <a:ext cx="152400" cy="15240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19180" name="Line 7">
                <a:extLst>
                  <a:ext uri="{FF2B5EF4-FFF2-40B4-BE49-F238E27FC236}">
                    <a16:creationId xmlns:a16="http://schemas.microsoft.com/office/drawing/2014/main" id="{7A8F74A8-85B8-4D38-81A2-942691981C33}"/>
                  </a:ext>
                </a:extLst>
              </p:cNvPr>
              <p:cNvSpPr>
                <a:spLocks noChangeShapeType="1"/>
              </p:cNvSpPr>
              <p:nvPr/>
            </p:nvSpPr>
            <p:spPr bwMode="auto">
              <a:xfrm>
                <a:off x="1152525" y="3276600"/>
                <a:ext cx="0" cy="2133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81" name="Line 8">
                <a:extLst>
                  <a:ext uri="{FF2B5EF4-FFF2-40B4-BE49-F238E27FC236}">
                    <a16:creationId xmlns:a16="http://schemas.microsoft.com/office/drawing/2014/main" id="{B54918D4-49C4-45F7-B337-CCFCC0C3899D}"/>
                  </a:ext>
                </a:extLst>
              </p:cNvPr>
              <p:cNvSpPr>
                <a:spLocks noChangeShapeType="1"/>
              </p:cNvSpPr>
              <p:nvPr/>
            </p:nvSpPr>
            <p:spPr bwMode="auto">
              <a:xfrm>
                <a:off x="741513" y="3799594"/>
                <a:ext cx="1696887" cy="1040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82" name="Line 9">
                <a:extLst>
                  <a:ext uri="{FF2B5EF4-FFF2-40B4-BE49-F238E27FC236}">
                    <a16:creationId xmlns:a16="http://schemas.microsoft.com/office/drawing/2014/main" id="{8AAB7D07-99AB-4DC2-B6EF-36498D1D0508}"/>
                  </a:ext>
                </a:extLst>
              </p:cNvPr>
              <p:cNvSpPr>
                <a:spLocks noChangeShapeType="1"/>
              </p:cNvSpPr>
              <p:nvPr/>
            </p:nvSpPr>
            <p:spPr bwMode="auto">
              <a:xfrm>
                <a:off x="1533525" y="3810000"/>
                <a:ext cx="0" cy="38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83" name="Text Box 11">
                <a:extLst>
                  <a:ext uri="{FF2B5EF4-FFF2-40B4-BE49-F238E27FC236}">
                    <a16:creationId xmlns:a16="http://schemas.microsoft.com/office/drawing/2014/main" id="{970A8977-83FE-4F32-B0CB-A9EDC62ACEC9}"/>
                  </a:ext>
                </a:extLst>
              </p:cNvPr>
              <p:cNvSpPr txBox="1">
                <a:spLocks noChangeArrowheads="1"/>
              </p:cNvSpPr>
              <p:nvPr/>
            </p:nvSpPr>
            <p:spPr bwMode="auto">
              <a:xfrm rot="-5400000">
                <a:off x="837434" y="4532157"/>
                <a:ext cx="522801" cy="2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lnSpc>
                    <a:spcPct val="90000"/>
                  </a:lnSpc>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bitline</a:t>
                </a:r>
              </a:p>
            </p:txBody>
          </p:sp>
        </p:grpSp>
        <p:sp>
          <p:nvSpPr>
            <p:cNvPr id="219172" name="Line 30">
              <a:extLst>
                <a:ext uri="{FF2B5EF4-FFF2-40B4-BE49-F238E27FC236}">
                  <a16:creationId xmlns:a16="http://schemas.microsoft.com/office/drawing/2014/main" id="{5A56D416-95F8-4C89-95EF-631CC70A60C3}"/>
                </a:ext>
              </a:extLst>
            </p:cNvPr>
            <p:cNvSpPr>
              <a:spLocks noChangeShapeType="1"/>
            </p:cNvSpPr>
            <p:nvPr/>
          </p:nvSpPr>
          <p:spPr bwMode="auto">
            <a:xfrm>
              <a:off x="7794625" y="4368552"/>
              <a:ext cx="1588" cy="1524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73" name="Line 31">
              <a:extLst>
                <a:ext uri="{FF2B5EF4-FFF2-40B4-BE49-F238E27FC236}">
                  <a16:creationId xmlns:a16="http://schemas.microsoft.com/office/drawing/2014/main" id="{363FEB00-3FC6-49D5-9A9C-7D529CFEF7DE}"/>
                </a:ext>
              </a:extLst>
            </p:cNvPr>
            <p:cNvSpPr>
              <a:spLocks noChangeShapeType="1"/>
            </p:cNvSpPr>
            <p:nvPr/>
          </p:nvSpPr>
          <p:spPr bwMode="auto">
            <a:xfrm>
              <a:off x="7642225" y="45209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74" name="Line 32">
              <a:extLst>
                <a:ext uri="{FF2B5EF4-FFF2-40B4-BE49-F238E27FC236}">
                  <a16:creationId xmlns:a16="http://schemas.microsoft.com/office/drawing/2014/main" id="{0B1C337F-D9DD-4BB6-BD8E-D3D690241BF7}"/>
                </a:ext>
              </a:extLst>
            </p:cNvPr>
            <p:cNvSpPr>
              <a:spLocks noChangeShapeType="1"/>
            </p:cNvSpPr>
            <p:nvPr/>
          </p:nvSpPr>
          <p:spPr bwMode="auto">
            <a:xfrm>
              <a:off x="7642225" y="45971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75" name="Line 35">
              <a:extLst>
                <a:ext uri="{FF2B5EF4-FFF2-40B4-BE49-F238E27FC236}">
                  <a16:creationId xmlns:a16="http://schemas.microsoft.com/office/drawing/2014/main" id="{E1F8AE24-9C1E-41C9-98D4-C3DC3C96C3AE}"/>
                </a:ext>
              </a:extLst>
            </p:cNvPr>
            <p:cNvSpPr>
              <a:spLocks noChangeShapeType="1"/>
            </p:cNvSpPr>
            <p:nvPr/>
          </p:nvSpPr>
          <p:spPr bwMode="auto">
            <a:xfrm>
              <a:off x="7794625" y="4597152"/>
              <a:ext cx="0" cy="228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76" name="AutoShape 36">
              <a:extLst>
                <a:ext uri="{FF2B5EF4-FFF2-40B4-BE49-F238E27FC236}">
                  <a16:creationId xmlns:a16="http://schemas.microsoft.com/office/drawing/2014/main" id="{4E45A08C-0750-4D49-8540-65327D44F330}"/>
                </a:ext>
              </a:extLst>
            </p:cNvPr>
            <p:cNvSpPr>
              <a:spLocks noChangeArrowheads="1"/>
            </p:cNvSpPr>
            <p:nvPr/>
          </p:nvSpPr>
          <p:spPr bwMode="auto">
            <a:xfrm flipV="1">
              <a:off x="7642225" y="4825752"/>
              <a:ext cx="304800" cy="228600"/>
            </a:xfrm>
            <a:prstGeom prst="triangle">
              <a:avLst>
                <a:gd name="adj" fmla="val 50000"/>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grpSp>
      <p:grpSp>
        <p:nvGrpSpPr>
          <p:cNvPr id="64" name="Group 63">
            <a:extLst>
              <a:ext uri="{FF2B5EF4-FFF2-40B4-BE49-F238E27FC236}">
                <a16:creationId xmlns:a16="http://schemas.microsoft.com/office/drawing/2014/main" id="{7FF32AEA-F2B1-45EA-9E89-BACD3DE2A7B8}"/>
              </a:ext>
            </a:extLst>
          </p:cNvPr>
          <p:cNvGrpSpPr>
            <a:grpSpLocks/>
          </p:cNvGrpSpPr>
          <p:nvPr/>
        </p:nvGrpSpPr>
        <p:grpSpPr bwMode="auto">
          <a:xfrm>
            <a:off x="7523163" y="1033463"/>
            <a:ext cx="3684587" cy="3822700"/>
            <a:chOff x="6537565" y="2996952"/>
            <a:chExt cx="1696887" cy="2133600"/>
          </a:xfrm>
        </p:grpSpPr>
        <p:grpSp>
          <p:nvGrpSpPr>
            <p:cNvPr id="219158" name="Group 64">
              <a:extLst>
                <a:ext uri="{FF2B5EF4-FFF2-40B4-BE49-F238E27FC236}">
                  <a16:creationId xmlns:a16="http://schemas.microsoft.com/office/drawing/2014/main" id="{96C095F8-AA69-40DE-891F-481F9B10BCD6}"/>
                </a:ext>
              </a:extLst>
            </p:cNvPr>
            <p:cNvGrpSpPr>
              <a:grpSpLocks/>
            </p:cNvGrpSpPr>
            <p:nvPr/>
          </p:nvGrpSpPr>
          <p:grpSpPr bwMode="auto">
            <a:xfrm>
              <a:off x="6537565" y="2996952"/>
              <a:ext cx="1696887" cy="2133600"/>
              <a:chOff x="724140" y="3276600"/>
              <a:chExt cx="1696887" cy="2133600"/>
            </a:xfrm>
          </p:grpSpPr>
          <p:sp>
            <p:nvSpPr>
              <p:cNvPr id="219164" name="Freeform 4">
                <a:extLst>
                  <a:ext uri="{FF2B5EF4-FFF2-40B4-BE49-F238E27FC236}">
                    <a16:creationId xmlns:a16="http://schemas.microsoft.com/office/drawing/2014/main" id="{AB70A805-A5DC-4415-9BEB-D6D291C9A412}"/>
                  </a:ext>
                </a:extLst>
              </p:cNvPr>
              <p:cNvSpPr>
                <a:spLocks/>
              </p:cNvSpPr>
              <p:nvPr/>
            </p:nvSpPr>
            <p:spPr bwMode="auto">
              <a:xfrm>
                <a:off x="1152525" y="4419600"/>
                <a:ext cx="838200" cy="228600"/>
              </a:xfrm>
              <a:custGeom>
                <a:avLst/>
                <a:gdLst>
                  <a:gd name="T0" fmla="*/ 0 w 624"/>
                  <a:gd name="T1" fmla="*/ 2147483646 h 144"/>
                  <a:gd name="T2" fmla="*/ 2147483646 w 624"/>
                  <a:gd name="T3" fmla="*/ 2147483646 h 144"/>
                  <a:gd name="T4" fmla="*/ 2147483646 w 624"/>
                  <a:gd name="T5" fmla="*/ 0 h 144"/>
                  <a:gd name="T6" fmla="*/ 2147483646 w 624"/>
                  <a:gd name="T7" fmla="*/ 0 h 144"/>
                  <a:gd name="T8" fmla="*/ 2147483646 w 624"/>
                  <a:gd name="T9" fmla="*/ 2147483646 h 144"/>
                  <a:gd name="T10" fmla="*/ 2147483646 w 624"/>
                  <a:gd name="T11" fmla="*/ 2147483646 h 144"/>
                  <a:gd name="T12" fmla="*/ 0 60000 65536"/>
                  <a:gd name="T13" fmla="*/ 0 60000 65536"/>
                  <a:gd name="T14" fmla="*/ 0 60000 65536"/>
                  <a:gd name="T15" fmla="*/ 0 60000 65536"/>
                  <a:gd name="T16" fmla="*/ 0 60000 65536"/>
                  <a:gd name="T17" fmla="*/ 0 60000 65536"/>
                  <a:gd name="T18" fmla="*/ 0 w 624"/>
                  <a:gd name="T19" fmla="*/ 0 h 144"/>
                  <a:gd name="T20" fmla="*/ 624 w 62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624" h="144">
                    <a:moveTo>
                      <a:pt x="0" y="144"/>
                    </a:moveTo>
                    <a:lnTo>
                      <a:pt x="144" y="144"/>
                    </a:lnTo>
                    <a:lnTo>
                      <a:pt x="144" y="0"/>
                    </a:lnTo>
                    <a:lnTo>
                      <a:pt x="432" y="0"/>
                    </a:lnTo>
                    <a:lnTo>
                      <a:pt x="432" y="144"/>
                    </a:lnTo>
                    <a:lnTo>
                      <a:pt x="624" y="144"/>
                    </a:ln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o-RO"/>
              </a:p>
            </p:txBody>
          </p:sp>
          <p:sp>
            <p:nvSpPr>
              <p:cNvPr id="219165" name="Line 5">
                <a:extLst>
                  <a:ext uri="{FF2B5EF4-FFF2-40B4-BE49-F238E27FC236}">
                    <a16:creationId xmlns:a16="http://schemas.microsoft.com/office/drawing/2014/main" id="{F507C3F2-C0CD-45C6-887D-2D5845598A09}"/>
                  </a:ext>
                </a:extLst>
              </p:cNvPr>
              <p:cNvSpPr>
                <a:spLocks noChangeShapeType="1"/>
              </p:cNvSpPr>
              <p:nvPr/>
            </p:nvSpPr>
            <p:spPr bwMode="auto">
              <a:xfrm>
                <a:off x="1381125" y="4343400"/>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66" name="Oval 6">
                <a:extLst>
                  <a:ext uri="{FF2B5EF4-FFF2-40B4-BE49-F238E27FC236}">
                    <a16:creationId xmlns:a16="http://schemas.microsoft.com/office/drawing/2014/main" id="{7DC30142-FF9C-497D-923C-1115C0F8EECD}"/>
                  </a:ext>
                </a:extLst>
              </p:cNvPr>
              <p:cNvSpPr>
                <a:spLocks noChangeArrowheads="1"/>
              </p:cNvSpPr>
              <p:nvPr/>
            </p:nvSpPr>
            <p:spPr bwMode="auto">
              <a:xfrm flipH="1">
                <a:off x="1457325" y="4191000"/>
                <a:ext cx="152400" cy="15240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19167" name="Line 7">
                <a:extLst>
                  <a:ext uri="{FF2B5EF4-FFF2-40B4-BE49-F238E27FC236}">
                    <a16:creationId xmlns:a16="http://schemas.microsoft.com/office/drawing/2014/main" id="{3A66DB38-D8CD-4E51-9020-FD91A189C024}"/>
                  </a:ext>
                </a:extLst>
              </p:cNvPr>
              <p:cNvSpPr>
                <a:spLocks noChangeShapeType="1"/>
              </p:cNvSpPr>
              <p:nvPr/>
            </p:nvSpPr>
            <p:spPr bwMode="auto">
              <a:xfrm>
                <a:off x="1152525" y="3276600"/>
                <a:ext cx="0" cy="2133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68" name="Line 8">
                <a:extLst>
                  <a:ext uri="{FF2B5EF4-FFF2-40B4-BE49-F238E27FC236}">
                    <a16:creationId xmlns:a16="http://schemas.microsoft.com/office/drawing/2014/main" id="{91A03F51-B554-4FE8-8420-0D95DEF968BC}"/>
                  </a:ext>
                </a:extLst>
              </p:cNvPr>
              <p:cNvSpPr>
                <a:spLocks noChangeShapeType="1"/>
              </p:cNvSpPr>
              <p:nvPr/>
            </p:nvSpPr>
            <p:spPr bwMode="auto">
              <a:xfrm>
                <a:off x="724140" y="3799594"/>
                <a:ext cx="1696887" cy="1040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69" name="Line 9">
                <a:extLst>
                  <a:ext uri="{FF2B5EF4-FFF2-40B4-BE49-F238E27FC236}">
                    <a16:creationId xmlns:a16="http://schemas.microsoft.com/office/drawing/2014/main" id="{CF50D05D-E949-44DB-9A08-DEA7559D3471}"/>
                  </a:ext>
                </a:extLst>
              </p:cNvPr>
              <p:cNvSpPr>
                <a:spLocks noChangeShapeType="1"/>
              </p:cNvSpPr>
              <p:nvPr/>
            </p:nvSpPr>
            <p:spPr bwMode="auto">
              <a:xfrm>
                <a:off x="1533525" y="3810000"/>
                <a:ext cx="0" cy="38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70" name="Text Box 11">
                <a:extLst>
                  <a:ext uri="{FF2B5EF4-FFF2-40B4-BE49-F238E27FC236}">
                    <a16:creationId xmlns:a16="http://schemas.microsoft.com/office/drawing/2014/main" id="{FE264907-BB97-4C7E-8236-FD260E998D3A}"/>
                  </a:ext>
                </a:extLst>
              </p:cNvPr>
              <p:cNvSpPr txBox="1">
                <a:spLocks noChangeArrowheads="1"/>
              </p:cNvSpPr>
              <p:nvPr/>
            </p:nvSpPr>
            <p:spPr bwMode="auto">
              <a:xfrm rot="-5400000">
                <a:off x="837434" y="4532157"/>
                <a:ext cx="522801" cy="2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lnSpc>
                    <a:spcPct val="90000"/>
                  </a:lnSpc>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bitline</a:t>
                </a:r>
              </a:p>
            </p:txBody>
          </p:sp>
        </p:grpSp>
        <p:sp>
          <p:nvSpPr>
            <p:cNvPr id="219159" name="Line 30">
              <a:extLst>
                <a:ext uri="{FF2B5EF4-FFF2-40B4-BE49-F238E27FC236}">
                  <a16:creationId xmlns:a16="http://schemas.microsoft.com/office/drawing/2014/main" id="{0A200CE9-6022-4B1F-877E-42C6EF27ECE6}"/>
                </a:ext>
              </a:extLst>
            </p:cNvPr>
            <p:cNvSpPr>
              <a:spLocks noChangeShapeType="1"/>
            </p:cNvSpPr>
            <p:nvPr/>
          </p:nvSpPr>
          <p:spPr bwMode="auto">
            <a:xfrm>
              <a:off x="7794625" y="4368552"/>
              <a:ext cx="1588" cy="1524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60" name="Line 31">
              <a:extLst>
                <a:ext uri="{FF2B5EF4-FFF2-40B4-BE49-F238E27FC236}">
                  <a16:creationId xmlns:a16="http://schemas.microsoft.com/office/drawing/2014/main" id="{176B1C7F-2FF6-4E34-A059-8FEBEFCFA1D5}"/>
                </a:ext>
              </a:extLst>
            </p:cNvPr>
            <p:cNvSpPr>
              <a:spLocks noChangeShapeType="1"/>
            </p:cNvSpPr>
            <p:nvPr/>
          </p:nvSpPr>
          <p:spPr bwMode="auto">
            <a:xfrm>
              <a:off x="7642225" y="45209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61" name="Line 32">
              <a:extLst>
                <a:ext uri="{FF2B5EF4-FFF2-40B4-BE49-F238E27FC236}">
                  <a16:creationId xmlns:a16="http://schemas.microsoft.com/office/drawing/2014/main" id="{EA078613-C270-4733-8E27-8C65648561C9}"/>
                </a:ext>
              </a:extLst>
            </p:cNvPr>
            <p:cNvSpPr>
              <a:spLocks noChangeShapeType="1"/>
            </p:cNvSpPr>
            <p:nvPr/>
          </p:nvSpPr>
          <p:spPr bwMode="auto">
            <a:xfrm>
              <a:off x="7642225" y="45971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62" name="Line 35">
              <a:extLst>
                <a:ext uri="{FF2B5EF4-FFF2-40B4-BE49-F238E27FC236}">
                  <a16:creationId xmlns:a16="http://schemas.microsoft.com/office/drawing/2014/main" id="{8A344EA5-6CC5-4464-8C84-DFB08B541789}"/>
                </a:ext>
              </a:extLst>
            </p:cNvPr>
            <p:cNvSpPr>
              <a:spLocks noChangeShapeType="1"/>
            </p:cNvSpPr>
            <p:nvPr/>
          </p:nvSpPr>
          <p:spPr bwMode="auto">
            <a:xfrm>
              <a:off x="7794625" y="4597152"/>
              <a:ext cx="0" cy="228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63" name="AutoShape 36">
              <a:extLst>
                <a:ext uri="{FF2B5EF4-FFF2-40B4-BE49-F238E27FC236}">
                  <a16:creationId xmlns:a16="http://schemas.microsoft.com/office/drawing/2014/main" id="{9C6D0B2F-35C5-47F4-8A28-DD345F126FB0}"/>
                </a:ext>
              </a:extLst>
            </p:cNvPr>
            <p:cNvSpPr>
              <a:spLocks noChangeArrowheads="1"/>
            </p:cNvSpPr>
            <p:nvPr/>
          </p:nvSpPr>
          <p:spPr bwMode="auto">
            <a:xfrm flipV="1">
              <a:off x="7642225" y="4825752"/>
              <a:ext cx="304800" cy="228600"/>
            </a:xfrm>
            <a:prstGeom prst="triangle">
              <a:avLst>
                <a:gd name="adj" fmla="val 50000"/>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grpSp>
      <p:grpSp>
        <p:nvGrpSpPr>
          <p:cNvPr id="78" name="Group 77">
            <a:extLst>
              <a:ext uri="{FF2B5EF4-FFF2-40B4-BE49-F238E27FC236}">
                <a16:creationId xmlns:a16="http://schemas.microsoft.com/office/drawing/2014/main" id="{A99CA03F-9859-440B-B0BE-03547242CC4B}"/>
              </a:ext>
            </a:extLst>
          </p:cNvPr>
          <p:cNvGrpSpPr>
            <a:grpSpLocks/>
          </p:cNvGrpSpPr>
          <p:nvPr/>
        </p:nvGrpSpPr>
        <p:grpSpPr bwMode="auto">
          <a:xfrm>
            <a:off x="-2797175" y="985838"/>
            <a:ext cx="3683000" cy="3822700"/>
            <a:chOff x="6537565" y="2996952"/>
            <a:chExt cx="1696887" cy="2133600"/>
          </a:xfrm>
        </p:grpSpPr>
        <p:grpSp>
          <p:nvGrpSpPr>
            <p:cNvPr id="219145" name="Group 78">
              <a:extLst>
                <a:ext uri="{FF2B5EF4-FFF2-40B4-BE49-F238E27FC236}">
                  <a16:creationId xmlns:a16="http://schemas.microsoft.com/office/drawing/2014/main" id="{2E7A2AA3-4116-477E-93E8-6656F960D012}"/>
                </a:ext>
              </a:extLst>
            </p:cNvPr>
            <p:cNvGrpSpPr>
              <a:grpSpLocks/>
            </p:cNvGrpSpPr>
            <p:nvPr/>
          </p:nvGrpSpPr>
          <p:grpSpPr bwMode="auto">
            <a:xfrm>
              <a:off x="6537565" y="2996952"/>
              <a:ext cx="1696887" cy="2133600"/>
              <a:chOff x="724140" y="3276600"/>
              <a:chExt cx="1696887" cy="2133600"/>
            </a:xfrm>
          </p:grpSpPr>
          <p:sp>
            <p:nvSpPr>
              <p:cNvPr id="219151" name="Freeform 4">
                <a:extLst>
                  <a:ext uri="{FF2B5EF4-FFF2-40B4-BE49-F238E27FC236}">
                    <a16:creationId xmlns:a16="http://schemas.microsoft.com/office/drawing/2014/main" id="{E26889DC-7529-4A05-AB2D-D216D119F6B5}"/>
                  </a:ext>
                </a:extLst>
              </p:cNvPr>
              <p:cNvSpPr>
                <a:spLocks/>
              </p:cNvSpPr>
              <p:nvPr/>
            </p:nvSpPr>
            <p:spPr bwMode="auto">
              <a:xfrm>
                <a:off x="1152525" y="4419600"/>
                <a:ext cx="838200" cy="228600"/>
              </a:xfrm>
              <a:custGeom>
                <a:avLst/>
                <a:gdLst>
                  <a:gd name="T0" fmla="*/ 0 w 624"/>
                  <a:gd name="T1" fmla="*/ 2147483646 h 144"/>
                  <a:gd name="T2" fmla="*/ 2147483646 w 624"/>
                  <a:gd name="T3" fmla="*/ 2147483646 h 144"/>
                  <a:gd name="T4" fmla="*/ 2147483646 w 624"/>
                  <a:gd name="T5" fmla="*/ 0 h 144"/>
                  <a:gd name="T6" fmla="*/ 2147483646 w 624"/>
                  <a:gd name="T7" fmla="*/ 0 h 144"/>
                  <a:gd name="T8" fmla="*/ 2147483646 w 624"/>
                  <a:gd name="T9" fmla="*/ 2147483646 h 144"/>
                  <a:gd name="T10" fmla="*/ 2147483646 w 624"/>
                  <a:gd name="T11" fmla="*/ 2147483646 h 144"/>
                  <a:gd name="T12" fmla="*/ 0 60000 65536"/>
                  <a:gd name="T13" fmla="*/ 0 60000 65536"/>
                  <a:gd name="T14" fmla="*/ 0 60000 65536"/>
                  <a:gd name="T15" fmla="*/ 0 60000 65536"/>
                  <a:gd name="T16" fmla="*/ 0 60000 65536"/>
                  <a:gd name="T17" fmla="*/ 0 60000 65536"/>
                  <a:gd name="T18" fmla="*/ 0 w 624"/>
                  <a:gd name="T19" fmla="*/ 0 h 144"/>
                  <a:gd name="T20" fmla="*/ 624 w 62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624" h="144">
                    <a:moveTo>
                      <a:pt x="0" y="144"/>
                    </a:moveTo>
                    <a:lnTo>
                      <a:pt x="144" y="144"/>
                    </a:lnTo>
                    <a:lnTo>
                      <a:pt x="144" y="0"/>
                    </a:lnTo>
                    <a:lnTo>
                      <a:pt x="432" y="0"/>
                    </a:lnTo>
                    <a:lnTo>
                      <a:pt x="432" y="144"/>
                    </a:lnTo>
                    <a:lnTo>
                      <a:pt x="624" y="144"/>
                    </a:ln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o-RO"/>
              </a:p>
            </p:txBody>
          </p:sp>
          <p:sp>
            <p:nvSpPr>
              <p:cNvPr id="219152" name="Line 5">
                <a:extLst>
                  <a:ext uri="{FF2B5EF4-FFF2-40B4-BE49-F238E27FC236}">
                    <a16:creationId xmlns:a16="http://schemas.microsoft.com/office/drawing/2014/main" id="{0CA2E4A6-43BF-4BB9-BF33-0456CAD520A4}"/>
                  </a:ext>
                </a:extLst>
              </p:cNvPr>
              <p:cNvSpPr>
                <a:spLocks noChangeShapeType="1"/>
              </p:cNvSpPr>
              <p:nvPr/>
            </p:nvSpPr>
            <p:spPr bwMode="auto">
              <a:xfrm>
                <a:off x="1381125" y="4343400"/>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53" name="Oval 6">
                <a:extLst>
                  <a:ext uri="{FF2B5EF4-FFF2-40B4-BE49-F238E27FC236}">
                    <a16:creationId xmlns:a16="http://schemas.microsoft.com/office/drawing/2014/main" id="{D1F7D834-3B50-4FCB-A79B-4962003B03A5}"/>
                  </a:ext>
                </a:extLst>
              </p:cNvPr>
              <p:cNvSpPr>
                <a:spLocks noChangeArrowheads="1"/>
              </p:cNvSpPr>
              <p:nvPr/>
            </p:nvSpPr>
            <p:spPr bwMode="auto">
              <a:xfrm flipH="1">
                <a:off x="1457325" y="4191000"/>
                <a:ext cx="152400" cy="15240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19154" name="Line 7">
                <a:extLst>
                  <a:ext uri="{FF2B5EF4-FFF2-40B4-BE49-F238E27FC236}">
                    <a16:creationId xmlns:a16="http://schemas.microsoft.com/office/drawing/2014/main" id="{FCAF4C86-8206-4275-AD7E-EB0CDAE0B546}"/>
                  </a:ext>
                </a:extLst>
              </p:cNvPr>
              <p:cNvSpPr>
                <a:spLocks noChangeShapeType="1"/>
              </p:cNvSpPr>
              <p:nvPr/>
            </p:nvSpPr>
            <p:spPr bwMode="auto">
              <a:xfrm>
                <a:off x="1152525" y="3276600"/>
                <a:ext cx="0" cy="2133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55" name="Line 8">
                <a:extLst>
                  <a:ext uri="{FF2B5EF4-FFF2-40B4-BE49-F238E27FC236}">
                    <a16:creationId xmlns:a16="http://schemas.microsoft.com/office/drawing/2014/main" id="{9A38393E-D6A8-4EC0-8045-EB3D374432EC}"/>
                  </a:ext>
                </a:extLst>
              </p:cNvPr>
              <p:cNvSpPr>
                <a:spLocks noChangeShapeType="1"/>
              </p:cNvSpPr>
              <p:nvPr/>
            </p:nvSpPr>
            <p:spPr bwMode="auto">
              <a:xfrm>
                <a:off x="724140" y="3799594"/>
                <a:ext cx="1696887" cy="1040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56" name="Line 9">
                <a:extLst>
                  <a:ext uri="{FF2B5EF4-FFF2-40B4-BE49-F238E27FC236}">
                    <a16:creationId xmlns:a16="http://schemas.microsoft.com/office/drawing/2014/main" id="{8A3DAED5-93F1-41A5-84E8-BCDE91AB1F74}"/>
                  </a:ext>
                </a:extLst>
              </p:cNvPr>
              <p:cNvSpPr>
                <a:spLocks noChangeShapeType="1"/>
              </p:cNvSpPr>
              <p:nvPr/>
            </p:nvSpPr>
            <p:spPr bwMode="auto">
              <a:xfrm>
                <a:off x="1533525" y="3810000"/>
                <a:ext cx="0" cy="38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57" name="Text Box 11">
                <a:extLst>
                  <a:ext uri="{FF2B5EF4-FFF2-40B4-BE49-F238E27FC236}">
                    <a16:creationId xmlns:a16="http://schemas.microsoft.com/office/drawing/2014/main" id="{0AC9202B-419E-405C-896D-8F249AE73AD1}"/>
                  </a:ext>
                </a:extLst>
              </p:cNvPr>
              <p:cNvSpPr txBox="1">
                <a:spLocks noChangeArrowheads="1"/>
              </p:cNvSpPr>
              <p:nvPr/>
            </p:nvSpPr>
            <p:spPr bwMode="auto">
              <a:xfrm rot="-5400000">
                <a:off x="837434" y="4532157"/>
                <a:ext cx="522801" cy="2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lnSpc>
                    <a:spcPct val="90000"/>
                  </a:lnSpc>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bitline</a:t>
                </a:r>
              </a:p>
            </p:txBody>
          </p:sp>
        </p:grpSp>
        <p:sp>
          <p:nvSpPr>
            <p:cNvPr id="219146" name="Line 30">
              <a:extLst>
                <a:ext uri="{FF2B5EF4-FFF2-40B4-BE49-F238E27FC236}">
                  <a16:creationId xmlns:a16="http://schemas.microsoft.com/office/drawing/2014/main" id="{1D1B8F9E-2A46-42C0-AE4B-FD85FB50B68F}"/>
                </a:ext>
              </a:extLst>
            </p:cNvPr>
            <p:cNvSpPr>
              <a:spLocks noChangeShapeType="1"/>
            </p:cNvSpPr>
            <p:nvPr/>
          </p:nvSpPr>
          <p:spPr bwMode="auto">
            <a:xfrm>
              <a:off x="7794625" y="4368552"/>
              <a:ext cx="1588" cy="1524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47" name="Line 31">
              <a:extLst>
                <a:ext uri="{FF2B5EF4-FFF2-40B4-BE49-F238E27FC236}">
                  <a16:creationId xmlns:a16="http://schemas.microsoft.com/office/drawing/2014/main" id="{35CFD352-2146-433F-9A4C-D6C1F57BDCE1}"/>
                </a:ext>
              </a:extLst>
            </p:cNvPr>
            <p:cNvSpPr>
              <a:spLocks noChangeShapeType="1"/>
            </p:cNvSpPr>
            <p:nvPr/>
          </p:nvSpPr>
          <p:spPr bwMode="auto">
            <a:xfrm>
              <a:off x="7642225" y="45209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48" name="Line 32">
              <a:extLst>
                <a:ext uri="{FF2B5EF4-FFF2-40B4-BE49-F238E27FC236}">
                  <a16:creationId xmlns:a16="http://schemas.microsoft.com/office/drawing/2014/main" id="{6A119DD9-3524-4689-A6F5-301A1B16259D}"/>
                </a:ext>
              </a:extLst>
            </p:cNvPr>
            <p:cNvSpPr>
              <a:spLocks noChangeShapeType="1"/>
            </p:cNvSpPr>
            <p:nvPr/>
          </p:nvSpPr>
          <p:spPr bwMode="auto">
            <a:xfrm>
              <a:off x="7642225" y="45971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49" name="Line 35">
              <a:extLst>
                <a:ext uri="{FF2B5EF4-FFF2-40B4-BE49-F238E27FC236}">
                  <a16:creationId xmlns:a16="http://schemas.microsoft.com/office/drawing/2014/main" id="{2D74E6A6-9250-4196-84B5-78B073675EAF}"/>
                </a:ext>
              </a:extLst>
            </p:cNvPr>
            <p:cNvSpPr>
              <a:spLocks noChangeShapeType="1"/>
            </p:cNvSpPr>
            <p:nvPr/>
          </p:nvSpPr>
          <p:spPr bwMode="auto">
            <a:xfrm>
              <a:off x="7794625" y="4597152"/>
              <a:ext cx="0" cy="228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ro-RO"/>
            </a:p>
          </p:txBody>
        </p:sp>
        <p:sp>
          <p:nvSpPr>
            <p:cNvPr id="219150" name="AutoShape 36">
              <a:extLst>
                <a:ext uri="{FF2B5EF4-FFF2-40B4-BE49-F238E27FC236}">
                  <a16:creationId xmlns:a16="http://schemas.microsoft.com/office/drawing/2014/main" id="{2029C0B5-95B8-4876-AF86-688735F57732}"/>
                </a:ext>
              </a:extLst>
            </p:cNvPr>
            <p:cNvSpPr>
              <a:spLocks noChangeArrowheads="1"/>
            </p:cNvSpPr>
            <p:nvPr/>
          </p:nvSpPr>
          <p:spPr bwMode="auto">
            <a:xfrm flipV="1">
              <a:off x="7642225" y="4825752"/>
              <a:ext cx="304800" cy="228600"/>
            </a:xfrm>
            <a:prstGeom prst="triangle">
              <a:avLst>
                <a:gd name="adj" fmla="val 50000"/>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grpSp>
      <p:sp>
        <p:nvSpPr>
          <p:cNvPr id="92" name="Text Box 10">
            <a:extLst>
              <a:ext uri="{FF2B5EF4-FFF2-40B4-BE49-F238E27FC236}">
                <a16:creationId xmlns:a16="http://schemas.microsoft.com/office/drawing/2014/main" id="{B667A8B4-A0EA-471B-9D3E-B2FCCD22A404}"/>
              </a:ext>
            </a:extLst>
          </p:cNvPr>
          <p:cNvSpPr txBox="1">
            <a:spLocks noChangeArrowheads="1"/>
          </p:cNvSpPr>
          <p:nvPr/>
        </p:nvSpPr>
        <p:spPr bwMode="auto">
          <a:xfrm>
            <a:off x="4362450" y="1558925"/>
            <a:ext cx="146685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lnSpc>
                <a:spcPct val="90000"/>
              </a:lnSpc>
              <a:spcBef>
                <a:spcPct val="0"/>
              </a:spcBef>
              <a:buClrTx/>
              <a:buSzTx/>
              <a:buFontTx/>
              <a:buNone/>
            </a:pPr>
            <a:r>
              <a:rPr lang="en-US" altLang="en-US" sz="1800">
                <a:solidFill>
                  <a:srgbClr val="000000"/>
                </a:solidFill>
                <a:latin typeface="Arial" panose="020B0604020202020204" pitchFamily="34" charset="0"/>
                <a:cs typeface="Arial" panose="020B0604020202020204" pitchFamily="34" charset="0"/>
              </a:rPr>
              <a:t>(row enable)</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1" end="1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Title 1">
            <a:extLst>
              <a:ext uri="{FF2B5EF4-FFF2-40B4-BE49-F238E27FC236}">
                <a16:creationId xmlns:a16="http://schemas.microsoft.com/office/drawing/2014/main" id="{F33C667A-79BD-4D83-865C-527B5594A339}"/>
              </a:ext>
            </a:extLst>
          </p:cNvPr>
          <p:cNvSpPr>
            <a:spLocks noGrp="1" noChangeArrowheads="1"/>
          </p:cNvSpPr>
          <p:nvPr>
            <p:ph type="title"/>
          </p:nvPr>
        </p:nvSpPr>
        <p:spPr/>
        <p:txBody>
          <a:bodyPr/>
          <a:lstStyle/>
          <a:p>
            <a:r>
              <a:rPr lang="en-US" altLang="en-US">
                <a:ea typeface="ＭＳ Ｐゴシック" panose="020B0600070205080204" pitchFamily="34" charset="-128"/>
              </a:rPr>
              <a:t>DRAM Refresh</a:t>
            </a:r>
          </a:p>
        </p:txBody>
      </p:sp>
      <p:sp>
        <p:nvSpPr>
          <p:cNvPr id="3" name="Content Placeholder 2">
            <a:extLst>
              <a:ext uri="{FF2B5EF4-FFF2-40B4-BE49-F238E27FC236}">
                <a16:creationId xmlns:a16="http://schemas.microsoft.com/office/drawing/2014/main" id="{CC99B3A2-D99B-4145-A454-DFE5077BD595}"/>
              </a:ext>
            </a:extLst>
          </p:cNvPr>
          <p:cNvSpPr>
            <a:spLocks noGrp="1"/>
          </p:cNvSpPr>
          <p:nvPr>
            <p:ph idx="1"/>
          </p:nvPr>
        </p:nvSpPr>
        <p:spPr>
          <a:xfrm>
            <a:off x="165100" y="1136650"/>
            <a:ext cx="8826500" cy="5194300"/>
          </a:xfrm>
        </p:spPr>
        <p:txBody>
          <a:bodyPr/>
          <a:lstStyle/>
          <a:p>
            <a:pPr>
              <a:buFont typeface="Wingdings" charset="0"/>
              <a:buChar char="n"/>
              <a:defRPr/>
            </a:pPr>
            <a:r>
              <a:rPr lang="en-US" dirty="0"/>
              <a:t>DRAM capacitor charge leaks over time</a:t>
            </a:r>
          </a:p>
          <a:p>
            <a:pPr>
              <a:buFont typeface="Wingdings" charset="0"/>
              <a:buChar char="n"/>
              <a:defRPr/>
            </a:pPr>
            <a:endParaRPr lang="en-US" dirty="0"/>
          </a:p>
          <a:p>
            <a:pPr>
              <a:buFont typeface="Wingdings" charset="0"/>
              <a:buChar char="n"/>
              <a:defRPr/>
            </a:pPr>
            <a:r>
              <a:rPr lang="en-US" dirty="0"/>
              <a:t>The memory controller needs to refresh each row periodically to restore charge</a:t>
            </a:r>
          </a:p>
          <a:p>
            <a:pPr lvl="1">
              <a:buFont typeface="Wingdings" charset="0"/>
              <a:buChar char="q"/>
              <a:defRPr/>
            </a:pPr>
            <a:r>
              <a:rPr lang="en-US" dirty="0">
                <a:ea typeface="ＭＳ Ｐゴシック" charset="0"/>
              </a:rPr>
              <a:t>Activate each row every N </a:t>
            </a:r>
            <a:r>
              <a:rPr lang="en-US" dirty="0" err="1">
                <a:ea typeface="ＭＳ Ｐゴシック" charset="0"/>
              </a:rPr>
              <a:t>ms</a:t>
            </a:r>
            <a:endParaRPr lang="en-US" dirty="0">
              <a:ea typeface="ＭＳ Ｐゴシック" charset="0"/>
            </a:endParaRPr>
          </a:p>
          <a:p>
            <a:pPr lvl="1">
              <a:buFont typeface="Wingdings" charset="0"/>
              <a:buChar char="q"/>
              <a:defRPr/>
            </a:pPr>
            <a:r>
              <a:rPr lang="en-US" dirty="0">
                <a:ea typeface="ＭＳ Ｐゴシック" charset="0"/>
              </a:rPr>
              <a:t>Typical N = 64 </a:t>
            </a:r>
            <a:r>
              <a:rPr lang="en-US" dirty="0" err="1">
                <a:ea typeface="ＭＳ Ｐゴシック" charset="0"/>
              </a:rPr>
              <a:t>ms</a:t>
            </a:r>
            <a:endParaRPr lang="en-US" dirty="0">
              <a:ea typeface="ＭＳ Ｐゴシック" charset="0"/>
            </a:endParaRPr>
          </a:p>
          <a:p>
            <a:pPr lvl="1">
              <a:buFont typeface="Wingdings" charset="0"/>
              <a:buChar char="q"/>
              <a:defRPr/>
            </a:pPr>
            <a:endParaRPr lang="en-US" dirty="0">
              <a:ea typeface="ＭＳ Ｐゴシック" charset="0"/>
            </a:endParaRPr>
          </a:p>
          <a:p>
            <a:pPr>
              <a:buFont typeface="Wingdings" charset="0"/>
              <a:buChar char="n"/>
              <a:defRPr/>
            </a:pPr>
            <a:r>
              <a:rPr lang="en-US" dirty="0"/>
              <a:t>Downsides of refresh</a:t>
            </a:r>
          </a:p>
          <a:p>
            <a:pPr marL="0" indent="0">
              <a:buFont typeface="Wingdings" charset="0"/>
              <a:buNone/>
              <a:defRPr/>
            </a:pPr>
            <a:r>
              <a:rPr lang="en-US" sz="2200" dirty="0"/>
              <a:t>    -- </a:t>
            </a:r>
            <a:r>
              <a:rPr lang="en-US" sz="2200" dirty="0">
                <a:solidFill>
                  <a:srgbClr val="0000FF"/>
                </a:solidFill>
              </a:rPr>
              <a:t>Energy consumption</a:t>
            </a:r>
            <a:r>
              <a:rPr lang="en-US" sz="2200" dirty="0"/>
              <a:t>: Each refresh consumes energy</a:t>
            </a:r>
          </a:p>
          <a:p>
            <a:pPr lvl="1">
              <a:buFont typeface="Wingdings" charset="0"/>
              <a:buNone/>
              <a:defRPr/>
            </a:pPr>
            <a:r>
              <a:rPr lang="en-US" dirty="0">
                <a:ea typeface="ＭＳ Ｐゴシック" charset="0"/>
              </a:rPr>
              <a:t>-- </a:t>
            </a:r>
            <a:r>
              <a:rPr lang="en-US" dirty="0">
                <a:solidFill>
                  <a:srgbClr val="0000FF"/>
                </a:solidFill>
                <a:ea typeface="ＭＳ Ｐゴシック" charset="0"/>
              </a:rPr>
              <a:t>Performance degradation</a:t>
            </a:r>
            <a:r>
              <a:rPr lang="en-US" dirty="0">
                <a:ea typeface="ＭＳ Ｐゴシック" charset="0"/>
              </a:rPr>
              <a:t>: DRAM rank/bank unavailable while refreshed</a:t>
            </a:r>
          </a:p>
          <a:p>
            <a:pPr lvl="1">
              <a:buFont typeface="Wingdings" charset="0"/>
              <a:buNone/>
              <a:defRPr/>
            </a:pPr>
            <a:r>
              <a:rPr lang="en-US" dirty="0">
                <a:ea typeface="ＭＳ Ｐゴシック" charset="0"/>
              </a:rPr>
              <a:t>-- </a:t>
            </a:r>
            <a:r>
              <a:rPr lang="en-US" dirty="0">
                <a:solidFill>
                  <a:srgbClr val="0000FF"/>
                </a:solidFill>
                <a:ea typeface="ＭＳ Ｐゴシック" charset="0"/>
              </a:rPr>
              <a:t>QoS/predictability impact</a:t>
            </a:r>
            <a:r>
              <a:rPr lang="en-US" dirty="0">
                <a:ea typeface="ＭＳ Ｐゴシック" charset="0"/>
              </a:rPr>
              <a:t>: (Long) pause times during refresh</a:t>
            </a:r>
          </a:p>
          <a:p>
            <a:pPr lvl="1">
              <a:buFont typeface="Wingdings" charset="0"/>
              <a:buNone/>
              <a:defRPr/>
            </a:pPr>
            <a:r>
              <a:rPr lang="en-US" dirty="0">
                <a:ea typeface="ＭＳ Ｐゴシック" charset="0"/>
              </a:rPr>
              <a:t>-- </a:t>
            </a:r>
            <a:r>
              <a:rPr lang="en-US" dirty="0">
                <a:solidFill>
                  <a:srgbClr val="0000FF"/>
                </a:solidFill>
              </a:rPr>
              <a:t>Refresh rate limits DRAM capacity scaling </a:t>
            </a:r>
          </a:p>
          <a:p>
            <a:pPr lvl="1">
              <a:buFont typeface="Wingdings" charset="0"/>
              <a:buNone/>
              <a:defRPr/>
            </a:pPr>
            <a:endParaRPr lang="en-US" dirty="0"/>
          </a:p>
          <a:p>
            <a:pPr>
              <a:buFont typeface="Wingdings" charset="0"/>
              <a:buChar char="n"/>
              <a:defRPr/>
            </a:pPr>
            <a:endParaRPr lang="en-US" dirty="0"/>
          </a:p>
          <a:p>
            <a:pPr lvl="1">
              <a:buFont typeface="Wingdings" charset="0"/>
              <a:buChar char="q"/>
              <a:defRPr/>
            </a:pPr>
            <a:endParaRPr lang="en-US" dirty="0">
              <a:ea typeface="ＭＳ Ｐゴシック" charset="0"/>
            </a:endParaRPr>
          </a:p>
          <a:p>
            <a:pPr>
              <a:buFont typeface="Wingdings" charset="0"/>
              <a:buChar char="n"/>
              <a:defRPr/>
            </a:pPr>
            <a:endParaRPr lang="en-US" dirty="0"/>
          </a:p>
        </p:txBody>
      </p:sp>
      <p:sp>
        <p:nvSpPr>
          <p:cNvPr id="221187" name="Slide Number Placeholder 3">
            <a:extLst>
              <a:ext uri="{FF2B5EF4-FFF2-40B4-BE49-F238E27FC236}">
                <a16:creationId xmlns:a16="http://schemas.microsoft.com/office/drawing/2014/main" id="{430D6D32-02BC-484D-BB60-6D8B875A7CD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9EFEB529-4080-4DF2-84B7-DC6A6BA194E4}" type="slidenum">
              <a:rPr lang="en-US" altLang="en-US" sz="1600" smtClean="0">
                <a:solidFill>
                  <a:srgbClr val="000000"/>
                </a:solidFill>
                <a:latin typeface="Garamond" panose="02020404030301010803" pitchFamily="18" charset="0"/>
              </a:rPr>
              <a:pPr>
                <a:spcBef>
                  <a:spcPct val="0"/>
                </a:spcBef>
                <a:buClrTx/>
                <a:buSzTx/>
                <a:buFontTx/>
                <a:buNone/>
              </a:pPr>
              <a:t>77</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Title 1">
            <a:extLst>
              <a:ext uri="{FF2B5EF4-FFF2-40B4-BE49-F238E27FC236}">
                <a16:creationId xmlns:a16="http://schemas.microsoft.com/office/drawing/2014/main" id="{3F389B77-B8A3-43C2-BD72-020FEDA6BB15}"/>
              </a:ext>
            </a:extLst>
          </p:cNvPr>
          <p:cNvSpPr>
            <a:spLocks noGrp="1" noChangeArrowheads="1"/>
          </p:cNvSpPr>
          <p:nvPr>
            <p:ph type="title"/>
          </p:nvPr>
        </p:nvSpPr>
        <p:spPr/>
        <p:txBody>
          <a:bodyPr/>
          <a:lstStyle/>
          <a:p>
            <a:r>
              <a:rPr lang="en-US" altLang="en-US">
                <a:ea typeface="ＭＳ Ｐゴシック" panose="020B0600070205080204" pitchFamily="34" charset="-128"/>
              </a:rPr>
              <a:t>First, Some Analysis</a:t>
            </a:r>
          </a:p>
        </p:txBody>
      </p:sp>
      <p:sp>
        <p:nvSpPr>
          <p:cNvPr id="3" name="Content Placeholder 2">
            <a:extLst>
              <a:ext uri="{FF2B5EF4-FFF2-40B4-BE49-F238E27FC236}">
                <a16:creationId xmlns:a16="http://schemas.microsoft.com/office/drawing/2014/main" id="{16BB5DA7-DBE0-428A-8C9C-0D2DAA11D314}"/>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Imagine </a:t>
            </a:r>
            <a:r>
              <a:rPr lang="en-US" altLang="en-US">
                <a:solidFill>
                  <a:srgbClr val="0000FF"/>
                </a:solidFill>
                <a:ea typeface="ＭＳ Ｐゴシック" panose="020B0600070205080204" pitchFamily="34" charset="-128"/>
              </a:rPr>
              <a:t>a system with 1 ExaByte DRAM </a:t>
            </a:r>
            <a:r>
              <a:rPr lang="en-US" altLang="en-US">
                <a:ea typeface="ＭＳ Ｐゴシック" panose="020B0600070205080204" pitchFamily="34" charset="-128"/>
              </a:rPr>
              <a:t>(2^60 bytes)</a:t>
            </a:r>
          </a:p>
          <a:p>
            <a:r>
              <a:rPr lang="en-US" altLang="en-US">
                <a:ea typeface="ＭＳ Ｐゴシック" panose="020B0600070205080204" pitchFamily="34" charset="-128"/>
              </a:rPr>
              <a:t>Assume </a:t>
            </a:r>
            <a:r>
              <a:rPr lang="en-US" altLang="en-US">
                <a:solidFill>
                  <a:srgbClr val="0000FF"/>
                </a:solidFill>
                <a:ea typeface="ＭＳ Ｐゴシック" panose="020B0600070205080204" pitchFamily="34" charset="-128"/>
              </a:rPr>
              <a:t>a row size of 8 KiloBytes </a:t>
            </a:r>
            <a:r>
              <a:rPr lang="en-US" altLang="en-US">
                <a:ea typeface="ＭＳ Ｐゴシック" panose="020B0600070205080204" pitchFamily="34" charset="-128"/>
              </a:rPr>
              <a:t>(2^13 bytes)</a:t>
            </a:r>
          </a:p>
          <a:p>
            <a:endParaRPr lang="en-US" altLang="en-US">
              <a:ea typeface="ＭＳ Ｐゴシック" panose="020B0600070205080204" pitchFamily="34" charset="-128"/>
            </a:endParaRPr>
          </a:p>
          <a:p>
            <a:r>
              <a:rPr lang="en-US" altLang="en-US">
                <a:ea typeface="ＭＳ Ｐゴシック" panose="020B0600070205080204" pitchFamily="34" charset="-128"/>
              </a:rPr>
              <a:t>How many rows are there?</a:t>
            </a:r>
          </a:p>
          <a:p>
            <a:r>
              <a:rPr lang="en-US" altLang="en-US">
                <a:ea typeface="ＭＳ Ｐゴシック" panose="020B0600070205080204" pitchFamily="34" charset="-128"/>
              </a:rPr>
              <a:t>How many refreshes happen in 64ms?</a:t>
            </a:r>
          </a:p>
          <a:p>
            <a:r>
              <a:rPr lang="en-US" altLang="en-US">
                <a:ea typeface="ＭＳ Ｐゴシック" panose="020B0600070205080204" pitchFamily="34" charset="-128"/>
              </a:rPr>
              <a:t>What is the total power consumption of DRAM refresh?</a:t>
            </a:r>
          </a:p>
          <a:p>
            <a:r>
              <a:rPr lang="en-US" altLang="en-US">
                <a:ea typeface="ＭＳ Ｐゴシック" panose="020B0600070205080204" pitchFamily="34" charset="-128"/>
              </a:rPr>
              <a:t>What is the total energy consumption of DRAM refresh during a day?</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A good exercise</a:t>
            </a:r>
            <a:r>
              <a:rPr lang="is-IS" altLang="en-US">
                <a:ea typeface="ＭＳ Ｐゴシック" panose="020B0600070205080204" pitchFamily="34" charset="-128"/>
              </a:rPr>
              <a:t>… Optional homework...</a:t>
            </a:r>
          </a:p>
          <a:p>
            <a:r>
              <a:rPr lang="is-IS" altLang="en-US">
                <a:ea typeface="ＭＳ Ｐゴシック" panose="020B0600070205080204" pitchFamily="34" charset="-128"/>
              </a:rPr>
              <a:t>Brownie points from me if you do it...</a:t>
            </a:r>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22211" name="Slide Number Placeholder 3">
            <a:extLst>
              <a:ext uri="{FF2B5EF4-FFF2-40B4-BE49-F238E27FC236}">
                <a16:creationId xmlns:a16="http://schemas.microsoft.com/office/drawing/2014/main" id="{D0D105E6-C618-4865-BFD8-C0E2EB4C6B4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965620E5-F7BA-4B59-9202-F7D6F0E02C03}" type="slidenum">
              <a:rPr lang="en-US" altLang="en-US" sz="1600" smtClean="0">
                <a:solidFill>
                  <a:srgbClr val="000000"/>
                </a:solidFill>
                <a:latin typeface="Garamond" panose="02020404030301010803" pitchFamily="18" charset="0"/>
              </a:rPr>
              <a:pPr>
                <a:spcBef>
                  <a:spcPct val="0"/>
                </a:spcBef>
                <a:buClrTx/>
                <a:buSzTx/>
                <a:buFontTx/>
                <a:buNone/>
              </a:pPr>
              <a:t>78</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Title 1">
            <a:extLst>
              <a:ext uri="{FF2B5EF4-FFF2-40B4-BE49-F238E27FC236}">
                <a16:creationId xmlns:a16="http://schemas.microsoft.com/office/drawing/2014/main" id="{B51B72A5-14DD-41FB-94B5-FA9E5B93B5B2}"/>
              </a:ext>
            </a:extLst>
          </p:cNvPr>
          <p:cNvSpPr>
            <a:spLocks noGrp="1" noChangeArrowheads="1"/>
          </p:cNvSpPr>
          <p:nvPr>
            <p:ph type="title"/>
          </p:nvPr>
        </p:nvSpPr>
        <p:spPr/>
        <p:txBody>
          <a:bodyPr/>
          <a:lstStyle/>
          <a:p>
            <a:r>
              <a:rPr lang="en-US" altLang="en-US">
                <a:ea typeface="ＭＳ Ｐゴシック" panose="020B0600070205080204" pitchFamily="34" charset="-128"/>
              </a:rPr>
              <a:t>Refresh Overhead: Performance</a:t>
            </a:r>
          </a:p>
        </p:txBody>
      </p:sp>
      <p:sp>
        <p:nvSpPr>
          <p:cNvPr id="223234" name="Slide Number Placeholder 3">
            <a:extLst>
              <a:ext uri="{FF2B5EF4-FFF2-40B4-BE49-F238E27FC236}">
                <a16:creationId xmlns:a16="http://schemas.microsoft.com/office/drawing/2014/main" id="{AD3651F7-6C81-49CB-A93D-B64AF78880B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28F11060-AE3A-470F-BC89-4AB276400992}" type="slidenum">
              <a:rPr lang="en-US" altLang="en-US" sz="1600" smtClean="0">
                <a:solidFill>
                  <a:srgbClr val="000000"/>
                </a:solidFill>
                <a:latin typeface="Garamond" panose="02020404030301010803" pitchFamily="18" charset="0"/>
              </a:rPr>
              <a:pPr>
                <a:spcBef>
                  <a:spcPct val="0"/>
                </a:spcBef>
                <a:buClrTx/>
                <a:buSzTx/>
                <a:buFontTx/>
                <a:buNone/>
              </a:pPr>
              <a:t>79</a:t>
            </a:fld>
            <a:endParaRPr lang="en-US" altLang="en-US" sz="1600">
              <a:solidFill>
                <a:srgbClr val="000000"/>
              </a:solidFill>
              <a:latin typeface="Garamond" panose="02020404030301010803" pitchFamily="18" charset="0"/>
            </a:endParaRPr>
          </a:p>
        </p:txBody>
      </p:sp>
      <p:pic>
        <p:nvPicPr>
          <p:cNvPr id="223235" name="Picture 2">
            <a:extLst>
              <a:ext uri="{FF2B5EF4-FFF2-40B4-BE49-F238E27FC236}">
                <a16:creationId xmlns:a16="http://schemas.microsoft.com/office/drawing/2014/main" id="{1631D8F0-9492-4EA5-B3A6-E4CDD58C798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55650" y="981075"/>
            <a:ext cx="6867525" cy="534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3236" name="2">
            <a:extLst>
              <a:ext uri="{FF2B5EF4-FFF2-40B4-BE49-F238E27FC236}">
                <a16:creationId xmlns:a16="http://schemas.microsoft.com/office/drawing/2014/main" id="{ADC0BCA9-8B1E-4DA0-A8BD-3CF438CE5B72}"/>
              </a:ext>
            </a:extLst>
          </p:cNvPr>
          <p:cNvSpPr txBox="1">
            <a:spLocks noChangeArrowheads="1"/>
          </p:cNvSpPr>
          <p:nvPr/>
        </p:nvSpPr>
        <p:spPr bwMode="auto">
          <a:xfrm>
            <a:off x="2555875" y="4746625"/>
            <a:ext cx="1143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3000" b="1">
                <a:solidFill>
                  <a:srgbClr val="404040"/>
                </a:solidFill>
                <a:latin typeface="Calibri" panose="020F0502020204030204" pitchFamily="34" charset="0"/>
              </a:rPr>
              <a:t>8%</a:t>
            </a:r>
          </a:p>
        </p:txBody>
      </p:sp>
      <p:sp>
        <p:nvSpPr>
          <p:cNvPr id="223237" name="2">
            <a:extLst>
              <a:ext uri="{FF2B5EF4-FFF2-40B4-BE49-F238E27FC236}">
                <a16:creationId xmlns:a16="http://schemas.microsoft.com/office/drawing/2014/main" id="{8B9EA45B-4511-441B-A7C3-2F7F1264FB79}"/>
              </a:ext>
            </a:extLst>
          </p:cNvPr>
          <p:cNvSpPr txBox="1">
            <a:spLocks noChangeArrowheads="1"/>
          </p:cNvSpPr>
          <p:nvPr/>
        </p:nvSpPr>
        <p:spPr bwMode="auto">
          <a:xfrm>
            <a:off x="6443663" y="2997200"/>
            <a:ext cx="1143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3000" b="1">
                <a:solidFill>
                  <a:srgbClr val="404040"/>
                </a:solidFill>
                <a:latin typeface="Calibri" panose="020F0502020204030204" pitchFamily="34" charset="0"/>
              </a:rPr>
              <a:t>46%</a:t>
            </a:r>
          </a:p>
        </p:txBody>
      </p:sp>
      <p:sp>
        <p:nvSpPr>
          <p:cNvPr id="223238" name="Rectangle 6">
            <a:extLst>
              <a:ext uri="{FF2B5EF4-FFF2-40B4-BE49-F238E27FC236}">
                <a16:creationId xmlns:a16="http://schemas.microsoft.com/office/drawing/2014/main" id="{816B5752-E099-4038-9111-9C53B78C2070}"/>
              </a:ext>
            </a:extLst>
          </p:cNvPr>
          <p:cNvSpPr>
            <a:spLocks noChangeArrowheads="1"/>
          </p:cNvSpPr>
          <p:nvPr/>
        </p:nvSpPr>
        <p:spPr bwMode="auto">
          <a:xfrm>
            <a:off x="1352550" y="6475413"/>
            <a:ext cx="8208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400">
                <a:solidFill>
                  <a:srgbClr val="000000"/>
                </a:solidFill>
              </a:rPr>
              <a:t>Liu et al., “</a:t>
            </a:r>
            <a:r>
              <a:rPr lang="en-US" altLang="ja-JP" sz="1400">
                <a:solidFill>
                  <a:srgbClr val="0000FF"/>
                </a:solidFill>
              </a:rPr>
              <a:t>RAIDR: Retention-Aware Intelligent DRAM Refresh</a:t>
            </a:r>
            <a:r>
              <a:rPr lang="en-US" altLang="ja-JP" sz="1400">
                <a:solidFill>
                  <a:srgbClr val="000000"/>
                </a:solidFill>
              </a:rPr>
              <a:t>,</a:t>
            </a:r>
            <a:r>
              <a:rPr lang="en-US" altLang="en-US" sz="1400">
                <a:solidFill>
                  <a:srgbClr val="000000"/>
                </a:solidFill>
              </a:rPr>
              <a:t>”</a:t>
            </a:r>
            <a:r>
              <a:rPr lang="en-US" altLang="ja-JP" sz="1400">
                <a:solidFill>
                  <a:srgbClr val="000000"/>
                </a:solidFill>
              </a:rPr>
              <a:t> ISCA 2012.</a:t>
            </a:r>
            <a:endParaRPr lang="en-US" altLang="en-US" sz="1400">
              <a:solidFill>
                <a:srgbClr val="000000"/>
              </a:solidFill>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1">
            <a:extLst>
              <a:ext uri="{FF2B5EF4-FFF2-40B4-BE49-F238E27FC236}">
                <a16:creationId xmlns:a16="http://schemas.microsoft.com/office/drawing/2014/main" id="{BECA8DE5-A4CD-444A-A4C3-38325520DCC4}"/>
              </a:ext>
            </a:extLst>
          </p:cNvPr>
          <p:cNvSpPr>
            <a:spLocks noGrp="1" noChangeArrowheads="1"/>
          </p:cNvSpPr>
          <p:nvPr>
            <p:ph type="title"/>
          </p:nvPr>
        </p:nvSpPr>
        <p:spPr/>
        <p:txBody>
          <a:bodyPr/>
          <a:lstStyle/>
          <a:p>
            <a:r>
              <a:rPr lang="en-US" altLang="en-US">
                <a:ea typeface="ＭＳ Ｐゴシック" panose="020B0600070205080204" pitchFamily="34" charset="-128"/>
              </a:rPr>
              <a:t>What Are These?</a:t>
            </a:r>
          </a:p>
        </p:txBody>
      </p:sp>
      <p:sp>
        <p:nvSpPr>
          <p:cNvPr id="125954" name="Slide Number Placeholder 3">
            <a:extLst>
              <a:ext uri="{FF2B5EF4-FFF2-40B4-BE49-F238E27FC236}">
                <a16:creationId xmlns:a16="http://schemas.microsoft.com/office/drawing/2014/main" id="{82167F54-27FA-4D1B-A1B5-0B15CC6C56D7}"/>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BEFA33-018B-4B2F-8F0D-98DBC02527F4}" type="slidenum">
              <a:rPr lang="en-US" altLang="en-US" smtClean="0">
                <a:solidFill>
                  <a:srgbClr val="000000"/>
                </a:solidFill>
                <a:latin typeface="Garamond" panose="02020404030301010803" pitchFamily="18" charset="0"/>
              </a:rPr>
              <a:pPr/>
              <a:t>8</a:t>
            </a:fld>
            <a:endParaRPr lang="en-US" altLang="en-US">
              <a:solidFill>
                <a:srgbClr val="000000"/>
              </a:solidFill>
              <a:latin typeface="Garamond" panose="02020404030301010803" pitchFamily="18" charset="0"/>
            </a:endParaRPr>
          </a:p>
        </p:txBody>
      </p:sp>
      <p:pic>
        <p:nvPicPr>
          <p:cNvPr id="125955" name="Picture 4">
            <a:extLst>
              <a:ext uri="{FF2B5EF4-FFF2-40B4-BE49-F238E27FC236}">
                <a16:creationId xmlns:a16="http://schemas.microsoft.com/office/drawing/2014/main" id="{C0E01658-9340-43ED-BDE1-92F05B38D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77900"/>
            <a:ext cx="9144000" cy="549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56" name="TextBox 5">
            <a:extLst>
              <a:ext uri="{FF2B5EF4-FFF2-40B4-BE49-F238E27FC236}">
                <a16:creationId xmlns:a16="http://schemas.microsoft.com/office/drawing/2014/main" id="{00C55DCB-289B-4844-9F51-E1E5845EC0F4}"/>
              </a:ext>
            </a:extLst>
          </p:cNvPr>
          <p:cNvSpPr txBox="1">
            <a:spLocks noChangeArrowheads="1"/>
          </p:cNvSpPr>
          <p:nvPr/>
        </p:nvSpPr>
        <p:spPr bwMode="auto">
          <a:xfrm>
            <a:off x="33338" y="6553200"/>
            <a:ext cx="40814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200"/>
              <a:t>Source: J. Masters, Redhat, FOSDEM 2018 keynote talk.</a:t>
            </a: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Title 1">
            <a:extLst>
              <a:ext uri="{FF2B5EF4-FFF2-40B4-BE49-F238E27FC236}">
                <a16:creationId xmlns:a16="http://schemas.microsoft.com/office/drawing/2014/main" id="{A05D796E-8A7B-4DB7-A137-71F0A5078C33}"/>
              </a:ext>
            </a:extLst>
          </p:cNvPr>
          <p:cNvSpPr>
            <a:spLocks noGrp="1" noChangeArrowheads="1"/>
          </p:cNvSpPr>
          <p:nvPr>
            <p:ph type="title"/>
          </p:nvPr>
        </p:nvSpPr>
        <p:spPr/>
        <p:txBody>
          <a:bodyPr/>
          <a:lstStyle/>
          <a:p>
            <a:r>
              <a:rPr lang="en-US" altLang="en-US">
                <a:ea typeface="ＭＳ Ｐゴシック" panose="020B0600070205080204" pitchFamily="34" charset="-128"/>
              </a:rPr>
              <a:t>Refresh Overhead: Energy</a:t>
            </a:r>
          </a:p>
        </p:txBody>
      </p:sp>
      <p:sp>
        <p:nvSpPr>
          <p:cNvPr id="224258" name="Slide Number Placeholder 3">
            <a:extLst>
              <a:ext uri="{FF2B5EF4-FFF2-40B4-BE49-F238E27FC236}">
                <a16:creationId xmlns:a16="http://schemas.microsoft.com/office/drawing/2014/main" id="{B9CE720B-3A32-4D95-8778-EDC83AD9552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2E442F46-5D04-4023-B57E-831F72A9AD57}" type="slidenum">
              <a:rPr lang="en-US" altLang="en-US" sz="1600" smtClean="0">
                <a:solidFill>
                  <a:srgbClr val="000000"/>
                </a:solidFill>
                <a:latin typeface="Garamond" panose="02020404030301010803" pitchFamily="18" charset="0"/>
              </a:rPr>
              <a:pPr>
                <a:spcBef>
                  <a:spcPct val="0"/>
                </a:spcBef>
                <a:buClrTx/>
                <a:buSzTx/>
                <a:buFontTx/>
                <a:buNone/>
              </a:pPr>
              <a:t>80</a:t>
            </a:fld>
            <a:endParaRPr lang="en-US" altLang="en-US" sz="1600">
              <a:solidFill>
                <a:srgbClr val="000000"/>
              </a:solidFill>
              <a:latin typeface="Garamond" panose="02020404030301010803" pitchFamily="18" charset="0"/>
            </a:endParaRPr>
          </a:p>
        </p:txBody>
      </p:sp>
      <p:pic>
        <p:nvPicPr>
          <p:cNvPr id="224259" name="Picture 2">
            <a:extLst>
              <a:ext uri="{FF2B5EF4-FFF2-40B4-BE49-F238E27FC236}">
                <a16:creationId xmlns:a16="http://schemas.microsoft.com/office/drawing/2014/main" id="{40BD01BE-F4ED-4F05-8F71-DA169B8BD17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25488" y="933450"/>
            <a:ext cx="6929437"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4260" name="2">
            <a:extLst>
              <a:ext uri="{FF2B5EF4-FFF2-40B4-BE49-F238E27FC236}">
                <a16:creationId xmlns:a16="http://schemas.microsoft.com/office/drawing/2014/main" id="{92B04561-B414-49EC-A243-FE8646C17AD7}"/>
              </a:ext>
            </a:extLst>
          </p:cNvPr>
          <p:cNvSpPr txBox="1">
            <a:spLocks noChangeArrowheads="1"/>
          </p:cNvSpPr>
          <p:nvPr/>
        </p:nvSpPr>
        <p:spPr bwMode="auto">
          <a:xfrm>
            <a:off x="2555875" y="4508500"/>
            <a:ext cx="1143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3000" b="1">
                <a:solidFill>
                  <a:srgbClr val="404040"/>
                </a:solidFill>
                <a:latin typeface="Calibri" panose="020F0502020204030204" pitchFamily="34" charset="0"/>
              </a:rPr>
              <a:t>15%</a:t>
            </a:r>
          </a:p>
        </p:txBody>
      </p:sp>
      <p:sp>
        <p:nvSpPr>
          <p:cNvPr id="224261" name="2">
            <a:extLst>
              <a:ext uri="{FF2B5EF4-FFF2-40B4-BE49-F238E27FC236}">
                <a16:creationId xmlns:a16="http://schemas.microsoft.com/office/drawing/2014/main" id="{269ED7DB-FDBC-4FA6-BDB6-63FA5113363D}"/>
              </a:ext>
            </a:extLst>
          </p:cNvPr>
          <p:cNvSpPr txBox="1">
            <a:spLocks noChangeArrowheads="1"/>
          </p:cNvSpPr>
          <p:nvPr/>
        </p:nvSpPr>
        <p:spPr bwMode="auto">
          <a:xfrm>
            <a:off x="6443663" y="2997200"/>
            <a:ext cx="1143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3000" b="1">
                <a:solidFill>
                  <a:srgbClr val="404040"/>
                </a:solidFill>
                <a:latin typeface="Calibri" panose="020F0502020204030204" pitchFamily="34" charset="0"/>
              </a:rPr>
              <a:t>47%</a:t>
            </a:r>
          </a:p>
        </p:txBody>
      </p:sp>
      <p:sp>
        <p:nvSpPr>
          <p:cNvPr id="224262" name="Rectangle 7">
            <a:extLst>
              <a:ext uri="{FF2B5EF4-FFF2-40B4-BE49-F238E27FC236}">
                <a16:creationId xmlns:a16="http://schemas.microsoft.com/office/drawing/2014/main" id="{16FF7793-C38A-4E63-AEB8-E621CA701C00}"/>
              </a:ext>
            </a:extLst>
          </p:cNvPr>
          <p:cNvSpPr>
            <a:spLocks noChangeArrowheads="1"/>
          </p:cNvSpPr>
          <p:nvPr/>
        </p:nvSpPr>
        <p:spPr bwMode="auto">
          <a:xfrm>
            <a:off x="1352550" y="6475413"/>
            <a:ext cx="8208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400">
                <a:solidFill>
                  <a:srgbClr val="000000"/>
                </a:solidFill>
              </a:rPr>
              <a:t>Liu et al., “</a:t>
            </a:r>
            <a:r>
              <a:rPr lang="en-US" altLang="ja-JP" sz="1400">
                <a:solidFill>
                  <a:srgbClr val="0000FF"/>
                </a:solidFill>
              </a:rPr>
              <a:t>RAIDR: Retention-Aware Intelligent DRAM Refresh</a:t>
            </a:r>
            <a:r>
              <a:rPr lang="en-US" altLang="ja-JP" sz="1400">
                <a:solidFill>
                  <a:srgbClr val="000000"/>
                </a:solidFill>
              </a:rPr>
              <a:t>,</a:t>
            </a:r>
            <a:r>
              <a:rPr lang="en-US" altLang="en-US" sz="1400">
                <a:solidFill>
                  <a:srgbClr val="000000"/>
                </a:solidFill>
              </a:rPr>
              <a:t>”</a:t>
            </a:r>
            <a:r>
              <a:rPr lang="en-US" altLang="ja-JP" sz="1400">
                <a:solidFill>
                  <a:srgbClr val="000000"/>
                </a:solidFill>
              </a:rPr>
              <a:t> ISCA 2012.</a:t>
            </a:r>
            <a:endParaRPr lang="en-US" altLang="en-US" sz="1400">
              <a:solidFill>
                <a:srgbClr val="000000"/>
              </a:solidFill>
            </a:endParaRP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1" name="Title 1">
            <a:extLst>
              <a:ext uri="{FF2B5EF4-FFF2-40B4-BE49-F238E27FC236}">
                <a16:creationId xmlns:a16="http://schemas.microsoft.com/office/drawing/2014/main" id="{7DA78EB7-91CB-44E3-AAAB-686FA2A35EAE}"/>
              </a:ext>
            </a:extLst>
          </p:cNvPr>
          <p:cNvSpPr>
            <a:spLocks noGrp="1" noChangeArrowheads="1"/>
          </p:cNvSpPr>
          <p:nvPr>
            <p:ph type="title"/>
          </p:nvPr>
        </p:nvSpPr>
        <p:spPr/>
        <p:txBody>
          <a:bodyPr/>
          <a:lstStyle/>
          <a:p>
            <a:r>
              <a:rPr lang="en-US" altLang="en-US">
                <a:ea typeface="ＭＳ Ｐゴシック" panose="020B0600070205080204" pitchFamily="34" charset="-128"/>
              </a:rPr>
              <a:t>How Do We Solve the Problem?</a:t>
            </a:r>
          </a:p>
        </p:txBody>
      </p:sp>
      <p:sp>
        <p:nvSpPr>
          <p:cNvPr id="3" name="Content Placeholder 2">
            <a:extLst>
              <a:ext uri="{FF2B5EF4-FFF2-40B4-BE49-F238E27FC236}">
                <a16:creationId xmlns:a16="http://schemas.microsoft.com/office/drawing/2014/main" id="{E51F6330-0DA5-4B8F-9FB3-13A7F15DB3F0}"/>
              </a:ext>
            </a:extLst>
          </p:cNvPr>
          <p:cNvSpPr>
            <a:spLocks noGrp="1" noChangeArrowheads="1"/>
          </p:cNvSpPr>
          <p:nvPr>
            <p:ph idx="1"/>
          </p:nvPr>
        </p:nvSpPr>
        <p:spPr>
          <a:xfrm>
            <a:off x="228600" y="1066800"/>
            <a:ext cx="8915400" cy="5194300"/>
          </a:xfrm>
        </p:spPr>
        <p:txBody>
          <a:bodyPr/>
          <a:lstStyle/>
          <a:p>
            <a:r>
              <a:rPr lang="en-US" altLang="en-US">
                <a:solidFill>
                  <a:srgbClr val="0000FF"/>
                </a:solidFill>
                <a:ea typeface="ＭＳ Ｐゴシック" panose="020B0600070205080204" pitchFamily="34" charset="-128"/>
              </a:rPr>
              <a:t>Observation: All DRAM rows are refreshed every 64ms.</a:t>
            </a: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r>
              <a:rPr lang="en-US" altLang="en-US">
                <a:solidFill>
                  <a:srgbClr val="0000FF"/>
                </a:solidFill>
                <a:ea typeface="ＭＳ Ｐゴシック" panose="020B0600070205080204" pitchFamily="34" charset="-128"/>
              </a:rPr>
              <a:t>Critical thinking: Do we need to refresh all rows every 64ms?</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solidFill>
                  <a:srgbClr val="FF0000"/>
                </a:solidFill>
                <a:ea typeface="ＭＳ Ｐゴシック" panose="020B0600070205080204" pitchFamily="34" charset="-128"/>
              </a:rPr>
              <a:t>What if we knew what happened underneath and exposed that information to upper layers?</a:t>
            </a:r>
          </a:p>
        </p:txBody>
      </p:sp>
      <p:sp>
        <p:nvSpPr>
          <p:cNvPr id="225283" name="Slide Number Placeholder 3">
            <a:extLst>
              <a:ext uri="{FF2B5EF4-FFF2-40B4-BE49-F238E27FC236}">
                <a16:creationId xmlns:a16="http://schemas.microsoft.com/office/drawing/2014/main" id="{32C08453-C090-4F88-96D8-4DA1803464C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B1848802-7F42-4407-8150-54AC413A5D81}" type="slidenum">
              <a:rPr lang="en-US" altLang="en-US" sz="1600" smtClean="0">
                <a:solidFill>
                  <a:srgbClr val="000000"/>
                </a:solidFill>
                <a:latin typeface="Garamond" panose="02020404030301010803" pitchFamily="18" charset="0"/>
              </a:rPr>
              <a:pPr>
                <a:spcBef>
                  <a:spcPct val="0"/>
                </a:spcBef>
                <a:buClrTx/>
                <a:buSzTx/>
                <a:buFontTx/>
                <a:buNone/>
              </a:pPr>
              <a:t>81</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A48B2B-E5EF-48D4-98B7-D75DAAFC450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054225"/>
            <a:ext cx="9144000" cy="267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6306" name="Title 1">
            <a:extLst>
              <a:ext uri="{FF2B5EF4-FFF2-40B4-BE49-F238E27FC236}">
                <a16:creationId xmlns:a16="http://schemas.microsoft.com/office/drawing/2014/main" id="{16FB3671-1E73-4594-A7FE-5A187DE1572B}"/>
              </a:ext>
            </a:extLst>
          </p:cNvPr>
          <p:cNvSpPr>
            <a:spLocks noGrp="1" noChangeArrowheads="1"/>
          </p:cNvSpPr>
          <p:nvPr>
            <p:ph type="title"/>
          </p:nvPr>
        </p:nvSpPr>
        <p:spPr>
          <a:xfrm>
            <a:off x="228600" y="152400"/>
            <a:ext cx="8915400" cy="1066800"/>
          </a:xfrm>
        </p:spPr>
        <p:txBody>
          <a:bodyPr/>
          <a:lstStyle/>
          <a:p>
            <a:r>
              <a:rPr lang="en-US" altLang="en-US" sz="3600">
                <a:ea typeface="ＭＳ Ｐゴシック" panose="020B0600070205080204" pitchFamily="34" charset="-128"/>
              </a:rPr>
              <a:t>Underneath: Retention Time Profile of DRAM</a:t>
            </a:r>
          </a:p>
        </p:txBody>
      </p:sp>
      <p:sp>
        <p:nvSpPr>
          <p:cNvPr id="226307" name="Slide Number Placeholder 3">
            <a:extLst>
              <a:ext uri="{FF2B5EF4-FFF2-40B4-BE49-F238E27FC236}">
                <a16:creationId xmlns:a16="http://schemas.microsoft.com/office/drawing/2014/main" id="{2F1485FE-C934-4E5A-A976-91B546EFE8B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D9CA0A72-B529-4169-A6A8-062D66BE8497}" type="slidenum">
              <a:rPr lang="en-US" altLang="en-US" sz="1600" smtClean="0">
                <a:solidFill>
                  <a:srgbClr val="000000"/>
                </a:solidFill>
                <a:latin typeface="Garamond" panose="02020404030301010803" pitchFamily="18" charset="0"/>
              </a:rPr>
              <a:pPr>
                <a:spcBef>
                  <a:spcPct val="0"/>
                </a:spcBef>
                <a:buClrTx/>
                <a:buSzTx/>
                <a:buFontTx/>
                <a:buNone/>
              </a:pPr>
              <a:t>82</a:t>
            </a:fld>
            <a:endParaRPr lang="en-US" altLang="en-US" sz="1600">
              <a:solidFill>
                <a:srgbClr val="000000"/>
              </a:solidFill>
              <a:latin typeface="Garamond" panose="02020404030301010803" pitchFamily="18" charset="0"/>
            </a:endParaRPr>
          </a:p>
        </p:txBody>
      </p:sp>
      <p:pic>
        <p:nvPicPr>
          <p:cNvPr id="5" name="Picture 4">
            <a:extLst>
              <a:ext uri="{FF2B5EF4-FFF2-40B4-BE49-F238E27FC236}">
                <a16:creationId xmlns:a16="http://schemas.microsoft.com/office/drawing/2014/main" id="{906E7939-D321-47EF-A374-F395F851A1D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219200"/>
            <a:ext cx="9144000" cy="437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6309" name="Rectangle 9">
            <a:extLst>
              <a:ext uri="{FF2B5EF4-FFF2-40B4-BE49-F238E27FC236}">
                <a16:creationId xmlns:a16="http://schemas.microsoft.com/office/drawing/2014/main" id="{4D026E4D-B3DC-4A23-8BC7-43F24D4137E8}"/>
              </a:ext>
            </a:extLst>
          </p:cNvPr>
          <p:cNvSpPr>
            <a:spLocks noChangeArrowheads="1"/>
          </p:cNvSpPr>
          <p:nvPr/>
        </p:nvSpPr>
        <p:spPr bwMode="auto">
          <a:xfrm>
            <a:off x="1352550" y="6475413"/>
            <a:ext cx="8208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400">
                <a:solidFill>
                  <a:srgbClr val="000000"/>
                </a:solidFill>
              </a:rPr>
              <a:t>Liu et al., “</a:t>
            </a:r>
            <a:r>
              <a:rPr lang="en-US" altLang="ja-JP" sz="1400">
                <a:solidFill>
                  <a:srgbClr val="0000FF"/>
                </a:solidFill>
              </a:rPr>
              <a:t>RAIDR: Retention-Aware Intelligent DRAM Refresh</a:t>
            </a:r>
            <a:r>
              <a:rPr lang="en-US" altLang="ja-JP" sz="1400">
                <a:solidFill>
                  <a:srgbClr val="000000"/>
                </a:solidFill>
              </a:rPr>
              <a:t>,</a:t>
            </a:r>
            <a:r>
              <a:rPr lang="en-US" altLang="en-US" sz="1400">
                <a:solidFill>
                  <a:srgbClr val="000000"/>
                </a:solidFill>
              </a:rPr>
              <a:t>”</a:t>
            </a:r>
            <a:r>
              <a:rPr lang="en-US" altLang="ja-JP" sz="1400">
                <a:solidFill>
                  <a:srgbClr val="000000"/>
                </a:solidFill>
              </a:rPr>
              <a:t> ISCA 2012.</a:t>
            </a:r>
            <a:endParaRPr lang="en-US" altLang="en-US" sz="1400">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29" name="Title 1">
            <a:extLst>
              <a:ext uri="{FF2B5EF4-FFF2-40B4-BE49-F238E27FC236}">
                <a16:creationId xmlns:a16="http://schemas.microsoft.com/office/drawing/2014/main" id="{918C1F6F-62E7-4FEB-AF46-750B4BDD437E}"/>
              </a:ext>
            </a:extLst>
          </p:cNvPr>
          <p:cNvSpPr>
            <a:spLocks noGrp="1" noChangeArrowheads="1"/>
          </p:cNvSpPr>
          <p:nvPr>
            <p:ph type="title"/>
          </p:nvPr>
        </p:nvSpPr>
        <p:spPr/>
        <p:txBody>
          <a:bodyPr/>
          <a:lstStyle/>
          <a:p>
            <a:r>
              <a:rPr lang="en-US" altLang="en-US">
                <a:ea typeface="ＭＳ Ｐゴシック" panose="020B0600070205080204" pitchFamily="34" charset="-128"/>
              </a:rPr>
              <a:t>Aside: Why Do We Have Such a Profile?</a:t>
            </a:r>
          </a:p>
        </p:txBody>
      </p:sp>
      <p:sp>
        <p:nvSpPr>
          <p:cNvPr id="3" name="Content Placeholder 2">
            <a:extLst>
              <a:ext uri="{FF2B5EF4-FFF2-40B4-BE49-F238E27FC236}">
                <a16:creationId xmlns:a16="http://schemas.microsoft.com/office/drawing/2014/main" id="{299BE7D6-F6AC-4814-A5EB-D655CE45D93B}"/>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a:p>
            <a:r>
              <a:rPr lang="en-US" altLang="en-US">
                <a:ea typeface="ＭＳ Ｐゴシック" panose="020B0600070205080204" pitchFamily="34" charset="-128"/>
              </a:rPr>
              <a:t>Answer: Manufacturing is not perfect</a:t>
            </a:r>
          </a:p>
          <a:p>
            <a:pPr lvl="1"/>
            <a:endParaRPr lang="en-US" altLang="en-US">
              <a:ea typeface="ＭＳ Ｐゴシック" panose="020B0600070205080204" pitchFamily="34" charset="-128"/>
            </a:endParaRPr>
          </a:p>
          <a:p>
            <a:pPr lvl="1"/>
            <a:endParaRPr lang="en-US" altLang="en-US">
              <a:ea typeface="ＭＳ Ｐゴシック" panose="020B0600070205080204" pitchFamily="34" charset="-128"/>
            </a:endParaRPr>
          </a:p>
          <a:p>
            <a:r>
              <a:rPr lang="en-US" altLang="en-US">
                <a:ea typeface="ＭＳ Ｐゴシック" panose="020B0600070205080204" pitchFamily="34" charset="-128"/>
              </a:rPr>
              <a:t>Not all DRAM cells are exactly the same </a:t>
            </a:r>
          </a:p>
          <a:p>
            <a:pPr lvl="1"/>
            <a:endParaRPr lang="en-US" altLang="en-US">
              <a:ea typeface="ＭＳ Ｐゴシック" panose="020B0600070205080204" pitchFamily="34" charset="-128"/>
            </a:endParaRPr>
          </a:p>
          <a:p>
            <a:pPr lvl="1"/>
            <a:endParaRPr lang="en-US" altLang="en-US">
              <a:ea typeface="ＭＳ Ｐゴシック" panose="020B0600070205080204" pitchFamily="34" charset="-128"/>
            </a:endParaRPr>
          </a:p>
          <a:p>
            <a:r>
              <a:rPr lang="en-US" altLang="en-US">
                <a:ea typeface="ＭＳ Ｐゴシック" panose="020B0600070205080204" pitchFamily="34" charset="-128"/>
              </a:rPr>
              <a:t>Some are more leaky than others</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This is called </a:t>
            </a:r>
            <a:r>
              <a:rPr lang="en-US" altLang="en-US">
                <a:solidFill>
                  <a:srgbClr val="0000FF"/>
                </a:solidFill>
                <a:ea typeface="ＭＳ Ｐゴシック" panose="020B0600070205080204" pitchFamily="34" charset="-128"/>
              </a:rPr>
              <a:t>Manufacturing Process Variation</a:t>
            </a:r>
          </a:p>
          <a:p>
            <a:pPr lvl="1"/>
            <a:endParaRPr lang="en-US" altLang="en-US">
              <a:ea typeface="ＭＳ Ｐゴシック" panose="020B0600070205080204" pitchFamily="34" charset="-128"/>
            </a:endParaRPr>
          </a:p>
        </p:txBody>
      </p:sp>
      <p:sp>
        <p:nvSpPr>
          <p:cNvPr id="227331" name="Slide Number Placeholder 3">
            <a:extLst>
              <a:ext uri="{FF2B5EF4-FFF2-40B4-BE49-F238E27FC236}">
                <a16:creationId xmlns:a16="http://schemas.microsoft.com/office/drawing/2014/main" id="{4C2488CB-98F3-468F-B693-B967F917F7B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6760A2B6-A5CD-41E9-BF8D-EB4F54F9D388}" type="slidenum">
              <a:rPr lang="en-US" altLang="en-US" sz="1600" smtClean="0">
                <a:solidFill>
                  <a:srgbClr val="000000"/>
                </a:solidFill>
                <a:latin typeface="Garamond" panose="02020404030301010803" pitchFamily="18" charset="0"/>
              </a:rPr>
              <a:pPr>
                <a:spcBef>
                  <a:spcPct val="0"/>
                </a:spcBef>
                <a:buClrTx/>
                <a:buSzTx/>
                <a:buFontTx/>
                <a:buNone/>
              </a:pPr>
              <a:t>83</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Title 1">
            <a:extLst>
              <a:ext uri="{FF2B5EF4-FFF2-40B4-BE49-F238E27FC236}">
                <a16:creationId xmlns:a16="http://schemas.microsoft.com/office/drawing/2014/main" id="{A3E02A50-1C59-4C74-9AF5-B7D0C515D61F}"/>
              </a:ext>
            </a:extLst>
          </p:cNvPr>
          <p:cNvSpPr>
            <a:spLocks noGrp="1" noChangeArrowheads="1"/>
          </p:cNvSpPr>
          <p:nvPr>
            <p:ph type="title"/>
          </p:nvPr>
        </p:nvSpPr>
        <p:spPr/>
        <p:txBody>
          <a:bodyPr/>
          <a:lstStyle/>
          <a:p>
            <a:r>
              <a:rPr lang="en-US" altLang="en-US" sz="3600">
                <a:ea typeface="ＭＳ Ｐゴシック" panose="020B0600070205080204" pitchFamily="34" charset="-128"/>
              </a:rPr>
              <a:t>Opportunity: Taking Advantage of This Profile</a:t>
            </a:r>
          </a:p>
        </p:txBody>
      </p:sp>
      <p:sp>
        <p:nvSpPr>
          <p:cNvPr id="3" name="Content Placeholder 2">
            <a:extLst>
              <a:ext uri="{FF2B5EF4-FFF2-40B4-BE49-F238E27FC236}">
                <a16:creationId xmlns:a16="http://schemas.microsoft.com/office/drawing/2014/main" id="{17BF010B-8242-DA49-9C7A-3E6F51FD69C2}"/>
              </a:ext>
            </a:extLst>
          </p:cNvPr>
          <p:cNvSpPr>
            <a:spLocks noGrp="1"/>
          </p:cNvSpPr>
          <p:nvPr>
            <p:ph idx="1"/>
          </p:nvPr>
        </p:nvSpPr>
        <p:spPr>
          <a:xfrm>
            <a:off x="228600" y="996950"/>
            <a:ext cx="8610600" cy="5194300"/>
          </a:xfrm>
        </p:spPr>
        <p:txBody>
          <a:bodyPr/>
          <a:lstStyle/>
          <a:p>
            <a:pPr>
              <a:buFont typeface="Wingdings" charset="0"/>
              <a:buChar char="n"/>
              <a:defRPr/>
            </a:pPr>
            <a:r>
              <a:rPr lang="en-US" dirty="0"/>
              <a:t>Assume we know the retention time of each row exactly</a:t>
            </a:r>
          </a:p>
          <a:p>
            <a:pPr>
              <a:buFont typeface="Wingdings" charset="0"/>
              <a:buChar char="n"/>
              <a:defRPr/>
            </a:pPr>
            <a:endParaRPr lang="en-US" dirty="0"/>
          </a:p>
          <a:p>
            <a:pPr>
              <a:buFont typeface="Wingdings" charset="0"/>
              <a:buChar char="n"/>
              <a:defRPr/>
            </a:pPr>
            <a:r>
              <a:rPr lang="en-US" dirty="0"/>
              <a:t>What can we do with this information?</a:t>
            </a:r>
          </a:p>
          <a:p>
            <a:pPr>
              <a:buFont typeface="Wingdings" charset="0"/>
              <a:buChar char="n"/>
              <a:defRPr/>
            </a:pPr>
            <a:endParaRPr lang="en-US" dirty="0"/>
          </a:p>
          <a:p>
            <a:pPr>
              <a:buFont typeface="Wingdings" charset="0"/>
              <a:buChar char="n"/>
              <a:defRPr/>
            </a:pPr>
            <a:r>
              <a:rPr lang="en-US" dirty="0"/>
              <a:t>Who do we expose this information to?</a:t>
            </a:r>
          </a:p>
          <a:p>
            <a:pPr marL="344487" lvl="1" indent="0">
              <a:buFont typeface="Wingdings" charset="0"/>
              <a:buNone/>
              <a:defRPr/>
            </a:pPr>
            <a:endParaRPr lang="en-US" dirty="0"/>
          </a:p>
          <a:p>
            <a:pPr>
              <a:buFont typeface="Wingdings" charset="0"/>
              <a:buChar char="n"/>
              <a:defRPr/>
            </a:pPr>
            <a:r>
              <a:rPr lang="en-US" dirty="0"/>
              <a:t>How much information do we expose?</a:t>
            </a:r>
          </a:p>
          <a:p>
            <a:pPr lvl="1">
              <a:buFont typeface="Wingdings" charset="0"/>
              <a:buChar char="q"/>
              <a:defRPr/>
            </a:pPr>
            <a:r>
              <a:rPr lang="en-US" dirty="0"/>
              <a:t>Affects hardware/software overhead, power consumption, verification complexity, cost</a:t>
            </a:r>
          </a:p>
          <a:p>
            <a:pPr>
              <a:buFont typeface="Wingdings" charset="0"/>
              <a:buChar char="n"/>
              <a:defRPr/>
            </a:pPr>
            <a:endParaRPr lang="en-US" dirty="0"/>
          </a:p>
          <a:p>
            <a:pPr>
              <a:buFont typeface="Wingdings" charset="0"/>
              <a:buChar char="n"/>
              <a:defRPr/>
            </a:pPr>
            <a:r>
              <a:rPr lang="en-US" dirty="0"/>
              <a:t>How do we determine this profile information?</a:t>
            </a:r>
          </a:p>
          <a:p>
            <a:pPr lvl="1">
              <a:buFont typeface="Wingdings" charset="0"/>
              <a:buChar char="q"/>
              <a:defRPr/>
            </a:pPr>
            <a:r>
              <a:rPr lang="en-US" dirty="0"/>
              <a:t>Also, who determines it?</a:t>
            </a:r>
          </a:p>
          <a:p>
            <a:pPr lvl="1">
              <a:buFont typeface="Wingdings" charset="0"/>
              <a:buChar char="q"/>
              <a:defRPr/>
            </a:pPr>
            <a:endParaRPr lang="en-US" dirty="0"/>
          </a:p>
          <a:p>
            <a:pPr>
              <a:buFont typeface="Wingdings" charset="0"/>
              <a:buChar char="n"/>
              <a:defRPr/>
            </a:pPr>
            <a:endParaRPr lang="en-US" dirty="0"/>
          </a:p>
        </p:txBody>
      </p:sp>
      <p:sp>
        <p:nvSpPr>
          <p:cNvPr id="228355" name="Slide Number Placeholder 3">
            <a:extLst>
              <a:ext uri="{FF2B5EF4-FFF2-40B4-BE49-F238E27FC236}">
                <a16:creationId xmlns:a16="http://schemas.microsoft.com/office/drawing/2014/main" id="{7581607D-CF89-4B31-8C82-2B0D26A0339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E5EB6BE1-9CCC-44E9-9C4A-3950A4B258C9}" type="slidenum">
              <a:rPr lang="en-US" altLang="en-US" sz="1600" smtClean="0">
                <a:solidFill>
                  <a:srgbClr val="000000"/>
                </a:solidFill>
                <a:latin typeface="Garamond" panose="02020404030301010803" pitchFamily="18" charset="0"/>
              </a:rPr>
              <a:pPr>
                <a:spcBef>
                  <a:spcPct val="0"/>
                </a:spcBef>
                <a:buClrTx/>
                <a:buSzTx/>
                <a:buFontTx/>
                <a:buNone/>
              </a:pPr>
              <a:t>84</a:t>
            </a:fld>
            <a:endParaRPr lang="en-US" altLang="en-US" sz="1600">
              <a:solidFill>
                <a:srgbClr val="000000"/>
              </a:solidFill>
              <a:latin typeface="Garamond" panose="02020404030301010803" pitchFamily="18" charset="0"/>
            </a:endParaRPr>
          </a:p>
        </p:txBody>
      </p:sp>
      <p:sp>
        <p:nvSpPr>
          <p:cNvPr id="5" name="Text Box 17">
            <a:extLst>
              <a:ext uri="{FF2B5EF4-FFF2-40B4-BE49-F238E27FC236}">
                <a16:creationId xmlns:a16="http://schemas.microsoft.com/office/drawing/2014/main" id="{38D7DFD9-64D2-42D0-830F-0D3225A317D3}"/>
              </a:ext>
            </a:extLst>
          </p:cNvPr>
          <p:cNvSpPr txBox="1">
            <a:spLocks noChangeArrowheads="1"/>
          </p:cNvSpPr>
          <p:nvPr/>
        </p:nvSpPr>
        <p:spPr bwMode="auto">
          <a:xfrm>
            <a:off x="6530975" y="45926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Microarchitecture</a:t>
            </a:r>
          </a:p>
        </p:txBody>
      </p:sp>
      <p:sp>
        <p:nvSpPr>
          <p:cNvPr id="6" name="Text Box 18">
            <a:extLst>
              <a:ext uri="{FF2B5EF4-FFF2-40B4-BE49-F238E27FC236}">
                <a16:creationId xmlns:a16="http://schemas.microsoft.com/office/drawing/2014/main" id="{8428231C-F13F-4681-BF7A-F83CBA73531B}"/>
              </a:ext>
            </a:extLst>
          </p:cNvPr>
          <p:cNvSpPr txBox="1">
            <a:spLocks noChangeAspect="1" noChangeArrowheads="1"/>
          </p:cNvSpPr>
          <p:nvPr/>
        </p:nvSpPr>
        <p:spPr bwMode="auto">
          <a:xfrm>
            <a:off x="6530975" y="42211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ISA (Architecture)</a:t>
            </a:r>
          </a:p>
        </p:txBody>
      </p:sp>
      <p:sp>
        <p:nvSpPr>
          <p:cNvPr id="7" name="Text Box 19">
            <a:extLst>
              <a:ext uri="{FF2B5EF4-FFF2-40B4-BE49-F238E27FC236}">
                <a16:creationId xmlns:a16="http://schemas.microsoft.com/office/drawing/2014/main" id="{62E44271-81EB-4E0B-B84D-9A38D22744C2}"/>
              </a:ext>
            </a:extLst>
          </p:cNvPr>
          <p:cNvSpPr txBox="1">
            <a:spLocks noChangeAspect="1" noChangeArrowheads="1"/>
          </p:cNvSpPr>
          <p:nvPr/>
        </p:nvSpPr>
        <p:spPr bwMode="auto">
          <a:xfrm>
            <a:off x="6527800" y="3176588"/>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Program/Language</a:t>
            </a:r>
          </a:p>
        </p:txBody>
      </p:sp>
      <p:sp>
        <p:nvSpPr>
          <p:cNvPr id="8" name="Text Box 20">
            <a:extLst>
              <a:ext uri="{FF2B5EF4-FFF2-40B4-BE49-F238E27FC236}">
                <a16:creationId xmlns:a16="http://schemas.microsoft.com/office/drawing/2014/main" id="{A1D11F89-8379-45F3-846B-88491717281C}"/>
              </a:ext>
            </a:extLst>
          </p:cNvPr>
          <p:cNvSpPr txBox="1">
            <a:spLocks noChangeAspect="1" noChangeArrowheads="1"/>
          </p:cNvSpPr>
          <p:nvPr/>
        </p:nvSpPr>
        <p:spPr bwMode="auto">
          <a:xfrm>
            <a:off x="6527800" y="2805113"/>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Algorithm</a:t>
            </a:r>
          </a:p>
        </p:txBody>
      </p:sp>
      <p:sp>
        <p:nvSpPr>
          <p:cNvPr id="9" name="Text Box 21">
            <a:extLst>
              <a:ext uri="{FF2B5EF4-FFF2-40B4-BE49-F238E27FC236}">
                <a16:creationId xmlns:a16="http://schemas.microsoft.com/office/drawing/2014/main" id="{EA170990-11EF-4AFD-8B69-EBE9F33C4254}"/>
              </a:ext>
            </a:extLst>
          </p:cNvPr>
          <p:cNvSpPr txBox="1">
            <a:spLocks noChangeAspect="1" noChangeArrowheads="1"/>
          </p:cNvSpPr>
          <p:nvPr/>
        </p:nvSpPr>
        <p:spPr bwMode="auto">
          <a:xfrm>
            <a:off x="6527800" y="2438400"/>
            <a:ext cx="2043113" cy="366713"/>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Problem</a:t>
            </a:r>
          </a:p>
        </p:txBody>
      </p:sp>
      <p:sp>
        <p:nvSpPr>
          <p:cNvPr id="10" name="Text Box 22">
            <a:extLst>
              <a:ext uri="{FF2B5EF4-FFF2-40B4-BE49-F238E27FC236}">
                <a16:creationId xmlns:a16="http://schemas.microsoft.com/office/drawing/2014/main" id="{13115A4F-E399-4046-99BA-AD67E8C66563}"/>
              </a:ext>
            </a:extLst>
          </p:cNvPr>
          <p:cNvSpPr txBox="1">
            <a:spLocks noChangeAspect="1" noChangeArrowheads="1"/>
          </p:cNvSpPr>
          <p:nvPr/>
        </p:nvSpPr>
        <p:spPr bwMode="auto">
          <a:xfrm>
            <a:off x="6530975" y="4965700"/>
            <a:ext cx="2039938" cy="373063"/>
          </a:xfrm>
          <a:prstGeom prst="rect">
            <a:avLst/>
          </a:prstGeom>
          <a:solidFill>
            <a:srgbClr val="00FF00"/>
          </a:solidFill>
          <a:ln w="9525">
            <a:solidFill>
              <a:schemeClr val="tx1"/>
            </a:solidFill>
            <a:miter lim="800000"/>
            <a:headEnd/>
            <a:tailEnd/>
          </a:ln>
        </p:spPr>
        <p:txBody>
          <a:bodyPr wrap="none"/>
          <a:lstStyle/>
          <a:p>
            <a:pPr eaLnBrk="1" hangingPunct="1">
              <a:defRPr/>
            </a:pPr>
            <a:r>
              <a:rPr lang="en-US" sz="1750" dirty="0">
                <a:solidFill>
                  <a:srgbClr val="000000"/>
                </a:solidFill>
                <a:latin typeface="Tahoma" pitchFamily="34" charset="0"/>
                <a:cs typeface="Arial" charset="0"/>
              </a:rPr>
              <a:t>Logic</a:t>
            </a:r>
          </a:p>
          <a:p>
            <a:pPr eaLnBrk="1" hangingPunct="1">
              <a:defRPr/>
            </a:pPr>
            <a:endParaRPr lang="en-US" sz="1750" dirty="0">
              <a:solidFill>
                <a:srgbClr val="000000"/>
              </a:solidFill>
              <a:latin typeface="Tahoma" pitchFamily="34" charset="0"/>
              <a:cs typeface="Arial" charset="0"/>
            </a:endParaRPr>
          </a:p>
        </p:txBody>
      </p:sp>
      <p:sp>
        <p:nvSpPr>
          <p:cNvPr id="11" name="Text Box 23">
            <a:extLst>
              <a:ext uri="{FF2B5EF4-FFF2-40B4-BE49-F238E27FC236}">
                <a16:creationId xmlns:a16="http://schemas.microsoft.com/office/drawing/2014/main" id="{19BDDBAF-7EB9-48AD-9643-A50CAC1A94C0}"/>
              </a:ext>
            </a:extLst>
          </p:cNvPr>
          <p:cNvSpPr txBox="1">
            <a:spLocks noChangeAspect="1" noChangeArrowheads="1"/>
          </p:cNvSpPr>
          <p:nvPr/>
        </p:nvSpPr>
        <p:spPr bwMode="auto">
          <a:xfrm>
            <a:off x="6530975" y="53371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Devices</a:t>
            </a:r>
          </a:p>
        </p:txBody>
      </p:sp>
      <p:sp>
        <p:nvSpPr>
          <p:cNvPr id="12" name="Text Box 24">
            <a:extLst>
              <a:ext uri="{FF2B5EF4-FFF2-40B4-BE49-F238E27FC236}">
                <a16:creationId xmlns:a16="http://schemas.microsoft.com/office/drawing/2014/main" id="{9D69F76B-4457-4BDB-83D2-6E56E1A03565}"/>
              </a:ext>
            </a:extLst>
          </p:cNvPr>
          <p:cNvSpPr txBox="1">
            <a:spLocks noChangeAspect="1" noChangeArrowheads="1"/>
          </p:cNvSpPr>
          <p:nvPr/>
        </p:nvSpPr>
        <p:spPr bwMode="auto">
          <a:xfrm>
            <a:off x="6530975" y="3551238"/>
            <a:ext cx="2041525" cy="6699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Runtime System</a:t>
            </a:r>
          </a:p>
          <a:p>
            <a:pPr eaLnBrk="1" hangingPunct="1">
              <a:spcBef>
                <a:spcPct val="0"/>
              </a:spcBef>
              <a:buClrTx/>
              <a:buSzTx/>
              <a:buFontTx/>
              <a:buNone/>
            </a:pPr>
            <a:r>
              <a:rPr lang="en-US" altLang="en-US" sz="1800">
                <a:solidFill>
                  <a:srgbClr val="000000"/>
                </a:solidFill>
              </a:rPr>
              <a:t>(VM, OS, MM)</a:t>
            </a:r>
          </a:p>
        </p:txBody>
      </p:sp>
      <p:sp>
        <p:nvSpPr>
          <p:cNvPr id="13" name="Text Box 23">
            <a:extLst>
              <a:ext uri="{FF2B5EF4-FFF2-40B4-BE49-F238E27FC236}">
                <a16:creationId xmlns:a16="http://schemas.microsoft.com/office/drawing/2014/main" id="{85EC80AE-D26F-4A99-8E58-135CEAF24CFB}"/>
              </a:ext>
            </a:extLst>
          </p:cNvPr>
          <p:cNvSpPr txBox="1">
            <a:spLocks noChangeAspect="1" noChangeArrowheads="1"/>
          </p:cNvSpPr>
          <p:nvPr/>
        </p:nvSpPr>
        <p:spPr bwMode="auto">
          <a:xfrm>
            <a:off x="6532563" y="56927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rgbClr val="000000"/>
                </a:solidFill>
              </a:rPr>
              <a:t>Electrons</a:t>
            </a:r>
          </a:p>
        </p:txBody>
      </p:sp>
      <p:sp>
        <p:nvSpPr>
          <p:cNvPr id="14" name="Rounded Rectangle 13">
            <a:extLst>
              <a:ext uri="{FF2B5EF4-FFF2-40B4-BE49-F238E27FC236}">
                <a16:creationId xmlns:a16="http://schemas.microsoft.com/office/drawing/2014/main" id="{B77B9B7D-5827-4F28-9574-D849DD4E199D}"/>
              </a:ext>
            </a:extLst>
          </p:cNvPr>
          <p:cNvSpPr>
            <a:spLocks noChangeArrowheads="1"/>
          </p:cNvSpPr>
          <p:nvPr/>
        </p:nvSpPr>
        <p:spPr bwMode="auto">
          <a:xfrm rot="5400000">
            <a:off x="6743700" y="3581400"/>
            <a:ext cx="1524000" cy="22860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Title 1">
            <a:extLst>
              <a:ext uri="{FF2B5EF4-FFF2-40B4-BE49-F238E27FC236}">
                <a16:creationId xmlns:a16="http://schemas.microsoft.com/office/drawing/2014/main" id="{D930D8E7-8389-45EE-B984-2E2EAC2AABF1}"/>
              </a:ext>
            </a:extLst>
          </p:cNvPr>
          <p:cNvSpPr>
            <a:spLocks noGrp="1" noChangeArrowheads="1"/>
          </p:cNvSpPr>
          <p:nvPr>
            <p:ph type="title"/>
          </p:nvPr>
        </p:nvSpPr>
        <p:spPr/>
        <p:txBody>
          <a:bodyPr/>
          <a:lstStyle/>
          <a:p>
            <a:r>
              <a:rPr lang="en-US" altLang="en-US">
                <a:ea typeface="ＭＳ Ｐゴシック" panose="020B0600070205080204" pitchFamily="34" charset="-128"/>
              </a:rPr>
              <a:t>Retention Time of DRAM Rows</a:t>
            </a:r>
          </a:p>
        </p:txBody>
      </p:sp>
      <p:sp>
        <p:nvSpPr>
          <p:cNvPr id="94211" name="Content Placeholder 2">
            <a:extLst>
              <a:ext uri="{FF2B5EF4-FFF2-40B4-BE49-F238E27FC236}">
                <a16:creationId xmlns:a16="http://schemas.microsoft.com/office/drawing/2014/main" id="{F70172DE-2DB3-4B95-A15A-04C46CF450C7}"/>
              </a:ext>
            </a:extLst>
          </p:cNvPr>
          <p:cNvSpPr>
            <a:spLocks noGrp="1" noChangeArrowheads="1"/>
          </p:cNvSpPr>
          <p:nvPr>
            <p:ph idx="1"/>
          </p:nvPr>
        </p:nvSpPr>
        <p:spPr>
          <a:xfrm>
            <a:off x="228600" y="996950"/>
            <a:ext cx="8807450" cy="5194300"/>
          </a:xfrm>
        </p:spPr>
        <p:txBody>
          <a:bodyPr/>
          <a:lstStyle/>
          <a:p>
            <a:r>
              <a:rPr lang="en-US" altLang="en-US">
                <a:ea typeface="ＭＳ Ｐゴシック" panose="020B0600070205080204" pitchFamily="34" charset="-128"/>
              </a:rPr>
              <a:t>Observation: </a:t>
            </a:r>
            <a:r>
              <a:rPr lang="en-US" altLang="en-US">
                <a:solidFill>
                  <a:srgbClr val="0000FF"/>
                </a:solidFill>
                <a:ea typeface="ＭＳ Ｐゴシック" panose="020B0600070205080204" pitchFamily="34" charset="-128"/>
              </a:rPr>
              <a:t>Overwhelming majority of DRAM rows can be refreshed much less often without losing data</a:t>
            </a: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r>
              <a:rPr lang="en-US" altLang="en-US">
                <a:solidFill>
                  <a:srgbClr val="FF0000"/>
                </a:solidFill>
                <a:ea typeface="ＭＳ Ｐゴシック" panose="020B0600070205080204" pitchFamily="34" charset="-128"/>
              </a:rPr>
              <a:t>Can we exploit this to reduce refresh operations at low cost?</a:t>
            </a:r>
          </a:p>
        </p:txBody>
      </p:sp>
      <p:sp>
        <p:nvSpPr>
          <p:cNvPr id="229379" name="Slide Number Placeholder 3">
            <a:extLst>
              <a:ext uri="{FF2B5EF4-FFF2-40B4-BE49-F238E27FC236}">
                <a16:creationId xmlns:a16="http://schemas.microsoft.com/office/drawing/2014/main" id="{4407C70F-E22C-44FE-B744-DCED1258768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F1C71EFB-3F61-46C7-BB98-BC965A7B67A9}" type="slidenum">
              <a:rPr lang="en-US" altLang="en-US" sz="1600" smtClean="0">
                <a:solidFill>
                  <a:srgbClr val="000000"/>
                </a:solidFill>
                <a:latin typeface="Garamond" panose="02020404030301010803" pitchFamily="18" charset="0"/>
              </a:rPr>
              <a:pPr>
                <a:spcBef>
                  <a:spcPct val="0"/>
                </a:spcBef>
                <a:buClrTx/>
                <a:buSzTx/>
                <a:buFontTx/>
                <a:buNone/>
              </a:pPr>
              <a:t>85</a:t>
            </a:fld>
            <a:endParaRPr lang="en-US" altLang="en-US" sz="1600">
              <a:solidFill>
                <a:srgbClr val="000000"/>
              </a:solidFill>
              <a:latin typeface="Garamond" panose="02020404030301010803" pitchFamily="18" charset="0"/>
            </a:endParaRPr>
          </a:p>
        </p:txBody>
      </p:sp>
      <p:pic>
        <p:nvPicPr>
          <p:cNvPr id="229380" name="Picture 2">
            <a:extLst>
              <a:ext uri="{FF2B5EF4-FFF2-40B4-BE49-F238E27FC236}">
                <a16:creationId xmlns:a16="http://schemas.microsoft.com/office/drawing/2014/main" id="{F7AD9E9A-9278-47A7-851E-5E689CCF7A5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752600"/>
            <a:ext cx="6696075" cy="362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7F773BAA-5D43-A646-B763-8A6FBBCA49F7}"/>
              </a:ext>
            </a:extLst>
          </p:cNvPr>
          <p:cNvSpPr>
            <a:spLocks noChangeArrowheads="1"/>
          </p:cNvSpPr>
          <p:nvPr/>
        </p:nvSpPr>
        <p:spPr bwMode="auto">
          <a:xfrm>
            <a:off x="3124200" y="2879725"/>
            <a:ext cx="2667000" cy="792163"/>
          </a:xfrm>
          <a:prstGeom prst="rect">
            <a:avLst/>
          </a:prstGeom>
          <a:noFill/>
          <a:ln w="38100">
            <a:solidFill>
              <a:srgbClr val="FF0000"/>
            </a:solidFill>
            <a:miter lim="800000"/>
            <a:headEnd/>
            <a:tailEnd/>
          </a:ln>
          <a:effectLst>
            <a:outerShdw blurRad="63500" dist="23000" dir="5400000" rotWithShape="0">
              <a:srgbClr val="000000">
                <a:alpha val="34998"/>
              </a:srgbClr>
            </a:outerShdw>
          </a:effectLst>
          <a:extLst>
            <a:ext uri="{909E8E84-426E-40dd-AFC4-6F175D3DCCD1}"/>
          </a:extLst>
        </p:spPr>
        <p:txBody>
          <a:bodyPr anchor="ctr"/>
          <a:lstStyle/>
          <a:p>
            <a:pPr algn="ctr" eaLnBrk="1" hangingPunct="1">
              <a:defRPr/>
            </a:pPr>
            <a:endParaRPr lang="en-US">
              <a:solidFill>
                <a:srgbClr val="FFFFFF"/>
              </a:solidFill>
              <a:latin typeface="Tahoma"/>
            </a:endParaRPr>
          </a:p>
        </p:txBody>
      </p:sp>
      <p:sp>
        <p:nvSpPr>
          <p:cNvPr id="7" name="TextBox 6">
            <a:extLst>
              <a:ext uri="{FF2B5EF4-FFF2-40B4-BE49-F238E27FC236}">
                <a16:creationId xmlns:a16="http://schemas.microsoft.com/office/drawing/2014/main" id="{8C9C53DA-4AF7-4A81-861B-6E507E4D7E09}"/>
              </a:ext>
            </a:extLst>
          </p:cNvPr>
          <p:cNvSpPr txBox="1">
            <a:spLocks noChangeArrowheads="1"/>
          </p:cNvSpPr>
          <p:nvPr/>
        </p:nvSpPr>
        <p:spPr bwMode="auto">
          <a:xfrm>
            <a:off x="323850" y="5418138"/>
            <a:ext cx="8712200" cy="830262"/>
          </a:xfrm>
          <a:prstGeom prst="rect">
            <a:avLst/>
          </a:prstGeom>
          <a:solidFill>
            <a:srgbClr val="FFFFFF"/>
          </a:solidFill>
          <a:ln w="25400">
            <a:solidFill>
              <a:srgbClr val="0000FF"/>
            </a:solidFill>
            <a:miter lim="800000"/>
            <a:headEnd/>
            <a:tailEnd/>
          </a:ln>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Arial" panose="020B0604020202020204" pitchFamily="34" charset="0"/>
              </a:rPr>
              <a:t>Only ~1000 rows in 32GB DRAM need refresh every 64 ms,</a:t>
            </a:r>
          </a:p>
          <a:p>
            <a:pPr eaLnBrk="1" hangingPunct="1">
              <a:spcBef>
                <a:spcPct val="0"/>
              </a:spcBef>
              <a:buClrTx/>
              <a:buSzTx/>
              <a:buFontTx/>
              <a:buNone/>
            </a:pPr>
            <a:r>
              <a:rPr lang="en-US" altLang="en-US">
                <a:solidFill>
                  <a:srgbClr val="FF0000"/>
                </a:solidFill>
                <a:latin typeface="Arial" panose="020B0604020202020204" pitchFamily="34" charset="0"/>
              </a:rPr>
              <a:t>but we refresh all rows every 64ms</a:t>
            </a:r>
          </a:p>
        </p:txBody>
      </p:sp>
      <p:sp>
        <p:nvSpPr>
          <p:cNvPr id="8" name="TextBox 7">
            <a:extLst>
              <a:ext uri="{FF2B5EF4-FFF2-40B4-BE49-F238E27FC236}">
                <a16:creationId xmlns:a16="http://schemas.microsoft.com/office/drawing/2014/main" id="{C65002AB-F525-42A4-84A3-8C836761E86D}"/>
              </a:ext>
            </a:extLst>
          </p:cNvPr>
          <p:cNvSpPr txBox="1">
            <a:spLocks noChangeArrowheads="1"/>
          </p:cNvSpPr>
          <p:nvPr/>
        </p:nvSpPr>
        <p:spPr bwMode="auto">
          <a:xfrm>
            <a:off x="323850" y="5445125"/>
            <a:ext cx="8712200" cy="830263"/>
          </a:xfrm>
          <a:prstGeom prst="rect">
            <a:avLst/>
          </a:prstGeom>
          <a:solidFill>
            <a:srgbClr val="FFFFFF"/>
          </a:solidFill>
          <a:ln w="25400">
            <a:solidFill>
              <a:srgbClr val="0000FF"/>
            </a:solidFill>
            <a:miter lim="800000"/>
            <a:headEnd/>
            <a:tailEnd/>
          </a:ln>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Arial" panose="020B0604020202020204" pitchFamily="34" charset="0"/>
              </a:rPr>
              <a:t>Key Idea of RAIDR: Refresh weak rows more frequently,</a:t>
            </a:r>
          </a:p>
          <a:p>
            <a:pPr eaLnBrk="1" hangingPunct="1">
              <a:spcBef>
                <a:spcPct val="0"/>
              </a:spcBef>
              <a:buClrTx/>
              <a:buSzTx/>
              <a:buFontTx/>
              <a:buNone/>
            </a:pPr>
            <a:r>
              <a:rPr lang="en-US" altLang="en-US">
                <a:solidFill>
                  <a:srgbClr val="FF0000"/>
                </a:solidFill>
                <a:latin typeface="Arial" panose="020B0604020202020204" pitchFamily="34" charset="0"/>
              </a:rPr>
              <a:t> 		           all other rows less frequently </a:t>
            </a:r>
          </a:p>
        </p:txBody>
      </p:sp>
      <p:sp>
        <p:nvSpPr>
          <p:cNvPr id="229384" name="Rectangle 6">
            <a:extLst>
              <a:ext uri="{FF2B5EF4-FFF2-40B4-BE49-F238E27FC236}">
                <a16:creationId xmlns:a16="http://schemas.microsoft.com/office/drawing/2014/main" id="{AEB6F427-84AD-48E8-A1C9-A1354B8A51E3}"/>
              </a:ext>
            </a:extLst>
          </p:cNvPr>
          <p:cNvSpPr>
            <a:spLocks noChangeArrowheads="1"/>
          </p:cNvSpPr>
          <p:nvPr/>
        </p:nvSpPr>
        <p:spPr bwMode="auto">
          <a:xfrm>
            <a:off x="1403350" y="6577013"/>
            <a:ext cx="8208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400">
                <a:solidFill>
                  <a:srgbClr val="000000"/>
                </a:solidFill>
              </a:rPr>
              <a:t>Liu et al., “</a:t>
            </a:r>
            <a:r>
              <a:rPr lang="en-US" altLang="ja-JP" sz="1400">
                <a:solidFill>
                  <a:srgbClr val="0000FF"/>
                </a:solidFill>
              </a:rPr>
              <a:t>RAIDR: Retention-Aware Intelligent DRAM Refresh</a:t>
            </a:r>
            <a:r>
              <a:rPr lang="en-US" altLang="ja-JP" sz="1400">
                <a:solidFill>
                  <a:srgbClr val="000000"/>
                </a:solidFill>
              </a:rPr>
              <a:t>,</a:t>
            </a:r>
            <a:r>
              <a:rPr lang="en-US" altLang="en-US" sz="1400">
                <a:solidFill>
                  <a:srgbClr val="000000"/>
                </a:solidFill>
              </a:rPr>
              <a:t>”</a:t>
            </a:r>
            <a:r>
              <a:rPr lang="en-US" altLang="ja-JP" sz="1400">
                <a:solidFill>
                  <a:srgbClr val="000000"/>
                </a:solidFill>
              </a:rPr>
              <a:t> ISCA 2012.</a:t>
            </a:r>
            <a:endParaRPr lang="en-US" altLang="en-US" sz="1400">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4211">
                                            <p:txEl>
                                              <p:pRg st="9" end="9"/>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Title 4">
            <a:extLst>
              <a:ext uri="{FF2B5EF4-FFF2-40B4-BE49-F238E27FC236}">
                <a16:creationId xmlns:a16="http://schemas.microsoft.com/office/drawing/2014/main" id="{CDF45F10-AA1D-46E8-AD79-80A0452A76B9}"/>
              </a:ext>
            </a:extLst>
          </p:cNvPr>
          <p:cNvSpPr>
            <a:spLocks noGrp="1" noChangeArrowheads="1"/>
          </p:cNvSpPr>
          <p:nvPr>
            <p:ph type="ctrTitle"/>
          </p:nvPr>
        </p:nvSpPr>
        <p:spPr>
          <a:xfrm>
            <a:off x="685800" y="1412875"/>
            <a:ext cx="7924800" cy="1752600"/>
          </a:xfrm>
        </p:spPr>
        <p:txBody>
          <a:bodyPr/>
          <a:lstStyle/>
          <a:p>
            <a:r>
              <a:rPr lang="en-US" altLang="en-US">
                <a:ea typeface="ＭＳ Ｐゴシック" panose="020B0600070205080204" pitchFamily="34" charset="-128"/>
              </a:rPr>
              <a:t>RAIDR: Eliminating Unnecessary DRAM Refreshes</a:t>
            </a:r>
          </a:p>
        </p:txBody>
      </p:sp>
      <p:sp>
        <p:nvSpPr>
          <p:cNvPr id="230402" name="Slide Number Placeholder 3">
            <a:extLst>
              <a:ext uri="{FF2B5EF4-FFF2-40B4-BE49-F238E27FC236}">
                <a16:creationId xmlns:a16="http://schemas.microsoft.com/office/drawing/2014/main" id="{CEA5E2C3-F467-4106-8085-C5F487CE3A7B}"/>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48072A0B-6CAE-4732-AB2D-1DD5E8EE72CE}" type="slidenum">
              <a:rPr lang="en-US" altLang="en-US" sz="1200" smtClean="0">
                <a:solidFill>
                  <a:srgbClr val="000000"/>
                </a:solidFill>
                <a:latin typeface="Garamond" panose="02020404030301010803" pitchFamily="18" charset="0"/>
              </a:rPr>
              <a:pPr>
                <a:spcBef>
                  <a:spcPct val="0"/>
                </a:spcBef>
                <a:buClrTx/>
                <a:buSzTx/>
                <a:buFontTx/>
                <a:buNone/>
              </a:pPr>
              <a:t>86</a:t>
            </a:fld>
            <a:endParaRPr lang="en-US" altLang="en-US" sz="1200">
              <a:solidFill>
                <a:srgbClr val="000000"/>
              </a:solidFill>
              <a:latin typeface="Garamond" panose="02020404030301010803" pitchFamily="18" charset="0"/>
            </a:endParaRPr>
          </a:p>
        </p:txBody>
      </p:sp>
      <p:sp>
        <p:nvSpPr>
          <p:cNvPr id="230403" name="Rectangle 8">
            <a:extLst>
              <a:ext uri="{FF2B5EF4-FFF2-40B4-BE49-F238E27FC236}">
                <a16:creationId xmlns:a16="http://schemas.microsoft.com/office/drawing/2014/main" id="{1196B7EF-2C6B-47BC-B66E-4F63587DD615}"/>
              </a:ext>
            </a:extLst>
          </p:cNvPr>
          <p:cNvSpPr>
            <a:spLocks noChangeArrowheads="1"/>
          </p:cNvSpPr>
          <p:nvPr/>
        </p:nvSpPr>
        <p:spPr bwMode="auto">
          <a:xfrm>
            <a:off x="468313" y="4149725"/>
            <a:ext cx="845978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2800">
                <a:solidFill>
                  <a:srgbClr val="000000"/>
                </a:solidFill>
              </a:rPr>
              <a:t>Liu, Jaiyen, Veras, Mutlu, </a:t>
            </a:r>
          </a:p>
          <a:p>
            <a:pPr eaLnBrk="1" hangingPunct="1">
              <a:spcBef>
                <a:spcPct val="0"/>
              </a:spcBef>
              <a:buClrTx/>
              <a:buSzTx/>
              <a:buFontTx/>
              <a:buNone/>
            </a:pPr>
            <a:r>
              <a:rPr lang="en-US" altLang="ja-JP" sz="2800">
                <a:solidFill>
                  <a:srgbClr val="0000FF"/>
                </a:solidFill>
                <a:hlinkClick r:id="rId2"/>
              </a:rPr>
              <a:t>RAIDR: Retention-Aware Intelligent DRAM Refresh</a:t>
            </a:r>
            <a:r>
              <a:rPr lang="en-US" altLang="ja-JP" sz="2800">
                <a:solidFill>
                  <a:srgbClr val="000000"/>
                </a:solidFill>
              </a:rPr>
              <a:t> </a:t>
            </a:r>
          </a:p>
          <a:p>
            <a:pPr eaLnBrk="1" hangingPunct="1">
              <a:spcBef>
                <a:spcPct val="0"/>
              </a:spcBef>
              <a:buClrTx/>
              <a:buSzTx/>
              <a:buFontTx/>
              <a:buNone/>
            </a:pPr>
            <a:r>
              <a:rPr lang="en-US" altLang="ja-JP" sz="2800">
                <a:solidFill>
                  <a:srgbClr val="000000"/>
                </a:solidFill>
              </a:rPr>
              <a:t>ISCA 2012.</a:t>
            </a:r>
            <a:endParaRPr lang="en-US" altLang="en-US" sz="2800">
              <a:solidFill>
                <a:srgbClr val="000000"/>
              </a:solidFill>
              <a:latin typeface="Arial" panose="020B0604020202020204" pitchFamily="34" charset="0"/>
            </a:endParaRP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3B0AFE-F960-4474-8348-F13B38A4267E}"/>
              </a:ext>
            </a:extLst>
          </p:cNvPr>
          <p:cNvSpPr>
            <a:spLocks noGrp="1" noChangeArrowheads="1"/>
          </p:cNvSpPr>
          <p:nvPr>
            <p:ph idx="1"/>
          </p:nvPr>
        </p:nvSpPr>
        <p:spPr>
          <a:xfrm>
            <a:off x="228600" y="1052513"/>
            <a:ext cx="8610600" cy="5195887"/>
          </a:xfrm>
        </p:spPr>
        <p:txBody>
          <a:bodyPr/>
          <a:lstStyle/>
          <a:p>
            <a:pPr marL="0" indent="0">
              <a:buFont typeface="Wingdings" panose="05000000000000000000" pitchFamily="2" charset="2"/>
              <a:buNone/>
            </a:pPr>
            <a:r>
              <a:rPr lang="en-US" altLang="en-US">
                <a:solidFill>
                  <a:srgbClr val="FF0000"/>
                </a:solidFill>
                <a:ea typeface="ＭＳ Ｐゴシック" panose="020B0600070205080204" pitchFamily="34" charset="-128"/>
              </a:rPr>
              <a:t>1. Profiling: </a:t>
            </a:r>
            <a:r>
              <a:rPr lang="en-US" altLang="en-US">
                <a:solidFill>
                  <a:srgbClr val="0000FF"/>
                </a:solidFill>
                <a:ea typeface="ＭＳ Ｐゴシック" panose="020B0600070205080204" pitchFamily="34" charset="-128"/>
              </a:rPr>
              <a:t>Identify the retention time of all DRAM rows</a:t>
            </a:r>
          </a:p>
          <a:p>
            <a:pPr marL="0" indent="0">
              <a:buFont typeface="Wingdings" panose="05000000000000000000" pitchFamily="2" charset="2"/>
              <a:buNone/>
            </a:pPr>
            <a:r>
              <a:rPr lang="en-US" altLang="en-US">
                <a:solidFill>
                  <a:srgbClr val="0000FF"/>
                </a:solidFill>
                <a:ea typeface="ＭＳ Ｐゴシック" panose="020B0600070205080204" pitchFamily="34" charset="-128"/>
              </a:rPr>
              <a:t>    </a:t>
            </a:r>
            <a:r>
              <a:rPr lang="en-US" altLang="en-US">
                <a:solidFill>
                  <a:srgbClr val="000000"/>
                </a:solidFill>
                <a:ea typeface="ＭＳ Ｐゴシック" panose="020B0600070205080204" pitchFamily="34" charset="-128"/>
                <a:sym typeface="Wingdings" panose="05000000000000000000" pitchFamily="2" charset="2"/>
              </a:rPr>
              <a:t> can be done at design time or during operation</a:t>
            </a:r>
            <a:r>
              <a:rPr lang="en-US" altLang="en-US">
                <a:solidFill>
                  <a:srgbClr val="0000FF"/>
                </a:solidFill>
                <a:ea typeface="ＭＳ Ｐゴシック" panose="020B0600070205080204" pitchFamily="34" charset="-128"/>
              </a:rPr>
              <a:t>	</a:t>
            </a:r>
          </a:p>
          <a:p>
            <a:pPr marL="0" indent="0">
              <a:buFont typeface="Wingdings" panose="05000000000000000000" pitchFamily="2" charset="2"/>
              <a:buNone/>
            </a:pPr>
            <a:endParaRPr lang="en-US" altLang="en-US">
              <a:solidFill>
                <a:srgbClr val="0000FF"/>
              </a:solidFill>
              <a:ea typeface="ＭＳ Ｐゴシック" panose="020B0600070205080204" pitchFamily="34" charset="-128"/>
            </a:endParaRPr>
          </a:p>
          <a:p>
            <a:pPr marL="0" indent="0">
              <a:buFont typeface="Wingdings" panose="05000000000000000000" pitchFamily="2" charset="2"/>
              <a:buNone/>
            </a:pPr>
            <a:endParaRPr lang="en-US" altLang="en-US">
              <a:solidFill>
                <a:srgbClr val="0000FF"/>
              </a:solidFill>
              <a:ea typeface="ＭＳ Ｐゴシック" panose="020B0600070205080204" pitchFamily="34" charset="-128"/>
            </a:endParaRPr>
          </a:p>
          <a:p>
            <a:pPr marL="0" indent="0">
              <a:buFont typeface="Wingdings" panose="05000000000000000000" pitchFamily="2" charset="2"/>
              <a:buNone/>
            </a:pPr>
            <a:r>
              <a:rPr lang="en-US" altLang="en-US">
                <a:solidFill>
                  <a:srgbClr val="FF0000"/>
                </a:solidFill>
                <a:ea typeface="ＭＳ Ｐゴシック" panose="020B0600070205080204" pitchFamily="34" charset="-128"/>
              </a:rPr>
              <a:t>2. Binning: </a:t>
            </a:r>
            <a:r>
              <a:rPr lang="en-US" altLang="en-US">
                <a:solidFill>
                  <a:srgbClr val="0000FF"/>
                </a:solidFill>
                <a:ea typeface="ＭＳ Ｐゴシック" panose="020B0600070205080204" pitchFamily="34" charset="-128"/>
              </a:rPr>
              <a:t>Store rows into bins by retention time</a:t>
            </a:r>
          </a:p>
          <a:p>
            <a:pPr marL="0" indent="0">
              <a:buFont typeface="Wingdings" panose="05000000000000000000" pitchFamily="2" charset="2"/>
              <a:buNone/>
            </a:pPr>
            <a:r>
              <a:rPr lang="en-US" altLang="en-US">
                <a:solidFill>
                  <a:srgbClr val="0000FF"/>
                </a:solidFill>
                <a:ea typeface="ＭＳ Ｐゴシック" panose="020B0600070205080204" pitchFamily="34" charset="-128"/>
              </a:rPr>
              <a:t>   </a:t>
            </a:r>
            <a:r>
              <a:rPr lang="en-US" altLang="en-US">
                <a:ea typeface="ＭＳ Ｐゴシック" panose="020B0600070205080204" pitchFamily="34" charset="-128"/>
                <a:sym typeface="Wingdings" panose="05000000000000000000" pitchFamily="2" charset="2"/>
              </a:rPr>
              <a:t> u</a:t>
            </a:r>
            <a:r>
              <a:rPr lang="en-US" altLang="en-US">
                <a:ea typeface="ＭＳ Ｐゴシック" panose="020B0600070205080204" pitchFamily="34" charset="-128"/>
              </a:rPr>
              <a:t>se Bloom Filters for efficient and scalable storage</a:t>
            </a:r>
          </a:p>
          <a:p>
            <a:pPr marL="0" indent="0">
              <a:buFont typeface="Wingdings" panose="05000000000000000000" pitchFamily="2" charset="2"/>
              <a:buNone/>
            </a:pPr>
            <a:endParaRPr lang="en-US" altLang="en-US">
              <a:solidFill>
                <a:srgbClr val="0000FF"/>
              </a:solidFill>
              <a:ea typeface="ＭＳ Ｐゴシック" panose="020B0600070205080204" pitchFamily="34" charset="-128"/>
            </a:endParaRPr>
          </a:p>
          <a:p>
            <a:pPr marL="0" indent="0">
              <a:buFont typeface="Wingdings" panose="05000000000000000000" pitchFamily="2" charset="2"/>
              <a:buNone/>
            </a:pPr>
            <a:endParaRPr lang="en-US" altLang="en-US">
              <a:solidFill>
                <a:srgbClr val="0000FF"/>
              </a:solidFill>
              <a:ea typeface="ＭＳ Ｐゴシック" panose="020B0600070205080204" pitchFamily="34" charset="-128"/>
            </a:endParaRPr>
          </a:p>
          <a:p>
            <a:pPr marL="0" indent="0">
              <a:buFont typeface="Wingdings" panose="05000000000000000000" pitchFamily="2" charset="2"/>
              <a:buNone/>
            </a:pPr>
            <a:endParaRPr lang="en-US" altLang="en-US">
              <a:solidFill>
                <a:srgbClr val="0000FF"/>
              </a:solidFill>
              <a:ea typeface="ＭＳ Ｐゴシック" panose="020B0600070205080204" pitchFamily="34" charset="-128"/>
            </a:endParaRPr>
          </a:p>
          <a:p>
            <a:pPr marL="0" indent="0">
              <a:buFont typeface="Wingdings" panose="05000000000000000000" pitchFamily="2" charset="2"/>
              <a:buNone/>
            </a:pPr>
            <a:r>
              <a:rPr lang="en-US" altLang="en-US">
                <a:solidFill>
                  <a:srgbClr val="FF0000"/>
                </a:solidFill>
                <a:ea typeface="ＭＳ Ｐゴシック" panose="020B0600070205080204" pitchFamily="34" charset="-128"/>
              </a:rPr>
              <a:t>3. Refreshing: </a:t>
            </a:r>
            <a:r>
              <a:rPr lang="en-US" altLang="en-US">
                <a:solidFill>
                  <a:srgbClr val="0000FF"/>
                </a:solidFill>
                <a:ea typeface="ＭＳ Ｐゴシック" panose="020B0600070205080204" pitchFamily="34" charset="-128"/>
              </a:rPr>
              <a:t>Memory controller refreshes rows in different bins at different rates</a:t>
            </a:r>
          </a:p>
          <a:p>
            <a:pPr marL="0" indent="0">
              <a:buFont typeface="Wingdings" panose="05000000000000000000" pitchFamily="2" charset="2"/>
              <a:buNone/>
            </a:pPr>
            <a:r>
              <a:rPr lang="en-US" altLang="en-US">
                <a:ea typeface="ＭＳ Ｐゴシック" panose="020B0600070205080204" pitchFamily="34" charset="-128"/>
              </a:rPr>
              <a:t>   </a:t>
            </a:r>
            <a:r>
              <a:rPr lang="en-US" altLang="en-US">
                <a:ea typeface="ＭＳ Ｐゴシック" panose="020B0600070205080204" pitchFamily="34" charset="-128"/>
                <a:sym typeface="Wingdings" panose="05000000000000000000" pitchFamily="2" charset="2"/>
              </a:rPr>
              <a:t> check the bins to determine refresh rate of a row</a:t>
            </a:r>
            <a:endParaRPr lang="en-US" altLang="en-US">
              <a:ea typeface="ＭＳ Ｐゴシック" panose="020B0600070205080204" pitchFamily="34" charset="-128"/>
            </a:endParaRPr>
          </a:p>
        </p:txBody>
      </p:sp>
      <p:pic>
        <p:nvPicPr>
          <p:cNvPr id="6" name="Picture 5">
            <a:extLst>
              <a:ext uri="{FF2B5EF4-FFF2-40B4-BE49-F238E27FC236}">
                <a16:creationId xmlns:a16="http://schemas.microsoft.com/office/drawing/2014/main" id="{393D7A6A-51D8-48BB-8256-9901FCDD2DB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362200"/>
            <a:ext cx="9144000" cy="267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1427" name="Title 1">
            <a:extLst>
              <a:ext uri="{FF2B5EF4-FFF2-40B4-BE49-F238E27FC236}">
                <a16:creationId xmlns:a16="http://schemas.microsoft.com/office/drawing/2014/main" id="{959E4E18-BDF4-4783-8FCA-E69ADEFA93EF}"/>
              </a:ext>
            </a:extLst>
          </p:cNvPr>
          <p:cNvSpPr>
            <a:spLocks noGrp="1" noChangeArrowheads="1"/>
          </p:cNvSpPr>
          <p:nvPr>
            <p:ph type="title"/>
          </p:nvPr>
        </p:nvSpPr>
        <p:spPr/>
        <p:txBody>
          <a:bodyPr/>
          <a:lstStyle/>
          <a:p>
            <a:r>
              <a:rPr lang="en-US" altLang="en-US">
                <a:ea typeface="ＭＳ Ｐゴシック" panose="020B0600070205080204" pitchFamily="34" charset="-128"/>
              </a:rPr>
              <a:t>RAIDR: Mechanism</a:t>
            </a:r>
          </a:p>
        </p:txBody>
      </p:sp>
      <p:sp>
        <p:nvSpPr>
          <p:cNvPr id="231428" name="Slide Number Placeholder 3">
            <a:extLst>
              <a:ext uri="{FF2B5EF4-FFF2-40B4-BE49-F238E27FC236}">
                <a16:creationId xmlns:a16="http://schemas.microsoft.com/office/drawing/2014/main" id="{3E460070-78EA-4242-BDDF-0883B4747CB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BB7F18F6-5D13-4656-8523-F73A062FB394}" type="slidenum">
              <a:rPr lang="en-US" altLang="en-US" sz="1600" smtClean="0">
                <a:solidFill>
                  <a:srgbClr val="000000"/>
                </a:solidFill>
                <a:latin typeface="Garamond" panose="02020404030301010803" pitchFamily="18" charset="0"/>
              </a:rPr>
              <a:pPr>
                <a:spcBef>
                  <a:spcPct val="0"/>
                </a:spcBef>
                <a:buClrTx/>
                <a:buSzTx/>
                <a:buFontTx/>
                <a:buNone/>
              </a:pPr>
              <a:t>87</a:t>
            </a:fld>
            <a:endParaRPr lang="en-US" altLang="en-US" sz="1600">
              <a:solidFill>
                <a:srgbClr val="000000"/>
              </a:solidFill>
              <a:latin typeface="Garamond" panose="02020404030301010803" pitchFamily="18" charset="0"/>
            </a:endParaRPr>
          </a:p>
        </p:txBody>
      </p:sp>
      <p:pic>
        <p:nvPicPr>
          <p:cNvPr id="5" name="Picture 4">
            <a:extLst>
              <a:ext uri="{FF2B5EF4-FFF2-40B4-BE49-F238E27FC236}">
                <a16:creationId xmlns:a16="http://schemas.microsoft.com/office/drawing/2014/main" id="{17945752-5962-4715-BA56-40EC67AF0DB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495425"/>
            <a:ext cx="9144000" cy="437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67BC618B-AE43-4748-A637-313193B2BF86}"/>
              </a:ext>
            </a:extLst>
          </p:cNvPr>
          <p:cNvSpPr txBox="1">
            <a:spLocks noChangeArrowheads="1"/>
          </p:cNvSpPr>
          <p:nvPr/>
        </p:nvSpPr>
        <p:spPr bwMode="auto">
          <a:xfrm>
            <a:off x="539750" y="3716338"/>
            <a:ext cx="7524750" cy="461962"/>
          </a:xfrm>
          <a:prstGeom prst="rect">
            <a:avLst/>
          </a:prstGeom>
          <a:solidFill>
            <a:srgbClr val="FFFFFF"/>
          </a:solidFill>
          <a:ln w="25400">
            <a:solidFill>
              <a:srgbClr val="0000FF"/>
            </a:solidFill>
            <a:miter lim="800000"/>
            <a:headEnd/>
            <a:tailEnd/>
          </a:ln>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a:solidFill>
                  <a:srgbClr val="FF0000"/>
                </a:solidFill>
                <a:latin typeface="Arial" panose="020B0604020202020204" pitchFamily="34" charset="0"/>
              </a:rPr>
              <a:t>1.25KB storage in controller for 32GB DRAM memory</a:t>
            </a:r>
          </a:p>
        </p:txBody>
      </p:sp>
      <p:sp>
        <p:nvSpPr>
          <p:cNvPr id="231431" name="Rectangle 6">
            <a:extLst>
              <a:ext uri="{FF2B5EF4-FFF2-40B4-BE49-F238E27FC236}">
                <a16:creationId xmlns:a16="http://schemas.microsoft.com/office/drawing/2014/main" id="{03D8AE59-4FBA-4D99-B42A-39E4DC68D135}"/>
              </a:ext>
            </a:extLst>
          </p:cNvPr>
          <p:cNvSpPr>
            <a:spLocks noChangeArrowheads="1"/>
          </p:cNvSpPr>
          <p:nvPr/>
        </p:nvSpPr>
        <p:spPr bwMode="auto">
          <a:xfrm>
            <a:off x="1403350" y="6577013"/>
            <a:ext cx="8208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400">
                <a:solidFill>
                  <a:srgbClr val="000000"/>
                </a:solidFill>
              </a:rPr>
              <a:t>Liu et al., “</a:t>
            </a:r>
            <a:r>
              <a:rPr lang="en-US" altLang="ja-JP" sz="1400">
                <a:solidFill>
                  <a:srgbClr val="0000FF"/>
                </a:solidFill>
              </a:rPr>
              <a:t>RAIDR: Retention-Aware Intelligent DRAM Refresh</a:t>
            </a:r>
            <a:r>
              <a:rPr lang="en-US" altLang="ja-JP" sz="1400">
                <a:solidFill>
                  <a:srgbClr val="000000"/>
                </a:solidFill>
              </a:rPr>
              <a:t>,</a:t>
            </a:r>
            <a:r>
              <a:rPr lang="en-US" altLang="en-US" sz="1400">
                <a:solidFill>
                  <a:srgbClr val="000000"/>
                </a:solidFill>
              </a:rPr>
              <a:t>”</a:t>
            </a:r>
            <a:r>
              <a:rPr lang="en-US" altLang="ja-JP" sz="1400">
                <a:solidFill>
                  <a:srgbClr val="000000"/>
                </a:solidFill>
              </a:rPr>
              <a:t> ISCA 2012.</a:t>
            </a:r>
            <a:endParaRPr lang="en-US" altLang="en-US" sz="1400">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xit" presetSubtype="0" fill="hold" nodeType="clickEffect">
                                  <p:stCondLst>
                                    <p:cond delay="0"/>
                                  </p:stCondLst>
                                  <p:childTnLst>
                                    <p:set>
                                      <p:cBhvr>
                                        <p:cTn id="26" dur="1" fill="hold">
                                          <p:stCondLst>
                                            <p:cond delay="0"/>
                                          </p:stCondLst>
                                        </p:cTn>
                                        <p:tgtEl>
                                          <p:spTgt spid="5"/>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6"/>
                                        </p:tgtEl>
                                        <p:attrNameLst>
                                          <p:attrName>style.visibility</p:attrName>
                                        </p:attrNameLst>
                                      </p:cBhvr>
                                      <p:to>
                                        <p:strVal val="hidden"/>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Title 1">
            <a:extLst>
              <a:ext uri="{FF2B5EF4-FFF2-40B4-BE49-F238E27FC236}">
                <a16:creationId xmlns:a16="http://schemas.microsoft.com/office/drawing/2014/main" id="{9429FFE5-3E59-45C9-A9BE-0F76F017BE6C}"/>
              </a:ext>
            </a:extLst>
          </p:cNvPr>
          <p:cNvSpPr>
            <a:spLocks noGrp="1" noChangeArrowheads="1"/>
          </p:cNvSpPr>
          <p:nvPr>
            <p:ph type="title"/>
          </p:nvPr>
        </p:nvSpPr>
        <p:spPr/>
        <p:txBody>
          <a:bodyPr/>
          <a:lstStyle/>
          <a:p>
            <a:r>
              <a:rPr lang="en-US" altLang="en-US">
                <a:ea typeface="ＭＳ Ｐゴシック" panose="020B0600070205080204" pitchFamily="34" charset="-128"/>
              </a:rPr>
              <a:t>RAIDR: Results and Takeaways</a:t>
            </a:r>
          </a:p>
        </p:txBody>
      </p:sp>
      <p:sp>
        <p:nvSpPr>
          <p:cNvPr id="3" name="Content Placeholder 2">
            <a:extLst>
              <a:ext uri="{FF2B5EF4-FFF2-40B4-BE49-F238E27FC236}">
                <a16:creationId xmlns:a16="http://schemas.microsoft.com/office/drawing/2014/main" id="{69078830-D732-4924-AE91-081D050BFF12}"/>
              </a:ext>
            </a:extLst>
          </p:cNvPr>
          <p:cNvSpPr>
            <a:spLocks noGrp="1" noChangeArrowheads="1"/>
          </p:cNvSpPr>
          <p:nvPr>
            <p:ph idx="1"/>
          </p:nvPr>
        </p:nvSpPr>
        <p:spPr>
          <a:xfrm>
            <a:off x="228600" y="869950"/>
            <a:ext cx="8807450" cy="5124450"/>
          </a:xfrm>
        </p:spPr>
        <p:txBody>
          <a:bodyPr/>
          <a:lstStyle/>
          <a:p>
            <a:r>
              <a:rPr lang="en-US" altLang="en-US">
                <a:ea typeface="ＭＳ Ｐゴシック" panose="020B0600070205080204" pitchFamily="34" charset="-128"/>
              </a:rPr>
              <a:t>System: 32GB DRAM, 8-core; Various workloads</a:t>
            </a:r>
          </a:p>
          <a:p>
            <a:endParaRPr lang="en-US" altLang="en-US" sz="800">
              <a:ea typeface="ＭＳ Ｐゴシック" panose="020B0600070205080204" pitchFamily="34" charset="-128"/>
            </a:endParaRPr>
          </a:p>
          <a:p>
            <a:r>
              <a:rPr lang="en-US" altLang="en-US">
                <a:solidFill>
                  <a:srgbClr val="0000FF"/>
                </a:solidFill>
                <a:ea typeface="ＭＳ Ｐゴシック" panose="020B0600070205080204" pitchFamily="34" charset="-128"/>
              </a:rPr>
              <a:t>RAIDR hardware cost: </a:t>
            </a:r>
            <a:r>
              <a:rPr lang="en-US" altLang="en-US">
                <a:solidFill>
                  <a:srgbClr val="FF0000"/>
                </a:solidFill>
                <a:ea typeface="ＭＳ Ｐゴシック" panose="020B0600070205080204" pitchFamily="34" charset="-128"/>
              </a:rPr>
              <a:t>1.25 kB (2 Bloom filters)</a:t>
            </a:r>
          </a:p>
          <a:p>
            <a:r>
              <a:rPr lang="en-US" altLang="en-US">
                <a:solidFill>
                  <a:srgbClr val="0000FF"/>
                </a:solidFill>
                <a:ea typeface="ＭＳ Ｐゴシック" panose="020B0600070205080204" pitchFamily="34" charset="-128"/>
              </a:rPr>
              <a:t>Refresh reduction:</a:t>
            </a:r>
            <a:r>
              <a:rPr lang="en-US" altLang="en-US">
                <a:ea typeface="ＭＳ Ｐゴシック" panose="020B0600070205080204" pitchFamily="34" charset="-128"/>
              </a:rPr>
              <a:t> </a:t>
            </a:r>
            <a:r>
              <a:rPr lang="en-US" altLang="en-US">
                <a:solidFill>
                  <a:srgbClr val="FF0000"/>
                </a:solidFill>
                <a:ea typeface="ＭＳ Ｐゴシック" panose="020B0600070205080204" pitchFamily="34" charset="-128"/>
              </a:rPr>
              <a:t>74.6%</a:t>
            </a:r>
          </a:p>
          <a:p>
            <a:r>
              <a:rPr lang="en-US" altLang="en-US">
                <a:solidFill>
                  <a:srgbClr val="0000FF"/>
                </a:solidFill>
                <a:ea typeface="ＭＳ Ｐゴシック" panose="020B0600070205080204" pitchFamily="34" charset="-128"/>
              </a:rPr>
              <a:t>Dynamic DRAM energy reduction:</a:t>
            </a:r>
            <a:r>
              <a:rPr lang="en-US" altLang="en-US">
                <a:ea typeface="ＭＳ Ｐゴシック" panose="020B0600070205080204" pitchFamily="34" charset="-128"/>
              </a:rPr>
              <a:t> </a:t>
            </a:r>
            <a:r>
              <a:rPr lang="en-US" altLang="en-US">
                <a:solidFill>
                  <a:srgbClr val="FF0000"/>
                </a:solidFill>
                <a:ea typeface="ＭＳ Ｐゴシック" panose="020B0600070205080204" pitchFamily="34" charset="-128"/>
              </a:rPr>
              <a:t>16%</a:t>
            </a:r>
          </a:p>
          <a:p>
            <a:r>
              <a:rPr lang="en-US" altLang="en-US">
                <a:solidFill>
                  <a:srgbClr val="0000FF"/>
                </a:solidFill>
                <a:ea typeface="ＭＳ Ｐゴシック" panose="020B0600070205080204" pitchFamily="34" charset="-128"/>
              </a:rPr>
              <a:t>Idle DRAM power reduction:</a:t>
            </a:r>
            <a:r>
              <a:rPr lang="en-US" altLang="en-US">
                <a:ea typeface="ＭＳ Ｐゴシック" panose="020B0600070205080204" pitchFamily="34" charset="-128"/>
              </a:rPr>
              <a:t> </a:t>
            </a:r>
            <a:r>
              <a:rPr lang="en-US" altLang="en-US">
                <a:solidFill>
                  <a:srgbClr val="FF0000"/>
                </a:solidFill>
                <a:ea typeface="ＭＳ Ｐゴシック" panose="020B0600070205080204" pitchFamily="34" charset="-128"/>
              </a:rPr>
              <a:t>20%</a:t>
            </a:r>
          </a:p>
          <a:p>
            <a:r>
              <a:rPr lang="en-US" altLang="en-US">
                <a:solidFill>
                  <a:srgbClr val="0000FF"/>
                </a:solidFill>
                <a:ea typeface="ＭＳ Ｐゴシック" panose="020B0600070205080204" pitchFamily="34" charset="-128"/>
              </a:rPr>
              <a:t>Performance improvement: </a:t>
            </a:r>
            <a:r>
              <a:rPr lang="en-US" altLang="en-US">
                <a:solidFill>
                  <a:srgbClr val="FF0000"/>
                </a:solidFill>
                <a:ea typeface="ＭＳ Ｐゴシック" panose="020B0600070205080204" pitchFamily="34" charset="-128"/>
              </a:rPr>
              <a:t>9%</a:t>
            </a:r>
          </a:p>
          <a:p>
            <a:endParaRPr lang="en-US" altLang="en-US" sz="800">
              <a:ea typeface="ＭＳ Ｐゴシック" panose="020B0600070205080204" pitchFamily="34" charset="-128"/>
            </a:endParaRPr>
          </a:p>
          <a:p>
            <a:r>
              <a:rPr lang="en-US" altLang="en-US">
                <a:solidFill>
                  <a:srgbClr val="FF0000"/>
                </a:solidFill>
                <a:ea typeface="ＭＳ Ｐゴシック" panose="020B0600070205080204" pitchFamily="34" charset="-128"/>
              </a:rPr>
              <a:t>Benefits increase as DRAM scales in density</a:t>
            </a:r>
          </a:p>
        </p:txBody>
      </p:sp>
      <p:sp>
        <p:nvSpPr>
          <p:cNvPr id="232451" name="Slide Number Placeholder 3">
            <a:extLst>
              <a:ext uri="{FF2B5EF4-FFF2-40B4-BE49-F238E27FC236}">
                <a16:creationId xmlns:a16="http://schemas.microsoft.com/office/drawing/2014/main" id="{6E078D55-EC36-4C0E-BD3F-7D4A33A354B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FFBD4845-FB8D-4521-80D3-0D5B34BEB80A}" type="slidenum">
              <a:rPr lang="en-US" altLang="en-US" sz="1600" smtClean="0">
                <a:solidFill>
                  <a:srgbClr val="000000"/>
                </a:solidFill>
                <a:latin typeface="Garamond" panose="02020404030301010803" pitchFamily="18" charset="0"/>
              </a:rPr>
              <a:pPr>
                <a:spcBef>
                  <a:spcPct val="0"/>
                </a:spcBef>
                <a:buClrTx/>
                <a:buSzTx/>
                <a:buFontTx/>
                <a:buNone/>
              </a:pPr>
              <a:t>88</a:t>
            </a:fld>
            <a:endParaRPr lang="en-US" altLang="en-US" sz="1600">
              <a:solidFill>
                <a:srgbClr val="000000"/>
              </a:solidFill>
              <a:latin typeface="Garamond" panose="02020404030301010803" pitchFamily="18" charset="0"/>
            </a:endParaRPr>
          </a:p>
        </p:txBody>
      </p:sp>
      <p:pic>
        <p:nvPicPr>
          <p:cNvPr id="5" name="Picture 4">
            <a:extLst>
              <a:ext uri="{FF2B5EF4-FFF2-40B4-BE49-F238E27FC236}">
                <a16:creationId xmlns:a16="http://schemas.microsoft.com/office/drawing/2014/main" id="{C07F20F1-8D15-4500-A1A7-D4D15A22090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47813" y="4411663"/>
            <a:ext cx="3460750" cy="244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BB08AB53-9C50-4B37-B77C-5ABAF5DA23B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48263" y="4387850"/>
            <a:ext cx="3311525" cy="244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Title 1">
            <a:extLst>
              <a:ext uri="{FF2B5EF4-FFF2-40B4-BE49-F238E27FC236}">
                <a16:creationId xmlns:a16="http://schemas.microsoft.com/office/drawing/2014/main" id="{8A3A15AD-4EB4-4F7B-BFB7-16895351D8F3}"/>
              </a:ext>
            </a:extLst>
          </p:cNvPr>
          <p:cNvSpPr>
            <a:spLocks noGrp="1" noChangeArrowheads="1"/>
          </p:cNvSpPr>
          <p:nvPr>
            <p:ph type="title"/>
          </p:nvPr>
        </p:nvSpPr>
        <p:spPr/>
        <p:txBody>
          <a:bodyPr/>
          <a:lstStyle/>
          <a:p>
            <a:r>
              <a:rPr lang="en-US" altLang="en-US">
                <a:ea typeface="ＭＳ Ｐゴシック" panose="020B0600070205080204" pitchFamily="34" charset="-128"/>
              </a:rPr>
              <a:t>Reading for the Really Interested</a:t>
            </a:r>
          </a:p>
        </p:txBody>
      </p:sp>
      <p:sp>
        <p:nvSpPr>
          <p:cNvPr id="233474" name="Content Placeholder 2">
            <a:extLst>
              <a:ext uri="{FF2B5EF4-FFF2-40B4-BE49-F238E27FC236}">
                <a16:creationId xmlns:a16="http://schemas.microsoft.com/office/drawing/2014/main" id="{0837F667-6DED-485D-BCBA-2AE59682BA3E}"/>
              </a:ext>
            </a:extLst>
          </p:cNvPr>
          <p:cNvSpPr>
            <a:spLocks noGrp="1" noChangeArrowheads="1"/>
          </p:cNvSpPr>
          <p:nvPr>
            <p:ph idx="1"/>
          </p:nvPr>
        </p:nvSpPr>
        <p:spPr>
          <a:xfrm>
            <a:off x="228600" y="996950"/>
            <a:ext cx="8610600" cy="5194300"/>
          </a:xfrm>
        </p:spPr>
        <p:txBody>
          <a:bodyPr/>
          <a:lstStyle/>
          <a:p>
            <a:r>
              <a:rPr lang="en-US" altLang="en-US" sz="1800">
                <a:ea typeface="ＭＳ Ｐゴシック" panose="020B0600070205080204" pitchFamily="34" charset="-128"/>
              </a:rPr>
              <a:t>Jamie Liu, Ben Jaiyen, Richard Veras, and Onur Mutlu,</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2"/>
              </a:rPr>
              <a:t>"RAIDR: Retention-Aware Intelligent DRAM Refresh"</a:t>
            </a:r>
            <a:br>
              <a:rPr lang="en-US" altLang="en-US" sz="2200">
                <a:ea typeface="ＭＳ Ｐゴシック" panose="020B0600070205080204" pitchFamily="34" charset="-128"/>
              </a:rPr>
            </a:b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3"/>
              </a:rPr>
              <a:t>39th International Symposium on Computer Architecture</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ISCA</a:t>
            </a:r>
            <a:r>
              <a:rPr lang="en-US" altLang="en-US" sz="1800" i="1">
                <a:ea typeface="ＭＳ Ｐゴシック" panose="020B0600070205080204" pitchFamily="34" charset="-128"/>
              </a:rPr>
              <a:t>)</a:t>
            </a:r>
            <a:r>
              <a:rPr lang="en-US" altLang="en-US" sz="1800">
                <a:ea typeface="ＭＳ Ｐゴシック" panose="020B0600070205080204" pitchFamily="34" charset="-128"/>
              </a:rPr>
              <a:t>, Portland, OR, June 2012. </a:t>
            </a:r>
            <a:r>
              <a:rPr lang="en-US" altLang="en-US" sz="1800">
                <a:ea typeface="ＭＳ Ｐゴシック" panose="020B0600070205080204" pitchFamily="34" charset="-128"/>
                <a:hlinkClick r:id="rId4"/>
              </a:rPr>
              <a:t>Slides (pdf)</a:t>
            </a:r>
            <a:r>
              <a:rPr lang="en-US" altLang="en-US" sz="1800">
                <a:ea typeface="ＭＳ Ｐゴシック" panose="020B0600070205080204" pitchFamily="34" charset="-128"/>
              </a:rPr>
              <a:t> </a:t>
            </a:r>
          </a:p>
          <a:p>
            <a:endParaRPr lang="en-US" altLang="en-US" sz="1800">
              <a:ea typeface="ＭＳ Ｐゴシック" panose="020B0600070205080204" pitchFamily="34" charset="-128"/>
            </a:endParaRPr>
          </a:p>
          <a:p>
            <a:endParaRPr lang="en-US" altLang="en-US" sz="1800">
              <a:ea typeface="ＭＳ Ｐゴシック" panose="020B0600070205080204" pitchFamily="34" charset="-128"/>
            </a:endParaRPr>
          </a:p>
        </p:txBody>
      </p:sp>
      <p:sp>
        <p:nvSpPr>
          <p:cNvPr id="233475" name="Slide Number Placeholder 3">
            <a:extLst>
              <a:ext uri="{FF2B5EF4-FFF2-40B4-BE49-F238E27FC236}">
                <a16:creationId xmlns:a16="http://schemas.microsoft.com/office/drawing/2014/main" id="{2BDE3897-A985-4236-946E-44D6BC0B5FB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08291D25-87FF-4C65-AB1A-0C8F3FC4F32F}" type="slidenum">
              <a:rPr lang="en-US" altLang="en-US" sz="1600" smtClean="0">
                <a:solidFill>
                  <a:srgbClr val="000000"/>
                </a:solidFill>
                <a:latin typeface="Garamond" panose="02020404030301010803" pitchFamily="18" charset="0"/>
              </a:rPr>
              <a:pPr>
                <a:spcBef>
                  <a:spcPct val="0"/>
                </a:spcBef>
                <a:buClrTx/>
                <a:buSzTx/>
                <a:buFontTx/>
                <a:buNone/>
              </a:pPr>
              <a:t>89</a:t>
            </a:fld>
            <a:endParaRPr lang="en-US" altLang="en-US" sz="1600">
              <a:solidFill>
                <a:srgbClr val="000000"/>
              </a:solidFill>
              <a:latin typeface="Garamond" panose="02020404030301010803" pitchFamily="18" charset="0"/>
            </a:endParaRPr>
          </a:p>
        </p:txBody>
      </p:sp>
      <p:pic>
        <p:nvPicPr>
          <p:cNvPr id="233476" name="Picture 1">
            <a:extLst>
              <a:ext uri="{FF2B5EF4-FFF2-40B4-BE49-F238E27FC236}">
                <a16:creationId xmlns:a16="http://schemas.microsoft.com/office/drawing/2014/main" id="{AA64C918-C610-4D2A-AF1D-F9E685FDC8D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700" y="4038600"/>
            <a:ext cx="9144000" cy="224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1">
            <a:extLst>
              <a:ext uri="{FF2B5EF4-FFF2-40B4-BE49-F238E27FC236}">
                <a16:creationId xmlns:a16="http://schemas.microsoft.com/office/drawing/2014/main" id="{064A4DAC-6957-42BD-88FB-18E9AA10DB2C}"/>
              </a:ext>
            </a:extLst>
          </p:cNvPr>
          <p:cNvSpPr>
            <a:spLocks noGrp="1" noChangeArrowheads="1"/>
          </p:cNvSpPr>
          <p:nvPr>
            <p:ph type="title"/>
          </p:nvPr>
        </p:nvSpPr>
        <p:spPr/>
        <p:txBody>
          <a:bodyPr/>
          <a:lstStyle/>
          <a:p>
            <a:r>
              <a:rPr lang="en-US" altLang="en-US">
                <a:ea typeface="ＭＳ Ｐゴシック" panose="020B0600070205080204" pitchFamily="34" charset="-128"/>
              </a:rPr>
              <a:t>Meltdown and Spectre Attacks</a:t>
            </a:r>
          </a:p>
        </p:txBody>
      </p:sp>
      <p:sp>
        <p:nvSpPr>
          <p:cNvPr id="3" name="Content Placeholder 2">
            <a:extLst>
              <a:ext uri="{FF2B5EF4-FFF2-40B4-BE49-F238E27FC236}">
                <a16:creationId xmlns:a16="http://schemas.microsoft.com/office/drawing/2014/main" id="{73A9FA4E-36C1-D547-B0E8-1829464A37D2}"/>
              </a:ext>
            </a:extLst>
          </p:cNvPr>
          <p:cNvSpPr>
            <a:spLocks noGrp="1"/>
          </p:cNvSpPr>
          <p:nvPr>
            <p:ph idx="1"/>
          </p:nvPr>
        </p:nvSpPr>
        <p:spPr>
          <a:xfrm>
            <a:off x="228600" y="1282700"/>
            <a:ext cx="8915400" cy="5194300"/>
          </a:xfrm>
        </p:spPr>
        <p:txBody>
          <a:bodyPr/>
          <a:lstStyle/>
          <a:p>
            <a:pPr>
              <a:defRPr/>
            </a:pPr>
            <a:r>
              <a:rPr lang="en-US" dirty="0"/>
              <a:t>Someone can steal secret data from the system </a:t>
            </a:r>
            <a:r>
              <a:rPr lang="en-US" dirty="0">
                <a:solidFill>
                  <a:srgbClr val="0432FF"/>
                </a:solidFill>
              </a:rPr>
              <a:t>even though </a:t>
            </a:r>
          </a:p>
          <a:p>
            <a:pPr lvl="1">
              <a:defRPr/>
            </a:pPr>
            <a:endParaRPr lang="en-US" dirty="0">
              <a:solidFill>
                <a:schemeClr val="accent6">
                  <a:lumMod val="75000"/>
                </a:schemeClr>
              </a:solidFill>
            </a:endParaRPr>
          </a:p>
          <a:p>
            <a:pPr lvl="1">
              <a:defRPr/>
            </a:pPr>
            <a:r>
              <a:rPr lang="en-US" dirty="0">
                <a:solidFill>
                  <a:schemeClr val="accent6">
                    <a:lumMod val="75000"/>
                  </a:schemeClr>
                </a:solidFill>
              </a:rPr>
              <a:t>your program and data are perfectly correct </a:t>
            </a:r>
            <a:r>
              <a:rPr lang="en-US" dirty="0"/>
              <a:t>and </a:t>
            </a:r>
          </a:p>
          <a:p>
            <a:pPr lvl="1">
              <a:defRPr/>
            </a:pPr>
            <a:endParaRPr lang="en-US" dirty="0">
              <a:solidFill>
                <a:schemeClr val="accent6">
                  <a:lumMod val="75000"/>
                </a:schemeClr>
              </a:solidFill>
            </a:endParaRPr>
          </a:p>
          <a:p>
            <a:pPr lvl="1">
              <a:defRPr/>
            </a:pPr>
            <a:r>
              <a:rPr lang="en-US" dirty="0">
                <a:solidFill>
                  <a:schemeClr val="accent6">
                    <a:lumMod val="75000"/>
                  </a:schemeClr>
                </a:solidFill>
              </a:rPr>
              <a:t>your hardware behaves according to the specification </a:t>
            </a:r>
            <a:r>
              <a:rPr lang="en-US" dirty="0"/>
              <a:t>and</a:t>
            </a:r>
          </a:p>
          <a:p>
            <a:pPr lvl="1">
              <a:defRPr/>
            </a:pPr>
            <a:endParaRPr lang="en-US" dirty="0">
              <a:solidFill>
                <a:schemeClr val="accent6">
                  <a:lumMod val="75000"/>
                </a:schemeClr>
              </a:solidFill>
            </a:endParaRPr>
          </a:p>
          <a:p>
            <a:pPr lvl="1">
              <a:defRPr/>
            </a:pPr>
            <a:r>
              <a:rPr lang="en-US" dirty="0">
                <a:solidFill>
                  <a:schemeClr val="accent6">
                    <a:lumMod val="75000"/>
                  </a:schemeClr>
                </a:solidFill>
              </a:rPr>
              <a:t>there are no software vulnerabilities/bugs</a:t>
            </a:r>
          </a:p>
          <a:p>
            <a:pPr>
              <a:defRPr/>
            </a:pPr>
            <a:endParaRPr lang="en-US" dirty="0"/>
          </a:p>
        </p:txBody>
      </p:sp>
      <p:sp>
        <p:nvSpPr>
          <p:cNvPr id="126979" name="Slide Number Placeholder 3">
            <a:extLst>
              <a:ext uri="{FF2B5EF4-FFF2-40B4-BE49-F238E27FC236}">
                <a16:creationId xmlns:a16="http://schemas.microsoft.com/office/drawing/2014/main" id="{99AE2FB2-FE95-4DB3-90A3-9721FC74470B}"/>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3D74813-9834-438F-8275-16C6DAE19B6C}" type="slidenum">
              <a:rPr lang="en-US" altLang="en-US" smtClean="0">
                <a:solidFill>
                  <a:srgbClr val="000000"/>
                </a:solidFill>
                <a:latin typeface="Garamond" panose="02020404030301010803" pitchFamily="18" charset="0"/>
              </a:rPr>
              <a:pPr/>
              <a:t>9</a:t>
            </a:fld>
            <a:endParaRPr lang="en-US" altLang="en-US">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Title 1">
            <a:extLst>
              <a:ext uri="{FF2B5EF4-FFF2-40B4-BE49-F238E27FC236}">
                <a16:creationId xmlns:a16="http://schemas.microsoft.com/office/drawing/2014/main" id="{0AFB16BE-426C-44A8-9644-A4960F2D94F3}"/>
              </a:ext>
            </a:extLst>
          </p:cNvPr>
          <p:cNvSpPr>
            <a:spLocks noGrp="1" noChangeArrowheads="1"/>
          </p:cNvSpPr>
          <p:nvPr>
            <p:ph type="title"/>
          </p:nvPr>
        </p:nvSpPr>
        <p:spPr/>
        <p:txBody>
          <a:bodyPr/>
          <a:lstStyle/>
          <a:p>
            <a:r>
              <a:rPr lang="en-US" altLang="en-US">
                <a:ea typeface="ＭＳ Ｐゴシック" panose="020B0600070205080204" pitchFamily="34" charset="-128"/>
              </a:rPr>
              <a:t>Really Interested? … Further Readings</a:t>
            </a:r>
          </a:p>
        </p:txBody>
      </p:sp>
      <p:sp>
        <p:nvSpPr>
          <p:cNvPr id="234498" name="Content Placeholder 2">
            <a:extLst>
              <a:ext uri="{FF2B5EF4-FFF2-40B4-BE49-F238E27FC236}">
                <a16:creationId xmlns:a16="http://schemas.microsoft.com/office/drawing/2014/main" id="{CA6F2128-CD06-479E-9255-309C290A3D23}"/>
              </a:ext>
            </a:extLst>
          </p:cNvPr>
          <p:cNvSpPr>
            <a:spLocks noGrp="1" noChangeArrowheads="1"/>
          </p:cNvSpPr>
          <p:nvPr>
            <p:ph idx="1"/>
          </p:nvPr>
        </p:nvSpPr>
        <p:spPr>
          <a:xfrm>
            <a:off x="228600" y="996950"/>
            <a:ext cx="8610600" cy="5194300"/>
          </a:xfrm>
        </p:spPr>
        <p:txBody>
          <a:bodyPr/>
          <a:lstStyle/>
          <a:p>
            <a:r>
              <a:rPr lang="en-US" altLang="en-US" sz="1800">
                <a:ea typeface="ＭＳ Ｐゴシック" panose="020B0600070205080204" pitchFamily="34" charset="-128"/>
              </a:rPr>
              <a:t>Onur Mutlu,</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2"/>
              </a:rPr>
              <a:t>"Memory Scaling: A Systems Architecture Perspective"</a:t>
            </a:r>
            <a:br>
              <a:rPr lang="en-US" altLang="en-US" sz="2200">
                <a:ea typeface="ＭＳ Ｐゴシック" panose="020B0600070205080204" pitchFamily="34" charset="-128"/>
              </a:rPr>
            </a:br>
            <a:r>
              <a:rPr lang="en-US" altLang="en-US" sz="1800" i="1">
                <a:ea typeface="ＭＳ Ｐゴシック" panose="020B0600070205080204" pitchFamily="34" charset="-128"/>
              </a:rPr>
              <a:t>Technical talk at </a:t>
            </a:r>
            <a:r>
              <a:rPr lang="en-US" altLang="en-US" sz="1800" i="1">
                <a:ea typeface="ＭＳ Ｐゴシック" panose="020B0600070205080204" pitchFamily="34" charset="-128"/>
                <a:hlinkClick r:id="rId3"/>
              </a:rPr>
              <a:t>MemCon 2013</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MEMCON</a:t>
            </a:r>
            <a:r>
              <a:rPr lang="en-US" altLang="en-US" sz="1800" i="1">
                <a:ea typeface="ＭＳ Ｐゴシック" panose="020B0600070205080204" pitchFamily="34" charset="-128"/>
              </a:rPr>
              <a:t>)</a:t>
            </a:r>
            <a:r>
              <a:rPr lang="en-US" altLang="en-US" sz="1800">
                <a:ea typeface="ＭＳ Ｐゴシック" panose="020B0600070205080204" pitchFamily="34" charset="-128"/>
              </a:rPr>
              <a:t>, Santa Clara, CA, August 2013. </a:t>
            </a:r>
            <a:r>
              <a:rPr lang="en-US" altLang="en-US" sz="1800">
                <a:ea typeface="ＭＳ Ｐゴシック" panose="020B0600070205080204" pitchFamily="34" charset="-128"/>
                <a:hlinkClick r:id="rId4"/>
              </a:rPr>
              <a:t>Slides (pptx)</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5"/>
              </a:rPr>
              <a:t>(pdf)</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6"/>
              </a:rPr>
              <a:t>Video</a:t>
            </a:r>
            <a:r>
              <a:rPr lang="en-US" altLang="en-US" sz="1800">
                <a:ea typeface="ＭＳ Ｐゴシック" panose="020B0600070205080204" pitchFamily="34" charset="-128"/>
              </a:rPr>
              <a:t> </a:t>
            </a:r>
          </a:p>
          <a:p>
            <a:endParaRPr lang="en-US" altLang="en-US">
              <a:ea typeface="ＭＳ Ｐゴシック" panose="020B0600070205080204" pitchFamily="34" charset="-128"/>
            </a:endParaRPr>
          </a:p>
          <a:p>
            <a:r>
              <a:rPr lang="en-US" altLang="en-US" sz="1800">
                <a:ea typeface="ＭＳ Ｐゴシック" panose="020B0600070205080204" pitchFamily="34" charset="-128"/>
              </a:rPr>
              <a:t>Kevin Chang, Donghyuk Lee, Zeshan Chishti, Alaa Alameldeen, Chris Wilkerson, Yoongu Kim, and Onur Mutlu,</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7"/>
              </a:rPr>
              <a:t>"Improving DRAM Performance by Parallelizing Refreshes with Accesses"</a:t>
            </a:r>
            <a:r>
              <a:rPr lang="en-US" altLang="en-US" sz="2200">
                <a:ea typeface="ＭＳ Ｐゴシック" panose="020B0600070205080204" pitchFamily="34" charset="-128"/>
              </a:rPr>
              <a:t> </a:t>
            </a:r>
            <a:br>
              <a:rPr lang="en-US" altLang="en-US">
                <a:ea typeface="ＭＳ Ｐゴシック" panose="020B0600070205080204" pitchFamily="34" charset="-128"/>
              </a:rPr>
            </a:b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8"/>
              </a:rPr>
              <a:t>20th International Symposium on High-Performance Computer Architecture</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HPCA</a:t>
            </a:r>
            <a:r>
              <a:rPr lang="en-US" altLang="en-US" sz="1800" i="1">
                <a:ea typeface="ＭＳ Ｐゴシック" panose="020B0600070205080204" pitchFamily="34" charset="-128"/>
              </a:rPr>
              <a:t>)</a:t>
            </a:r>
            <a:r>
              <a:rPr lang="en-US" altLang="en-US" sz="1800">
                <a:ea typeface="ＭＳ Ｐゴシック" panose="020B0600070205080204" pitchFamily="34" charset="-128"/>
              </a:rPr>
              <a:t>, Orlando, FL, February 2014. </a:t>
            </a:r>
            <a:r>
              <a:rPr lang="en-US" altLang="en-US" sz="1800">
                <a:ea typeface="ＭＳ Ｐゴシック" panose="020B0600070205080204" pitchFamily="34" charset="-128"/>
                <a:hlinkClick r:id="rId9"/>
              </a:rPr>
              <a:t>Slides (pptx)</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10"/>
              </a:rPr>
              <a:t>(pdf)</a:t>
            </a:r>
            <a:endParaRPr lang="en-US" altLang="en-US" sz="1800">
              <a:ea typeface="ＭＳ Ｐゴシック" panose="020B0600070205080204" pitchFamily="34" charset="-128"/>
            </a:endParaRPr>
          </a:p>
          <a:p>
            <a:endParaRPr lang="en-US" altLang="en-US">
              <a:ea typeface="ＭＳ Ｐゴシック" panose="020B0600070205080204" pitchFamily="34" charset="-128"/>
            </a:endParaRPr>
          </a:p>
        </p:txBody>
      </p:sp>
      <p:sp>
        <p:nvSpPr>
          <p:cNvPr id="234499" name="Slide Number Placeholder 3">
            <a:extLst>
              <a:ext uri="{FF2B5EF4-FFF2-40B4-BE49-F238E27FC236}">
                <a16:creationId xmlns:a16="http://schemas.microsoft.com/office/drawing/2014/main" id="{6615D323-E48E-404E-B079-71A7898902A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C73B6591-0141-4BA2-91A3-1FD7051D7131}" type="slidenum">
              <a:rPr lang="en-US" altLang="en-US" sz="1600" smtClean="0">
                <a:solidFill>
                  <a:srgbClr val="000000"/>
                </a:solidFill>
                <a:latin typeface="Garamond" panose="02020404030301010803" pitchFamily="18" charset="0"/>
              </a:rPr>
              <a:pPr>
                <a:spcBef>
                  <a:spcPct val="0"/>
                </a:spcBef>
                <a:buClrTx/>
                <a:buSzTx/>
                <a:buFontTx/>
                <a:buNone/>
              </a:pPr>
              <a:t>90</a:t>
            </a:fld>
            <a:endParaRPr lang="en-US" altLang="en-US" sz="1600">
              <a:solidFill>
                <a:srgbClr val="000000"/>
              </a:solidFill>
              <a:latin typeface="Garamond" panose="02020404030301010803" pitchFamily="18" charset="0"/>
            </a:endParaRP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Title 1">
            <a:extLst>
              <a:ext uri="{FF2B5EF4-FFF2-40B4-BE49-F238E27FC236}">
                <a16:creationId xmlns:a16="http://schemas.microsoft.com/office/drawing/2014/main" id="{B4BF0B38-5018-44BA-990A-6ED422DF714D}"/>
              </a:ext>
            </a:extLst>
          </p:cNvPr>
          <p:cNvSpPr>
            <a:spLocks noGrp="1" noChangeArrowheads="1"/>
          </p:cNvSpPr>
          <p:nvPr>
            <p:ph type="title"/>
          </p:nvPr>
        </p:nvSpPr>
        <p:spPr/>
        <p:txBody>
          <a:bodyPr/>
          <a:lstStyle/>
          <a:p>
            <a:r>
              <a:rPr lang="en-US" altLang="en-US">
                <a:ea typeface="ＭＳ Ｐゴシック" panose="020B0600070205080204" pitchFamily="34" charset="-128"/>
              </a:rPr>
              <a:t>Takeaway I</a:t>
            </a:r>
          </a:p>
        </p:txBody>
      </p:sp>
      <p:sp>
        <p:nvSpPr>
          <p:cNvPr id="235522" name="Content Placeholder 2">
            <a:extLst>
              <a:ext uri="{FF2B5EF4-FFF2-40B4-BE49-F238E27FC236}">
                <a16:creationId xmlns:a16="http://schemas.microsoft.com/office/drawing/2014/main" id="{69B41E37-FB11-47BB-995C-CB6A8CABBCC8}"/>
              </a:ext>
            </a:extLst>
          </p:cNvPr>
          <p:cNvSpPr>
            <a:spLocks noGrp="1" noChangeArrowheads="1"/>
          </p:cNvSpPr>
          <p:nvPr>
            <p:ph idx="1"/>
          </p:nvPr>
        </p:nvSpPr>
        <p:spPr>
          <a:xfrm>
            <a:off x="533400" y="1143000"/>
            <a:ext cx="8610600" cy="5194300"/>
          </a:xfrm>
        </p:spPr>
        <p:txBody>
          <a:bodyPr/>
          <a:lstStyle/>
          <a:p>
            <a:pPr marL="0" indent="0">
              <a:buFont typeface="Wingdings" panose="05000000000000000000" pitchFamily="2" charset="2"/>
              <a:buNone/>
            </a:pPr>
            <a:r>
              <a:rPr lang="en-US" altLang="en-US" sz="4200">
                <a:solidFill>
                  <a:srgbClr val="FF0000"/>
                </a:solidFill>
                <a:ea typeface="ＭＳ Ｐゴシック" panose="020B0600070205080204" pitchFamily="34" charset="-128"/>
              </a:rPr>
              <a:t>Breaking the abstraction layers </a:t>
            </a:r>
            <a:r>
              <a:rPr lang="en-US" altLang="en-US" sz="4200">
                <a:ea typeface="ＭＳ Ｐゴシック" panose="020B0600070205080204" pitchFamily="34" charset="-128"/>
              </a:rPr>
              <a:t>(between components and transformation hierarchy levels) </a:t>
            </a:r>
          </a:p>
          <a:p>
            <a:pPr marL="0" indent="0">
              <a:buFont typeface="Wingdings" panose="05000000000000000000" pitchFamily="2" charset="2"/>
              <a:buNone/>
            </a:pPr>
            <a:endParaRPr lang="en-US" altLang="en-US" sz="2200">
              <a:ea typeface="ＭＳ Ｐゴシック" panose="020B0600070205080204" pitchFamily="34" charset="-128"/>
            </a:endParaRPr>
          </a:p>
          <a:p>
            <a:pPr marL="0" indent="0">
              <a:buFont typeface="Wingdings" panose="05000000000000000000" pitchFamily="2" charset="2"/>
              <a:buNone/>
            </a:pPr>
            <a:r>
              <a:rPr lang="en-US" altLang="en-US" sz="4200">
                <a:ea typeface="ＭＳ Ｐゴシック" panose="020B0600070205080204" pitchFamily="34" charset="-128"/>
              </a:rPr>
              <a:t>and </a:t>
            </a:r>
            <a:r>
              <a:rPr lang="en-US" altLang="en-US" sz="4200">
                <a:solidFill>
                  <a:srgbClr val="FF0000"/>
                </a:solidFill>
                <a:ea typeface="ＭＳ Ｐゴシック" panose="020B0600070205080204" pitchFamily="34" charset="-128"/>
              </a:rPr>
              <a:t>knowing what is underneath</a:t>
            </a:r>
            <a:r>
              <a:rPr lang="en-US" altLang="en-US" sz="4200">
                <a:ea typeface="ＭＳ Ｐゴシック" panose="020B0600070205080204" pitchFamily="34" charset="-128"/>
              </a:rPr>
              <a:t> </a:t>
            </a:r>
          </a:p>
          <a:p>
            <a:pPr marL="0" indent="0">
              <a:buFont typeface="Wingdings" panose="05000000000000000000" pitchFamily="2" charset="2"/>
              <a:buNone/>
            </a:pPr>
            <a:endParaRPr lang="en-US" altLang="en-US" sz="2200">
              <a:solidFill>
                <a:srgbClr val="0000FF"/>
              </a:solidFill>
              <a:ea typeface="ＭＳ Ｐゴシック" panose="020B0600070205080204" pitchFamily="34" charset="-128"/>
            </a:endParaRPr>
          </a:p>
          <a:p>
            <a:pPr marL="0" indent="0">
              <a:buFont typeface="Wingdings" panose="05000000000000000000" pitchFamily="2" charset="2"/>
              <a:buNone/>
            </a:pPr>
            <a:r>
              <a:rPr lang="en-US" altLang="en-US" sz="4200">
                <a:solidFill>
                  <a:srgbClr val="0000FF"/>
                </a:solidFill>
                <a:ea typeface="ＭＳ Ｐゴシック" panose="020B0600070205080204" pitchFamily="34" charset="-128"/>
              </a:rPr>
              <a:t>enables you to </a:t>
            </a:r>
            <a:r>
              <a:rPr lang="en-US" altLang="en-US" sz="4200" b="1">
                <a:solidFill>
                  <a:srgbClr val="0000FF"/>
                </a:solidFill>
                <a:ea typeface="ＭＳ Ｐゴシック" panose="020B0600070205080204" pitchFamily="34" charset="-128"/>
              </a:rPr>
              <a:t>understand</a:t>
            </a:r>
            <a:r>
              <a:rPr lang="en-US" altLang="en-US" sz="4200">
                <a:solidFill>
                  <a:srgbClr val="0000FF"/>
                </a:solidFill>
                <a:ea typeface="ＭＳ Ｐゴシック" panose="020B0600070205080204" pitchFamily="34" charset="-128"/>
              </a:rPr>
              <a:t> and </a:t>
            </a:r>
            <a:r>
              <a:rPr lang="en-US" altLang="en-US" sz="4200" b="1">
                <a:solidFill>
                  <a:srgbClr val="0000FF"/>
                </a:solidFill>
                <a:ea typeface="ＭＳ Ｐゴシック" panose="020B0600070205080204" pitchFamily="34" charset="-128"/>
              </a:rPr>
              <a:t>solve</a:t>
            </a:r>
            <a:r>
              <a:rPr lang="en-US" altLang="en-US" sz="4200">
                <a:solidFill>
                  <a:srgbClr val="0000FF"/>
                </a:solidFill>
                <a:ea typeface="ＭＳ Ｐゴシック" panose="020B0600070205080204" pitchFamily="34" charset="-128"/>
              </a:rPr>
              <a:t> problems</a:t>
            </a:r>
          </a:p>
        </p:txBody>
      </p:sp>
      <p:sp>
        <p:nvSpPr>
          <p:cNvPr id="235523" name="Slide Number Placeholder 3">
            <a:extLst>
              <a:ext uri="{FF2B5EF4-FFF2-40B4-BE49-F238E27FC236}">
                <a16:creationId xmlns:a16="http://schemas.microsoft.com/office/drawing/2014/main" id="{4CE19855-AFB1-4B59-95AE-E2942118342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DA61021E-FE85-49EE-8E95-4A372846536B}" type="slidenum">
              <a:rPr lang="en-US" altLang="en-US" sz="1600" smtClean="0">
                <a:solidFill>
                  <a:srgbClr val="000000"/>
                </a:solidFill>
                <a:latin typeface="Garamond" panose="02020404030301010803" pitchFamily="18" charset="0"/>
              </a:rPr>
              <a:pPr>
                <a:spcBef>
                  <a:spcPct val="0"/>
                </a:spcBef>
                <a:buClrTx/>
                <a:buSzTx/>
                <a:buFontTx/>
                <a:buNone/>
              </a:pPr>
              <a:t>91</a:t>
            </a:fld>
            <a:endParaRPr lang="en-US" altLang="en-US" sz="1600">
              <a:solidFill>
                <a:srgbClr val="000000"/>
              </a:solidFill>
              <a:latin typeface="Garamond" panose="02020404030301010803" pitchFamily="18" charset="0"/>
            </a:endParaRP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Title 1">
            <a:extLst>
              <a:ext uri="{FF2B5EF4-FFF2-40B4-BE49-F238E27FC236}">
                <a16:creationId xmlns:a16="http://schemas.microsoft.com/office/drawing/2014/main" id="{171A6E57-E147-405E-9365-ABEDF998B27B}"/>
              </a:ext>
            </a:extLst>
          </p:cNvPr>
          <p:cNvSpPr>
            <a:spLocks noGrp="1" noChangeArrowheads="1"/>
          </p:cNvSpPr>
          <p:nvPr>
            <p:ph type="title"/>
          </p:nvPr>
        </p:nvSpPr>
        <p:spPr/>
        <p:txBody>
          <a:bodyPr/>
          <a:lstStyle/>
          <a:p>
            <a:r>
              <a:rPr lang="en-US" altLang="en-US">
                <a:ea typeface="ＭＳ Ｐゴシック" panose="020B0600070205080204" pitchFamily="34" charset="-128"/>
              </a:rPr>
              <a:t>Takeaway II</a:t>
            </a:r>
          </a:p>
        </p:txBody>
      </p:sp>
      <p:sp>
        <p:nvSpPr>
          <p:cNvPr id="157698" name="Content Placeholder 2">
            <a:extLst>
              <a:ext uri="{FF2B5EF4-FFF2-40B4-BE49-F238E27FC236}">
                <a16:creationId xmlns:a16="http://schemas.microsoft.com/office/drawing/2014/main" id="{44AA78C3-16A0-4057-8254-5BAC9D9BF70B}"/>
              </a:ext>
            </a:extLst>
          </p:cNvPr>
          <p:cNvSpPr>
            <a:spLocks noGrp="1" noChangeArrowheads="1"/>
          </p:cNvSpPr>
          <p:nvPr>
            <p:ph idx="1"/>
          </p:nvPr>
        </p:nvSpPr>
        <p:spPr>
          <a:xfrm>
            <a:off x="228600" y="1663700"/>
            <a:ext cx="8610600" cy="5194300"/>
          </a:xfrm>
        </p:spPr>
        <p:txBody>
          <a:bodyPr/>
          <a:lstStyle/>
          <a:p>
            <a:pPr marL="0" indent="0" algn="ctr">
              <a:buFont typeface="Wingdings" panose="05000000000000000000" pitchFamily="2" charset="2"/>
              <a:buNone/>
            </a:pPr>
            <a:r>
              <a:rPr lang="en-US" altLang="en-US" sz="4200">
                <a:solidFill>
                  <a:srgbClr val="0000FF"/>
                </a:solidFill>
                <a:ea typeface="ＭＳ Ｐゴシック" panose="020B0600070205080204" pitchFamily="34" charset="-128"/>
              </a:rPr>
              <a:t>Cooperation between </a:t>
            </a:r>
          </a:p>
          <a:p>
            <a:pPr marL="0" indent="0" algn="ctr">
              <a:buFont typeface="Wingdings" panose="05000000000000000000" pitchFamily="2" charset="2"/>
              <a:buNone/>
            </a:pPr>
            <a:r>
              <a:rPr lang="en-US" altLang="en-US" sz="4200">
                <a:solidFill>
                  <a:srgbClr val="0000FF"/>
                </a:solidFill>
                <a:ea typeface="ＭＳ Ｐゴシック" panose="020B0600070205080204" pitchFamily="34" charset="-128"/>
              </a:rPr>
              <a:t>multiple components and layers </a:t>
            </a:r>
          </a:p>
          <a:p>
            <a:pPr marL="0" indent="0" algn="ctr">
              <a:buFont typeface="Wingdings" panose="05000000000000000000" pitchFamily="2" charset="2"/>
              <a:buNone/>
            </a:pPr>
            <a:r>
              <a:rPr lang="en-US" altLang="en-US" sz="4200">
                <a:solidFill>
                  <a:srgbClr val="0000FF"/>
                </a:solidFill>
                <a:ea typeface="ＭＳ Ｐゴシック" panose="020B0600070205080204" pitchFamily="34" charset="-128"/>
              </a:rPr>
              <a:t>can enable </a:t>
            </a:r>
          </a:p>
          <a:p>
            <a:pPr marL="0" indent="0" algn="ctr">
              <a:buFont typeface="Wingdings" panose="05000000000000000000" pitchFamily="2" charset="2"/>
              <a:buNone/>
            </a:pPr>
            <a:r>
              <a:rPr lang="en-US" altLang="en-US" sz="4200">
                <a:solidFill>
                  <a:srgbClr val="FF0000"/>
                </a:solidFill>
                <a:ea typeface="ＭＳ Ｐゴシック" panose="020B0600070205080204" pitchFamily="34" charset="-128"/>
              </a:rPr>
              <a:t>more effective </a:t>
            </a:r>
          </a:p>
          <a:p>
            <a:pPr marL="0" indent="0" algn="ctr">
              <a:buFont typeface="Wingdings" panose="05000000000000000000" pitchFamily="2" charset="2"/>
              <a:buNone/>
            </a:pPr>
            <a:r>
              <a:rPr lang="en-US" altLang="en-US" sz="4200">
                <a:solidFill>
                  <a:srgbClr val="FF0000"/>
                </a:solidFill>
                <a:ea typeface="ＭＳ Ｐゴシック" panose="020B0600070205080204" pitchFamily="34" charset="-128"/>
              </a:rPr>
              <a:t>solutions and systems</a:t>
            </a:r>
          </a:p>
        </p:txBody>
      </p:sp>
      <p:sp>
        <p:nvSpPr>
          <p:cNvPr id="236547" name="Slide Number Placeholder 3">
            <a:extLst>
              <a:ext uri="{FF2B5EF4-FFF2-40B4-BE49-F238E27FC236}">
                <a16:creationId xmlns:a16="http://schemas.microsoft.com/office/drawing/2014/main" id="{307037B4-6A7B-4E36-A705-831060688BC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D87D39DC-29EA-4BEC-816A-6740D85348F5}" type="slidenum">
              <a:rPr lang="en-US" altLang="en-US" sz="1600" smtClean="0">
                <a:solidFill>
                  <a:srgbClr val="000000"/>
                </a:solidFill>
                <a:latin typeface="Garamond" panose="02020404030301010803" pitchFamily="18" charset="0"/>
              </a:rPr>
              <a:pPr>
                <a:spcBef>
                  <a:spcPct val="0"/>
                </a:spcBef>
                <a:buClrTx/>
                <a:buSzTx/>
                <a:buFontTx/>
                <a:buNone/>
              </a:pPr>
              <a:t>92</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769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5769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5769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57698">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5769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Title 1">
            <a:extLst>
              <a:ext uri="{FF2B5EF4-FFF2-40B4-BE49-F238E27FC236}">
                <a16:creationId xmlns:a16="http://schemas.microsoft.com/office/drawing/2014/main" id="{DA275AAD-B962-4698-B21A-737DF3CB500B}"/>
              </a:ext>
            </a:extLst>
          </p:cNvPr>
          <p:cNvSpPr>
            <a:spLocks noGrp="1" noChangeArrowheads="1"/>
          </p:cNvSpPr>
          <p:nvPr>
            <p:ph type="title"/>
          </p:nvPr>
        </p:nvSpPr>
        <p:spPr/>
        <p:txBody>
          <a:bodyPr/>
          <a:lstStyle/>
          <a:p>
            <a:r>
              <a:rPr lang="en-US" altLang="en-US">
                <a:ea typeface="ＭＳ Ｐゴシック" panose="020B0600070205080204" pitchFamily="34" charset="-128"/>
              </a:rPr>
              <a:t>Recap: Four Mysteries</a:t>
            </a:r>
          </a:p>
        </p:txBody>
      </p:sp>
      <p:sp>
        <p:nvSpPr>
          <p:cNvPr id="3" name="Content Placeholder 2">
            <a:extLst>
              <a:ext uri="{FF2B5EF4-FFF2-40B4-BE49-F238E27FC236}">
                <a16:creationId xmlns:a16="http://schemas.microsoft.com/office/drawing/2014/main" id="{DD738021-0B38-D240-ACF5-9CD1D3B80080}"/>
              </a:ext>
            </a:extLst>
          </p:cNvPr>
          <p:cNvSpPr>
            <a:spLocks noGrp="1"/>
          </p:cNvSpPr>
          <p:nvPr>
            <p:ph idx="1"/>
          </p:nvPr>
        </p:nvSpPr>
        <p:spPr>
          <a:xfrm>
            <a:off x="228600" y="1130300"/>
            <a:ext cx="8610600" cy="5194300"/>
          </a:xfrm>
        </p:spPr>
        <p:txBody>
          <a:bodyPr/>
          <a:lstStyle/>
          <a:p>
            <a:pPr>
              <a:defRPr/>
            </a:pPr>
            <a:r>
              <a:rPr lang="en-US" dirty="0">
                <a:solidFill>
                  <a:srgbClr val="0432FF"/>
                </a:solidFill>
              </a:rPr>
              <a:t>Meltdown &amp; </a:t>
            </a:r>
            <a:r>
              <a:rPr lang="en-US" dirty="0" err="1">
                <a:solidFill>
                  <a:srgbClr val="0432FF"/>
                </a:solidFill>
              </a:rPr>
              <a:t>Spectre</a:t>
            </a:r>
            <a:r>
              <a:rPr lang="en-US" dirty="0">
                <a:solidFill>
                  <a:srgbClr val="0432FF"/>
                </a:solidFill>
              </a:rPr>
              <a:t> (2017-2018)</a:t>
            </a:r>
          </a:p>
          <a:p>
            <a:pPr>
              <a:defRPr/>
            </a:pPr>
            <a:endParaRPr lang="en-US" dirty="0">
              <a:solidFill>
                <a:srgbClr val="0432FF"/>
              </a:solidFill>
            </a:endParaRPr>
          </a:p>
          <a:p>
            <a:pPr>
              <a:defRPr/>
            </a:pPr>
            <a:endParaRPr lang="en-US" dirty="0">
              <a:solidFill>
                <a:srgbClr val="0432FF"/>
              </a:solidFill>
            </a:endParaRPr>
          </a:p>
          <a:p>
            <a:pPr>
              <a:defRPr/>
            </a:pPr>
            <a:r>
              <a:rPr lang="en-US" dirty="0" err="1">
                <a:solidFill>
                  <a:srgbClr val="0432FF"/>
                </a:solidFill>
                <a:ea typeface="ＭＳ Ｐゴシック"/>
              </a:rPr>
              <a:t>Rowhammer</a:t>
            </a:r>
            <a:r>
              <a:rPr lang="en-US" dirty="0">
                <a:solidFill>
                  <a:srgbClr val="0432FF"/>
                </a:solidFill>
                <a:ea typeface="ＭＳ Ｐゴシック"/>
              </a:rPr>
              <a:t> (2012-2014)</a:t>
            </a:r>
          </a:p>
          <a:p>
            <a:pPr>
              <a:defRPr/>
            </a:pPr>
            <a:endParaRPr lang="en-US" dirty="0"/>
          </a:p>
          <a:p>
            <a:pPr marL="0" indent="0">
              <a:buFont typeface="Wingdings" panose="05000000000000000000" pitchFamily="2" charset="2"/>
              <a:buNone/>
              <a:defRPr/>
            </a:pPr>
            <a:endParaRPr lang="en-US" dirty="0"/>
          </a:p>
          <a:p>
            <a:pPr>
              <a:defRPr/>
            </a:pPr>
            <a:r>
              <a:rPr lang="en-US" dirty="0">
                <a:solidFill>
                  <a:srgbClr val="0432FF"/>
                </a:solidFill>
                <a:ea typeface="Tahoma"/>
                <a:cs typeface="Tahoma"/>
              </a:rPr>
              <a:t>Memory Performance Attacks (2006-2007)</a:t>
            </a:r>
            <a:endParaRPr lang="en-US" dirty="0">
              <a:solidFill>
                <a:srgbClr val="FF0000"/>
              </a:solidFill>
            </a:endParaRPr>
          </a:p>
          <a:p>
            <a:pPr marL="0" indent="0">
              <a:buFont typeface="Wingdings" panose="05000000000000000000" pitchFamily="2" charset="2"/>
              <a:buNone/>
              <a:defRPr/>
            </a:pPr>
            <a:endParaRPr lang="en-US" dirty="0">
              <a:solidFill>
                <a:srgbClr val="FF0000"/>
              </a:solidFill>
            </a:endParaRPr>
          </a:p>
          <a:p>
            <a:pPr marL="0" indent="0">
              <a:buNone/>
              <a:defRPr/>
            </a:pPr>
            <a:endParaRPr lang="en-US" dirty="0">
              <a:solidFill>
                <a:srgbClr val="FF0000"/>
              </a:solidFill>
              <a:ea typeface="ＭＳ Ｐゴシック"/>
              <a:cs typeface="Tahoma"/>
            </a:endParaRPr>
          </a:p>
          <a:p>
            <a:pPr>
              <a:defRPr/>
            </a:pPr>
            <a:r>
              <a:rPr lang="en-US" dirty="0">
                <a:solidFill>
                  <a:srgbClr val="0432FF"/>
                </a:solidFill>
                <a:ea typeface="Tahoma"/>
                <a:cs typeface="Tahoma"/>
              </a:rPr>
              <a:t>Memories Forget: Refresh (2011-2012)</a:t>
            </a:r>
            <a:endParaRPr lang="en-US" dirty="0">
              <a:solidFill>
                <a:srgbClr val="FF0000"/>
              </a:solidFill>
              <a:ea typeface="ＭＳ Ｐゴシック"/>
            </a:endParaRPr>
          </a:p>
        </p:txBody>
      </p:sp>
      <p:sp>
        <p:nvSpPr>
          <p:cNvPr id="237571" name="Slide Number Placeholder 3">
            <a:extLst>
              <a:ext uri="{FF2B5EF4-FFF2-40B4-BE49-F238E27FC236}">
                <a16:creationId xmlns:a16="http://schemas.microsoft.com/office/drawing/2014/main" id="{D99025EF-46C8-4C45-91EF-021BF265487A}"/>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825F3D6-118F-483A-B772-A897F45B28B7}" type="slidenum">
              <a:rPr lang="en-US" altLang="en-US" smtClean="0">
                <a:solidFill>
                  <a:srgbClr val="000000"/>
                </a:solidFill>
                <a:latin typeface="Garamond" panose="02020404030301010803" pitchFamily="18" charset="0"/>
              </a:rPr>
              <a:pPr/>
              <a:t>93</a:t>
            </a:fld>
            <a:endParaRPr lang="en-US" altLang="en-US">
              <a:solidFill>
                <a:srgbClr val="000000"/>
              </a:solidFill>
              <a:latin typeface="Garamond" panose="02020404030301010803" pitchFamily="18" charset="0"/>
            </a:endParaRP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Title 1">
            <a:extLst>
              <a:ext uri="{FF2B5EF4-FFF2-40B4-BE49-F238E27FC236}">
                <a16:creationId xmlns:a16="http://schemas.microsoft.com/office/drawing/2014/main" id="{E1515847-BB9A-4123-969F-2982C5F48A48}"/>
              </a:ext>
            </a:extLst>
          </p:cNvPr>
          <p:cNvSpPr>
            <a:spLocks noGrp="1" noChangeArrowheads="1"/>
          </p:cNvSpPr>
          <p:nvPr>
            <p:ph type="ctrTitle"/>
          </p:nvPr>
        </p:nvSpPr>
        <p:spPr>
          <a:xfrm>
            <a:off x="914400" y="1752600"/>
            <a:ext cx="7924800" cy="1752600"/>
          </a:xfrm>
        </p:spPr>
        <p:txBody>
          <a:bodyPr/>
          <a:lstStyle/>
          <a:p>
            <a:r>
              <a:rPr lang="en-US" altLang="en-US">
                <a:ea typeface="ＭＳ Ｐゴシック" panose="020B0600070205080204" pitchFamily="34" charset="-128"/>
              </a:rPr>
              <a:t>Takeaways</a:t>
            </a:r>
          </a:p>
        </p:txBody>
      </p:sp>
      <p:sp>
        <p:nvSpPr>
          <p:cNvPr id="238594" name="Subtitle 2">
            <a:extLst>
              <a:ext uri="{FF2B5EF4-FFF2-40B4-BE49-F238E27FC236}">
                <a16:creationId xmlns:a16="http://schemas.microsoft.com/office/drawing/2014/main" id="{7466202A-6CDB-4F4C-8228-877E996068B2}"/>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238595" name="Slide Number Placeholder 3">
            <a:extLst>
              <a:ext uri="{FF2B5EF4-FFF2-40B4-BE49-F238E27FC236}">
                <a16:creationId xmlns:a16="http://schemas.microsoft.com/office/drawing/2014/main" id="{F59EE40E-5761-4A57-B4F3-5B845CC915E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8BC2CE63-E67F-4F26-AB34-E95F18B1A5B6}" type="slidenum">
              <a:rPr lang="en-US" altLang="en-US" sz="1200" smtClean="0">
                <a:solidFill>
                  <a:srgbClr val="000000"/>
                </a:solidFill>
                <a:latin typeface="Garamond" panose="02020404030301010803" pitchFamily="18" charset="0"/>
              </a:rPr>
              <a:pPr>
                <a:spcBef>
                  <a:spcPct val="0"/>
                </a:spcBef>
                <a:buClrTx/>
                <a:buSzTx/>
                <a:buFontTx/>
                <a:buNone/>
              </a:pPr>
              <a:t>94</a:t>
            </a:fld>
            <a:endParaRPr lang="en-US" altLang="en-US" sz="1200">
              <a:solidFill>
                <a:srgbClr val="000000"/>
              </a:solidFill>
              <a:latin typeface="Garamond" panose="02020404030301010803" pitchFamily="18" charset="0"/>
            </a:endParaRPr>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Title 1">
            <a:extLst>
              <a:ext uri="{FF2B5EF4-FFF2-40B4-BE49-F238E27FC236}">
                <a16:creationId xmlns:a16="http://schemas.microsoft.com/office/drawing/2014/main" id="{EC226F42-CF49-4258-9E8B-1667FD37131F}"/>
              </a:ext>
            </a:extLst>
          </p:cNvPr>
          <p:cNvSpPr>
            <a:spLocks noGrp="1" noChangeArrowheads="1"/>
          </p:cNvSpPr>
          <p:nvPr>
            <p:ph type="title"/>
          </p:nvPr>
        </p:nvSpPr>
        <p:spPr/>
        <p:txBody>
          <a:bodyPr/>
          <a:lstStyle/>
          <a:p>
            <a:r>
              <a:rPr lang="en-US" altLang="en-US">
                <a:ea typeface="ＭＳ Ｐゴシック" panose="020B0600070205080204" pitchFamily="34" charset="-128"/>
              </a:rPr>
              <a:t>Some Takeaways</a:t>
            </a:r>
          </a:p>
        </p:txBody>
      </p:sp>
      <p:sp>
        <p:nvSpPr>
          <p:cNvPr id="3" name="Content Placeholder 2">
            <a:extLst>
              <a:ext uri="{FF2B5EF4-FFF2-40B4-BE49-F238E27FC236}">
                <a16:creationId xmlns:a16="http://schemas.microsoft.com/office/drawing/2014/main" id="{C74E46D3-BE6B-4232-A7A9-D9658C9892B0}"/>
              </a:ext>
            </a:extLst>
          </p:cNvPr>
          <p:cNvSpPr>
            <a:spLocks noGrp="1" noChangeArrowheads="1"/>
          </p:cNvSpPr>
          <p:nvPr>
            <p:ph idx="1"/>
          </p:nvPr>
        </p:nvSpPr>
        <p:spPr>
          <a:xfrm>
            <a:off x="228600" y="996950"/>
            <a:ext cx="8915400" cy="5194300"/>
          </a:xfrm>
        </p:spPr>
        <p:txBody>
          <a:bodyPr/>
          <a:lstStyle/>
          <a:p>
            <a:r>
              <a:rPr lang="en-US" altLang="en-US">
                <a:solidFill>
                  <a:srgbClr val="FF0000"/>
                </a:solidFill>
                <a:ea typeface="ＭＳ Ｐゴシック" panose="020B0600070205080204" pitchFamily="34" charset="-128"/>
              </a:rPr>
              <a:t>It is an exciting time to be understanding and designing computing platforms</a:t>
            </a:r>
          </a:p>
          <a:p>
            <a:endParaRPr lang="en-US" altLang="en-US" sz="1200">
              <a:ea typeface="ＭＳ Ｐゴシック" panose="020B0600070205080204" pitchFamily="34" charset="-128"/>
            </a:endParaRPr>
          </a:p>
          <a:p>
            <a:r>
              <a:rPr lang="en-US" altLang="en-US">
                <a:solidFill>
                  <a:srgbClr val="0000FF"/>
                </a:solidFill>
                <a:ea typeface="ＭＳ Ｐゴシック" panose="020B0600070205080204" pitchFamily="34" charset="-128"/>
              </a:rPr>
              <a:t>Many challenging and exciting problems in platform design</a:t>
            </a:r>
          </a:p>
          <a:p>
            <a:pPr lvl="1"/>
            <a:r>
              <a:rPr lang="en-US" altLang="en-US">
                <a:ea typeface="ＭＳ Ｐゴシック" panose="020B0600070205080204" pitchFamily="34" charset="-128"/>
              </a:rPr>
              <a:t>That noone has tackled (or thought about) before</a:t>
            </a:r>
          </a:p>
          <a:p>
            <a:pPr lvl="1"/>
            <a:r>
              <a:rPr lang="en-US" altLang="en-US">
                <a:ea typeface="ＭＳ Ｐゴシック" panose="020B0600070205080204" pitchFamily="34" charset="-128"/>
              </a:rPr>
              <a:t>That can have huge impact on the world’s future</a:t>
            </a:r>
          </a:p>
          <a:p>
            <a:pPr lvl="1"/>
            <a:endParaRPr lang="en-US" altLang="en-US" sz="1200">
              <a:ea typeface="ＭＳ Ｐゴシック" panose="020B0600070205080204" pitchFamily="34" charset="-128"/>
            </a:endParaRPr>
          </a:p>
          <a:p>
            <a:r>
              <a:rPr lang="en-US" altLang="en-US">
                <a:ea typeface="ＭＳ Ｐゴシック" panose="020B0600070205080204" pitchFamily="34" charset="-128"/>
              </a:rPr>
              <a:t>Driven by </a:t>
            </a:r>
            <a:r>
              <a:rPr lang="en-US" altLang="en-US">
                <a:solidFill>
                  <a:srgbClr val="0000FF"/>
                </a:solidFill>
                <a:ea typeface="ＭＳ Ｐゴシック" panose="020B0600070205080204" pitchFamily="34" charset="-128"/>
              </a:rPr>
              <a:t>huge hunger for data and its analysis (“Big Data”), new applications, ever-greater realism</a:t>
            </a:r>
            <a:r>
              <a:rPr lang="en-US" altLang="en-US">
                <a:ea typeface="ＭＳ Ｐゴシック" panose="020B0600070205080204" pitchFamily="34" charset="-128"/>
              </a:rPr>
              <a:t>, …</a:t>
            </a:r>
          </a:p>
          <a:p>
            <a:pPr lvl="1"/>
            <a:r>
              <a:rPr lang="en-US" altLang="en-US">
                <a:ea typeface="ＭＳ Ｐゴシック" panose="020B0600070205080204" pitchFamily="34" charset="-128"/>
              </a:rPr>
              <a:t>We can easily collect more data than we can analyze/understand</a:t>
            </a:r>
          </a:p>
          <a:p>
            <a:pPr lvl="1"/>
            <a:endParaRPr lang="en-US" altLang="en-US" sz="1200">
              <a:ea typeface="ＭＳ Ｐゴシック" panose="020B0600070205080204" pitchFamily="34" charset="-128"/>
            </a:endParaRPr>
          </a:p>
          <a:p>
            <a:r>
              <a:rPr lang="en-US" altLang="en-US">
                <a:ea typeface="ＭＳ Ｐゴシック" panose="020B0600070205080204" pitchFamily="34" charset="-128"/>
              </a:rPr>
              <a:t>Driven by </a:t>
            </a:r>
            <a:r>
              <a:rPr lang="en-US" altLang="en-US">
                <a:solidFill>
                  <a:srgbClr val="0000FF"/>
                </a:solidFill>
                <a:ea typeface="ＭＳ Ｐゴシック" panose="020B0600070205080204" pitchFamily="34" charset="-128"/>
              </a:rPr>
              <a:t>significant difficulties in keeping up with that hunger</a:t>
            </a:r>
            <a:r>
              <a:rPr lang="en-US" altLang="en-US">
                <a:ea typeface="ＭＳ Ｐゴシック" panose="020B0600070205080204" pitchFamily="34" charset="-128"/>
              </a:rPr>
              <a:t> </a:t>
            </a:r>
            <a:r>
              <a:rPr lang="en-US" altLang="en-US">
                <a:solidFill>
                  <a:srgbClr val="0000FF"/>
                </a:solidFill>
                <a:ea typeface="ＭＳ Ｐゴシック" panose="020B0600070205080204" pitchFamily="34" charset="-128"/>
              </a:rPr>
              <a:t>at the technology layer</a:t>
            </a:r>
          </a:p>
          <a:p>
            <a:pPr lvl="1"/>
            <a:r>
              <a:rPr lang="en-US" altLang="en-US">
                <a:ea typeface="ＭＳ Ｐゴシック" panose="020B0600070205080204" pitchFamily="34" charset="-128"/>
              </a:rPr>
              <a:t>Three walls: </a:t>
            </a:r>
            <a:r>
              <a:rPr lang="en-US" altLang="en-US">
                <a:solidFill>
                  <a:srgbClr val="FF0000"/>
                </a:solidFill>
                <a:ea typeface="ＭＳ Ｐゴシック" panose="020B0600070205080204" pitchFamily="34" charset="-128"/>
              </a:rPr>
              <a:t>Energy, reliability, complexity</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39619" name="Slide Number Placeholder 3">
            <a:extLst>
              <a:ext uri="{FF2B5EF4-FFF2-40B4-BE49-F238E27FC236}">
                <a16:creationId xmlns:a16="http://schemas.microsoft.com/office/drawing/2014/main" id="{C634E8D7-F285-40B6-A264-8B3FFC4F335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anose="05000000000000000000"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anose="05000000000000000000"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anose="05000000000000000000"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A67FDA29-F8E6-4BDD-AF9F-989FA0D11176}" type="slidenum">
              <a:rPr lang="en-US" altLang="en-US" sz="1600" smtClean="0">
                <a:solidFill>
                  <a:srgbClr val="000000"/>
                </a:solidFill>
                <a:latin typeface="Garamond" panose="02020404030301010803" pitchFamily="18" charset="0"/>
              </a:rPr>
              <a:pPr>
                <a:spcBef>
                  <a:spcPct val="0"/>
                </a:spcBef>
                <a:buClrTx/>
                <a:buSzTx/>
                <a:buFontTx/>
                <a:buNone/>
              </a:pPr>
              <a:t>95</a:t>
            </a:fld>
            <a:endParaRPr lang="en-US" altLang="en-US" sz="1600">
              <a:solidFill>
                <a:srgbClr val="000000"/>
              </a:solidFill>
              <a:latin typeface="Garamond" panose="020204040303010108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Rectangle 4">
            <a:extLst>
              <a:ext uri="{FF2B5EF4-FFF2-40B4-BE49-F238E27FC236}">
                <a16:creationId xmlns:a16="http://schemas.microsoft.com/office/drawing/2014/main" id="{40CF4E56-5338-499B-BB1C-CA54EF32CDF4}"/>
              </a:ext>
            </a:extLst>
          </p:cNvPr>
          <p:cNvSpPr>
            <a:spLocks noGrp="1" noChangeArrowheads="1"/>
          </p:cNvSpPr>
          <p:nvPr>
            <p:ph type="ctrTitle"/>
          </p:nvPr>
        </p:nvSpPr>
        <p:spPr>
          <a:xfrm>
            <a:off x="228600" y="412750"/>
            <a:ext cx="8534400" cy="1720850"/>
          </a:xfrm>
        </p:spPr>
        <p:txBody>
          <a:bodyPr/>
          <a:lstStyle/>
          <a:p>
            <a:pPr algn="ctr" eaLnBrk="1" hangingPunct="1"/>
            <a:br>
              <a:rPr lang="en-US" altLang="en-US">
                <a:ea typeface="ＭＳ Ｐゴシック" panose="020B0600070205080204" pitchFamily="34" charset="-128"/>
              </a:rPr>
            </a:br>
            <a:r>
              <a:rPr lang="en-US" altLang="en-US">
                <a:ea typeface="ＭＳ Ｐゴシック" panose="020B0600070205080204" pitchFamily="34" charset="-128"/>
              </a:rPr>
              <a:t>Design of Digital Circuits</a:t>
            </a:r>
            <a:br>
              <a:rPr lang="en-US" altLang="en-US">
                <a:ea typeface="ＭＳ Ｐゴシック" panose="020B0600070205080204" pitchFamily="34" charset="-128"/>
              </a:rPr>
            </a:br>
            <a:r>
              <a:rPr lang="en-US" altLang="en-US">
                <a:ea typeface="ＭＳ Ｐゴシック" panose="020B0600070205080204" pitchFamily="34" charset="-128"/>
              </a:rPr>
              <a:t>Lecture 2: Mysteries in Comp Arch</a:t>
            </a:r>
            <a:br>
              <a:rPr lang="en-US" altLang="en-US">
                <a:ea typeface="ＭＳ Ｐゴシック" panose="020B0600070205080204" pitchFamily="34" charset="-128"/>
              </a:rPr>
            </a:br>
            <a:r>
              <a:rPr lang="en-US" altLang="en-US">
                <a:ea typeface="ＭＳ Ｐゴシック" panose="020B0600070205080204" pitchFamily="34" charset="-128"/>
              </a:rPr>
              <a:t>and Basics</a:t>
            </a:r>
          </a:p>
        </p:txBody>
      </p:sp>
      <p:sp>
        <p:nvSpPr>
          <p:cNvPr id="240642" name="Rectangle 5">
            <a:extLst>
              <a:ext uri="{FF2B5EF4-FFF2-40B4-BE49-F238E27FC236}">
                <a16:creationId xmlns:a16="http://schemas.microsoft.com/office/drawing/2014/main" id="{D64B853F-4C16-44A0-A5F4-9F7A4D9EA45E}"/>
              </a:ext>
            </a:extLst>
          </p:cNvPr>
          <p:cNvSpPr>
            <a:spLocks noGrp="1" noChangeArrowheads="1"/>
          </p:cNvSpPr>
          <p:nvPr>
            <p:ph type="subTitle" idx="1"/>
          </p:nvPr>
        </p:nvSpPr>
        <p:spPr>
          <a:xfrm>
            <a:off x="685800" y="3581400"/>
            <a:ext cx="7848600" cy="2900363"/>
          </a:xfrm>
        </p:spPr>
        <p:txBody>
          <a:bodyPr/>
          <a:lstStyle/>
          <a:p>
            <a:pPr eaLnBrk="1" hangingPunct="1"/>
            <a:endParaRPr lang="en-US" altLang="en-US" i="1">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r>
              <a:rPr lang="en-US" altLang="en-US">
                <a:solidFill>
                  <a:srgbClr val="003399"/>
                </a:solidFill>
                <a:ea typeface="ＭＳ Ｐゴシック" panose="020B0600070205080204" pitchFamily="34" charset="-128"/>
              </a:rPr>
              <a:t>Prof. Onur Mutlu</a:t>
            </a:r>
          </a:p>
          <a:p>
            <a:pPr eaLnBrk="1" hangingPunct="1"/>
            <a:r>
              <a:rPr lang="en-US" altLang="en-US">
                <a:ea typeface="ＭＳ Ｐゴシック" panose="020B0600070205080204" pitchFamily="34" charset="-128"/>
              </a:rPr>
              <a:t>ETH Zurich</a:t>
            </a:r>
          </a:p>
          <a:p>
            <a:pPr eaLnBrk="1" hangingPunct="1"/>
            <a:r>
              <a:rPr lang="en-US" altLang="en-US">
                <a:ea typeface="ＭＳ Ｐゴシック" panose="020B0600070205080204" pitchFamily="34" charset="-128"/>
              </a:rPr>
              <a:t>Spring 2019</a:t>
            </a:r>
          </a:p>
          <a:p>
            <a:pPr eaLnBrk="1" hangingPunct="1"/>
            <a:r>
              <a:rPr lang="en-US" altLang="en-US">
                <a:ea typeface="ＭＳ Ｐゴシック" panose="020B0600070205080204" pitchFamily="34" charset="-128"/>
              </a:rPr>
              <a:t>22 February 2019</a:t>
            </a: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TIMING" val="|12.1|0.5|0.6|0.6|0.5|0.5|0.2|0.7|0.5|0.6|0.6|0.4|0.7|0.4|0.7|0.4|0.7|0.3|0.3|0.2|0.2|0.2|0.5|0.5|0.3|0.5|0.4|0.3|0.7|0.7"/>
</p:tagLst>
</file>

<file path=ppt/theme/theme1.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5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9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5.xml><?xml version="1.0" encoding="utf-8"?>
<a:theme xmlns:a="http://schemas.openxmlformats.org/drawingml/2006/main" name="8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7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8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docProps/app.xml><?xml version="1.0" encoding="utf-8"?>
<Properties xmlns="http://schemas.openxmlformats.org/officeDocument/2006/extended-properties" xmlns:vt="http://schemas.openxmlformats.org/officeDocument/2006/docPropsVTypes">
  <Template/>
  <TotalTime>12814</TotalTime>
  <Words>6085</Words>
  <Application>Microsoft Office PowerPoint</Application>
  <PresentationFormat>On-screen Show (4:3)</PresentationFormat>
  <Paragraphs>1149</Paragraphs>
  <Slides>96</Slides>
  <Notes>26</Notes>
  <HiddenSlides>0</HiddenSlides>
  <MMClips>0</MMClips>
  <ScaleCrop>false</ScaleCrop>
  <HeadingPairs>
    <vt:vector size="4" baseType="variant">
      <vt:variant>
        <vt:lpstr>Theme</vt:lpstr>
      </vt:variant>
      <vt:variant>
        <vt:i4>12</vt:i4>
      </vt:variant>
      <vt:variant>
        <vt:lpstr>Slide Titles</vt:lpstr>
      </vt:variant>
      <vt:variant>
        <vt:i4>96</vt:i4>
      </vt:variant>
    </vt:vector>
  </HeadingPairs>
  <TitlesOfParts>
    <vt:vector size="108" baseType="lpstr">
      <vt:lpstr>Edge</vt:lpstr>
      <vt:lpstr>2_Edge</vt:lpstr>
      <vt:lpstr>3_Edge</vt:lpstr>
      <vt:lpstr>1_Metropolitan_bullet</vt:lpstr>
      <vt:lpstr>83_Edge</vt:lpstr>
      <vt:lpstr>5_Edge</vt:lpstr>
      <vt:lpstr>7_Edge</vt:lpstr>
      <vt:lpstr>98_Edge</vt:lpstr>
      <vt:lpstr>10_Edge</vt:lpstr>
      <vt:lpstr>15_Office Theme</vt:lpstr>
      <vt:lpstr>19_Office Theme</vt:lpstr>
      <vt:lpstr>4_Office Theme</vt:lpstr>
      <vt:lpstr> Design of Digital Circuits Lecture 2: Mysteries in Comp Arch</vt:lpstr>
      <vt:lpstr>How Do Problems   Get Solved by Electrons?</vt:lpstr>
      <vt:lpstr>Recall: The Transformation Hierarchy</vt:lpstr>
      <vt:lpstr>Crossing the Abstraction Layers</vt:lpstr>
      <vt:lpstr>Some Example “Mysteries”</vt:lpstr>
      <vt:lpstr>Four Mysteries: Familiar with Any?</vt:lpstr>
      <vt:lpstr>Mystery #1:    Meltdown &amp; Spectre</vt:lpstr>
      <vt:lpstr>What Are These?</vt:lpstr>
      <vt:lpstr>Meltdown and Spectre Attacks</vt:lpstr>
      <vt:lpstr>Meltdown and Spectre</vt:lpstr>
      <vt:lpstr>Speculative Execution (I)</vt:lpstr>
      <vt:lpstr>Speculative Execution is Invisible to the User</vt:lpstr>
      <vt:lpstr>Meltdown and Spectre</vt:lpstr>
      <vt:lpstr>Processor Cache as a Side Channel</vt:lpstr>
      <vt:lpstr>More on Meltdown/Spectre Side Channels</vt:lpstr>
      <vt:lpstr>Three Questions</vt:lpstr>
      <vt:lpstr>Three Other Questions</vt:lpstr>
      <vt:lpstr>Meltdown/Spectre Span Across the Hierarchy</vt:lpstr>
      <vt:lpstr>Takeaway</vt:lpstr>
      <vt:lpstr>… and Also Understand/Critique Cartoons!</vt:lpstr>
      <vt:lpstr>An Important Note: Design Goal and Mindset</vt:lpstr>
      <vt:lpstr>Two Other Goals of This Course</vt:lpstr>
      <vt:lpstr>To Learn and Discover Further</vt:lpstr>
      <vt:lpstr>Mystery #2:  RowHammer</vt:lpstr>
      <vt:lpstr>RowHammer: Another Mystery?</vt:lpstr>
      <vt:lpstr>Modern DRAM is Prone to Disturbance Errors</vt:lpstr>
      <vt:lpstr>Most DRAM Modules Are Vulnerable</vt:lpstr>
      <vt:lpstr>Recent DRAM Is More Vulnerable</vt:lpstr>
      <vt:lpstr>Recent DRAM Is More Vulnerable</vt:lpstr>
      <vt:lpstr>Recent DRAM Is More Vulnerable</vt:lpstr>
      <vt:lpstr>Why Is This Happening?</vt:lpstr>
      <vt:lpstr>Higher-Level Implications</vt:lpstr>
      <vt:lpstr>A Simple Program Can Induce Many Errors</vt:lpstr>
      <vt:lpstr>A Simple Program Can Induce Many Errors</vt:lpstr>
      <vt:lpstr>A Simple Program Can Induce Many Errors</vt:lpstr>
      <vt:lpstr>A Simple Program Can Induce Many Errors</vt:lpstr>
      <vt:lpstr>A Simple Program Can Induce Many Errors</vt:lpstr>
      <vt:lpstr>Observed Errors in Real Systems</vt:lpstr>
      <vt:lpstr>One Can Take Over an Otherwise-Secure System</vt:lpstr>
      <vt:lpstr>RowHammer Security Attack Example</vt:lpstr>
      <vt:lpstr>Security Implications</vt:lpstr>
      <vt:lpstr>More Security Implications</vt:lpstr>
      <vt:lpstr>More Security Implications</vt:lpstr>
      <vt:lpstr>More Security Implications?</vt:lpstr>
      <vt:lpstr>Where RowHammer Was Discovered…</vt:lpstr>
      <vt:lpstr>How Do We Fix The Problem?</vt:lpstr>
      <vt:lpstr>Some Potential Solutions</vt:lpstr>
      <vt:lpstr>Apple’s Security Patch for RowHammer</vt:lpstr>
      <vt:lpstr>A Cheaper Solution</vt:lpstr>
      <vt:lpstr>Some Thoughts on RowHammer</vt:lpstr>
      <vt:lpstr>Really Interested? </vt:lpstr>
      <vt:lpstr>More on RowHammer Analysis</vt:lpstr>
      <vt:lpstr>Future of Memory Reliability</vt:lpstr>
      <vt:lpstr>Takeaway</vt:lpstr>
      <vt:lpstr>Mystery #3:  Memory Performance Attacks</vt:lpstr>
      <vt:lpstr>Multi-Core Systems</vt:lpstr>
      <vt:lpstr>A Trend: Many Cores on Chip</vt:lpstr>
      <vt:lpstr>Many Cores on Chip</vt:lpstr>
      <vt:lpstr>Unexpected Slowdowns in Multi-Core</vt:lpstr>
      <vt:lpstr>Three Questions</vt:lpstr>
      <vt:lpstr>Three Questions</vt:lpstr>
      <vt:lpstr>Why Is This Important?</vt:lpstr>
      <vt:lpstr>Why the Disparity in Slowdowns?</vt:lpstr>
      <vt:lpstr>Why the Disparity in Slowdowns?</vt:lpstr>
      <vt:lpstr>Digging Deeper: DRAM Bank Operation</vt:lpstr>
      <vt:lpstr>DRAM Controllers</vt:lpstr>
      <vt:lpstr>The Problem</vt:lpstr>
      <vt:lpstr>A Memory Performance Hog</vt:lpstr>
      <vt:lpstr>What Does the Memory Hog Do?</vt:lpstr>
      <vt:lpstr>Now That We Know What Happens Underneath</vt:lpstr>
      <vt:lpstr>For the Really Interested…</vt:lpstr>
      <vt:lpstr>Really Interested? … Further Readings</vt:lpstr>
      <vt:lpstr>Takeaway</vt:lpstr>
      <vt:lpstr>Mystery #4:  DRAM Refresh</vt:lpstr>
      <vt:lpstr>DRAM in the System</vt:lpstr>
      <vt:lpstr>A DRAM Cell</vt:lpstr>
      <vt:lpstr>DRAM Refresh</vt:lpstr>
      <vt:lpstr>First, Some Analysis</vt:lpstr>
      <vt:lpstr>Refresh Overhead: Performance</vt:lpstr>
      <vt:lpstr>Refresh Overhead: Energy</vt:lpstr>
      <vt:lpstr>How Do We Solve the Problem?</vt:lpstr>
      <vt:lpstr>Underneath: Retention Time Profile of DRAM</vt:lpstr>
      <vt:lpstr>Aside: Why Do We Have Such a Profile?</vt:lpstr>
      <vt:lpstr>Opportunity: Taking Advantage of This Profile</vt:lpstr>
      <vt:lpstr>Retention Time of DRAM Rows</vt:lpstr>
      <vt:lpstr>RAIDR: Eliminating Unnecessary DRAM Refreshes</vt:lpstr>
      <vt:lpstr>RAIDR: Mechanism</vt:lpstr>
      <vt:lpstr>RAIDR: Results and Takeaways</vt:lpstr>
      <vt:lpstr>Reading for the Really Interested</vt:lpstr>
      <vt:lpstr>Really Interested? … Further Readings</vt:lpstr>
      <vt:lpstr>Takeaway I</vt:lpstr>
      <vt:lpstr>Takeaway II</vt:lpstr>
      <vt:lpstr>Recap: Four Mysteries</vt:lpstr>
      <vt:lpstr>Takeaways</vt:lpstr>
      <vt:lpstr>Some Takeaways</vt:lpstr>
      <vt:lpstr> Design of Digital Circuits Lecture 2: Mysteries in Comp Arch and Basics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18-741  Advanced Computer Architecture Lecture 1: Intro and Basics</dc:title>
  <dc:creator>Onur Mutlu</dc:creator>
  <cp:lastModifiedBy>Microsoft Office User</cp:lastModifiedBy>
  <cp:revision>515</cp:revision>
  <dcterms:created xsi:type="dcterms:W3CDTF">2010-09-08T00:51:32Z</dcterms:created>
  <dcterms:modified xsi:type="dcterms:W3CDTF">2019-03-01T10:01:06Z</dcterms:modified>
</cp:coreProperties>
</file>